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4" r:id="rId6"/>
    <p:sldId id="265" r:id="rId7"/>
    <p:sldId id="266" r:id="rId8"/>
    <p:sldId id="267" r:id="rId9"/>
    <p:sldId id="268" r:id="rId10"/>
    <p:sldId id="281" r:id="rId11"/>
    <p:sldId id="280" r:id="rId12"/>
    <p:sldId id="270" r:id="rId13"/>
    <p:sldId id="363" r:id="rId14"/>
    <p:sldId id="274" r:id="rId15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A43F6-6ED7-4425-838C-153A16814C5E}" v="86" dt="2026-02-02T11:36:53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11B50-A9F4-4E9A-9FD9-9EF54507564B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80FF072-B4B7-4C13-A1A5-4529C968DD9C}">
      <dgm:prSet/>
      <dgm:spPr/>
      <dgm:t>
        <a:bodyPr/>
        <a:lstStyle/>
        <a:p>
          <a:r>
            <a:rPr lang="fi-FI"/>
            <a:t>Perusopetuksen 5. ja 8. vuosiluokkien oppilaille tarkoitettu fyysisen toimintakyvyn valtakunnallinen mittausjärjestelmä</a:t>
          </a:r>
          <a:endParaRPr lang="en-US"/>
        </a:p>
      </dgm:t>
    </dgm:pt>
    <dgm:pt modelId="{DE777FD9-85A3-483B-800D-711A8215DCAE}" type="parTrans" cxnId="{58524DCD-DED7-4243-B5ED-197C63989BB8}">
      <dgm:prSet/>
      <dgm:spPr/>
      <dgm:t>
        <a:bodyPr/>
        <a:lstStyle/>
        <a:p>
          <a:endParaRPr lang="en-US"/>
        </a:p>
      </dgm:t>
    </dgm:pt>
    <dgm:pt modelId="{98C9C783-C5E1-4F1D-8C14-17DC199F266F}" type="sibTrans" cxnId="{58524DCD-DED7-4243-B5ED-197C63989BB8}">
      <dgm:prSet/>
      <dgm:spPr/>
      <dgm:t>
        <a:bodyPr/>
        <a:lstStyle/>
        <a:p>
          <a:endParaRPr lang="en-US"/>
        </a:p>
      </dgm:t>
    </dgm:pt>
    <dgm:pt modelId="{51D566CF-ED62-461A-8043-B2F8589E2091}">
      <dgm:prSet/>
      <dgm:spPr/>
      <dgm:t>
        <a:bodyPr/>
        <a:lstStyle/>
        <a:p>
          <a:r>
            <a:rPr lang="fi-FI"/>
            <a:t>Mitataan fyysisisä ominaisuuksia (kestävyys, nopeus, voima ja liikkuvuus), motorisia taitoja (tasa-paino-, liikkumis- ja välineenkäsittelytaidot) sekä havaintomotorisia taitoja.</a:t>
          </a:r>
          <a:endParaRPr lang="en-US"/>
        </a:p>
      </dgm:t>
    </dgm:pt>
    <dgm:pt modelId="{0C12D7EE-4FAE-4A71-93C2-5D7658A4483E}" type="parTrans" cxnId="{0AD0F041-620A-4C1C-9359-B3D639162E3B}">
      <dgm:prSet/>
      <dgm:spPr/>
      <dgm:t>
        <a:bodyPr/>
        <a:lstStyle/>
        <a:p>
          <a:endParaRPr lang="en-US"/>
        </a:p>
      </dgm:t>
    </dgm:pt>
    <dgm:pt modelId="{DCC3F15F-ACC6-40E5-BF81-9FF191657E6A}" type="sibTrans" cxnId="{0AD0F041-620A-4C1C-9359-B3D639162E3B}">
      <dgm:prSet/>
      <dgm:spPr/>
      <dgm:t>
        <a:bodyPr/>
        <a:lstStyle/>
        <a:p>
          <a:endParaRPr lang="en-US"/>
        </a:p>
      </dgm:t>
    </dgm:pt>
    <dgm:pt modelId="{ACC6D73A-D8FE-4C5C-9745-56E292E17C59}">
      <dgm:prSet/>
      <dgm:spPr/>
      <dgm:t>
        <a:bodyPr/>
        <a:lstStyle/>
        <a:p>
          <a:r>
            <a:rPr lang="fi-FI"/>
            <a:t>Mittauksia hyödynnetään mm. koulujen liikunnanopetuksessa, koulujen terveystarkastuksissa, sekä valtakunnallisten, alueellisten ja paikallisten hyvinvointitoimenpiteiden suunnittelussa, seurannassa ja arvioinnissa.</a:t>
          </a:r>
          <a:endParaRPr lang="en-US"/>
        </a:p>
      </dgm:t>
    </dgm:pt>
    <dgm:pt modelId="{839AA644-5347-4808-80CE-BAE03D41FD9F}" type="parTrans" cxnId="{4BFFAF19-D8F9-4A4E-A8D8-160D6EFC8379}">
      <dgm:prSet/>
      <dgm:spPr/>
      <dgm:t>
        <a:bodyPr/>
        <a:lstStyle/>
        <a:p>
          <a:endParaRPr lang="en-US"/>
        </a:p>
      </dgm:t>
    </dgm:pt>
    <dgm:pt modelId="{FC675488-EF74-4B1E-A76F-5D05EA44D751}" type="sibTrans" cxnId="{4BFFAF19-D8F9-4A4E-A8D8-160D6EFC8379}">
      <dgm:prSet/>
      <dgm:spPr/>
      <dgm:t>
        <a:bodyPr/>
        <a:lstStyle/>
        <a:p>
          <a:endParaRPr lang="en-US"/>
        </a:p>
      </dgm:t>
    </dgm:pt>
    <dgm:pt modelId="{2A0225CA-9D54-4F35-9070-BAA27D139611}" type="pres">
      <dgm:prSet presAssocID="{22B11B50-A9F4-4E9A-9FD9-9EF54507564B}" presName="vert0" presStyleCnt="0">
        <dgm:presLayoutVars>
          <dgm:dir/>
          <dgm:animOne val="branch"/>
          <dgm:animLvl val="lvl"/>
        </dgm:presLayoutVars>
      </dgm:prSet>
      <dgm:spPr/>
    </dgm:pt>
    <dgm:pt modelId="{DD374E31-4EC9-4010-99CA-4EA35D8DCCC6}" type="pres">
      <dgm:prSet presAssocID="{180FF072-B4B7-4C13-A1A5-4529C968DD9C}" presName="thickLine" presStyleLbl="alignNode1" presStyleIdx="0" presStyleCnt="3"/>
      <dgm:spPr/>
    </dgm:pt>
    <dgm:pt modelId="{4819A0FC-1FB5-47E4-8BA6-BBCF808D7163}" type="pres">
      <dgm:prSet presAssocID="{180FF072-B4B7-4C13-A1A5-4529C968DD9C}" presName="horz1" presStyleCnt="0"/>
      <dgm:spPr/>
    </dgm:pt>
    <dgm:pt modelId="{D4C64E8F-E749-4BF6-95C2-325225E46A32}" type="pres">
      <dgm:prSet presAssocID="{180FF072-B4B7-4C13-A1A5-4529C968DD9C}" presName="tx1" presStyleLbl="revTx" presStyleIdx="0" presStyleCnt="3"/>
      <dgm:spPr/>
    </dgm:pt>
    <dgm:pt modelId="{EB8A0E41-F685-4EBA-813E-E43B30879CA9}" type="pres">
      <dgm:prSet presAssocID="{180FF072-B4B7-4C13-A1A5-4529C968DD9C}" presName="vert1" presStyleCnt="0"/>
      <dgm:spPr/>
    </dgm:pt>
    <dgm:pt modelId="{1E037756-7888-4D07-8AC3-CE0017763F45}" type="pres">
      <dgm:prSet presAssocID="{51D566CF-ED62-461A-8043-B2F8589E2091}" presName="thickLine" presStyleLbl="alignNode1" presStyleIdx="1" presStyleCnt="3"/>
      <dgm:spPr/>
    </dgm:pt>
    <dgm:pt modelId="{31A4DAD3-D2DE-4EC1-AF20-97A2FB776798}" type="pres">
      <dgm:prSet presAssocID="{51D566CF-ED62-461A-8043-B2F8589E2091}" presName="horz1" presStyleCnt="0"/>
      <dgm:spPr/>
    </dgm:pt>
    <dgm:pt modelId="{E450BFC8-4949-4D71-AC5B-6D7F068C839E}" type="pres">
      <dgm:prSet presAssocID="{51D566CF-ED62-461A-8043-B2F8589E2091}" presName="tx1" presStyleLbl="revTx" presStyleIdx="1" presStyleCnt="3"/>
      <dgm:spPr/>
    </dgm:pt>
    <dgm:pt modelId="{A6DD326E-5623-4865-AB25-BE18DFFB0F42}" type="pres">
      <dgm:prSet presAssocID="{51D566CF-ED62-461A-8043-B2F8589E2091}" presName="vert1" presStyleCnt="0"/>
      <dgm:spPr/>
    </dgm:pt>
    <dgm:pt modelId="{1CA8D378-FECD-4F1C-94A6-613F7F6FE505}" type="pres">
      <dgm:prSet presAssocID="{ACC6D73A-D8FE-4C5C-9745-56E292E17C59}" presName="thickLine" presStyleLbl="alignNode1" presStyleIdx="2" presStyleCnt="3"/>
      <dgm:spPr/>
    </dgm:pt>
    <dgm:pt modelId="{B1BED2F7-1FBF-4F30-91AD-6AF7ACB42646}" type="pres">
      <dgm:prSet presAssocID="{ACC6D73A-D8FE-4C5C-9745-56E292E17C59}" presName="horz1" presStyleCnt="0"/>
      <dgm:spPr/>
    </dgm:pt>
    <dgm:pt modelId="{BAF14510-5DB6-4DD2-BC34-A8F4D056B6E5}" type="pres">
      <dgm:prSet presAssocID="{ACC6D73A-D8FE-4C5C-9745-56E292E17C59}" presName="tx1" presStyleLbl="revTx" presStyleIdx="2" presStyleCnt="3"/>
      <dgm:spPr/>
    </dgm:pt>
    <dgm:pt modelId="{66F51C5A-907B-4D32-A8E1-2F84470F2149}" type="pres">
      <dgm:prSet presAssocID="{ACC6D73A-D8FE-4C5C-9745-56E292E17C59}" presName="vert1" presStyleCnt="0"/>
      <dgm:spPr/>
    </dgm:pt>
  </dgm:ptLst>
  <dgm:cxnLst>
    <dgm:cxn modelId="{2EC0290C-9E90-43D9-B5E0-23297921E0E3}" type="presOf" srcId="{22B11B50-A9F4-4E9A-9FD9-9EF54507564B}" destId="{2A0225CA-9D54-4F35-9070-BAA27D139611}" srcOrd="0" destOrd="0" presId="urn:microsoft.com/office/officeart/2008/layout/LinedList"/>
    <dgm:cxn modelId="{4BFFAF19-D8F9-4A4E-A8D8-160D6EFC8379}" srcId="{22B11B50-A9F4-4E9A-9FD9-9EF54507564B}" destId="{ACC6D73A-D8FE-4C5C-9745-56E292E17C59}" srcOrd="2" destOrd="0" parTransId="{839AA644-5347-4808-80CE-BAE03D41FD9F}" sibTransId="{FC675488-EF74-4B1E-A76F-5D05EA44D751}"/>
    <dgm:cxn modelId="{0AD0F041-620A-4C1C-9359-B3D639162E3B}" srcId="{22B11B50-A9F4-4E9A-9FD9-9EF54507564B}" destId="{51D566CF-ED62-461A-8043-B2F8589E2091}" srcOrd="1" destOrd="0" parTransId="{0C12D7EE-4FAE-4A71-93C2-5D7658A4483E}" sibTransId="{DCC3F15F-ACC6-40E5-BF81-9FF191657E6A}"/>
    <dgm:cxn modelId="{326BED46-406E-443D-BC4F-12131A29BF91}" type="presOf" srcId="{51D566CF-ED62-461A-8043-B2F8589E2091}" destId="{E450BFC8-4949-4D71-AC5B-6D7F068C839E}" srcOrd="0" destOrd="0" presId="urn:microsoft.com/office/officeart/2008/layout/LinedList"/>
    <dgm:cxn modelId="{2EC50F74-1E50-46E1-B720-E1372C56A61C}" type="presOf" srcId="{180FF072-B4B7-4C13-A1A5-4529C968DD9C}" destId="{D4C64E8F-E749-4BF6-95C2-325225E46A32}" srcOrd="0" destOrd="0" presId="urn:microsoft.com/office/officeart/2008/layout/LinedList"/>
    <dgm:cxn modelId="{078C0478-A4F5-4021-BC09-A7D05DB28BA4}" type="presOf" srcId="{ACC6D73A-D8FE-4C5C-9745-56E292E17C59}" destId="{BAF14510-5DB6-4DD2-BC34-A8F4D056B6E5}" srcOrd="0" destOrd="0" presId="urn:microsoft.com/office/officeart/2008/layout/LinedList"/>
    <dgm:cxn modelId="{58524DCD-DED7-4243-B5ED-197C63989BB8}" srcId="{22B11B50-A9F4-4E9A-9FD9-9EF54507564B}" destId="{180FF072-B4B7-4C13-A1A5-4529C968DD9C}" srcOrd="0" destOrd="0" parTransId="{DE777FD9-85A3-483B-800D-711A8215DCAE}" sibTransId="{98C9C783-C5E1-4F1D-8C14-17DC199F266F}"/>
    <dgm:cxn modelId="{9769B72A-4D57-407E-9A91-5D07C91628C4}" type="presParOf" srcId="{2A0225CA-9D54-4F35-9070-BAA27D139611}" destId="{DD374E31-4EC9-4010-99CA-4EA35D8DCCC6}" srcOrd="0" destOrd="0" presId="urn:microsoft.com/office/officeart/2008/layout/LinedList"/>
    <dgm:cxn modelId="{4A208F12-A4EC-448B-A31F-1E4386BB61D1}" type="presParOf" srcId="{2A0225CA-9D54-4F35-9070-BAA27D139611}" destId="{4819A0FC-1FB5-47E4-8BA6-BBCF808D7163}" srcOrd="1" destOrd="0" presId="urn:microsoft.com/office/officeart/2008/layout/LinedList"/>
    <dgm:cxn modelId="{A3F2D758-04B6-4746-B751-F33C3081241A}" type="presParOf" srcId="{4819A0FC-1FB5-47E4-8BA6-BBCF808D7163}" destId="{D4C64E8F-E749-4BF6-95C2-325225E46A32}" srcOrd="0" destOrd="0" presId="urn:microsoft.com/office/officeart/2008/layout/LinedList"/>
    <dgm:cxn modelId="{EFBC248C-4DFE-413D-8749-F44ED172CBAD}" type="presParOf" srcId="{4819A0FC-1FB5-47E4-8BA6-BBCF808D7163}" destId="{EB8A0E41-F685-4EBA-813E-E43B30879CA9}" srcOrd="1" destOrd="0" presId="urn:microsoft.com/office/officeart/2008/layout/LinedList"/>
    <dgm:cxn modelId="{45708867-E982-4DC3-A208-0A134844C723}" type="presParOf" srcId="{2A0225CA-9D54-4F35-9070-BAA27D139611}" destId="{1E037756-7888-4D07-8AC3-CE0017763F45}" srcOrd="2" destOrd="0" presId="urn:microsoft.com/office/officeart/2008/layout/LinedList"/>
    <dgm:cxn modelId="{6CE7443A-3479-48A9-B733-C1187AE85437}" type="presParOf" srcId="{2A0225CA-9D54-4F35-9070-BAA27D139611}" destId="{31A4DAD3-D2DE-4EC1-AF20-97A2FB776798}" srcOrd="3" destOrd="0" presId="urn:microsoft.com/office/officeart/2008/layout/LinedList"/>
    <dgm:cxn modelId="{023A66CF-BF84-47A3-A33A-974C03A60545}" type="presParOf" srcId="{31A4DAD3-D2DE-4EC1-AF20-97A2FB776798}" destId="{E450BFC8-4949-4D71-AC5B-6D7F068C839E}" srcOrd="0" destOrd="0" presId="urn:microsoft.com/office/officeart/2008/layout/LinedList"/>
    <dgm:cxn modelId="{2BBCD9F4-1A83-4931-B60F-01A7D755BED1}" type="presParOf" srcId="{31A4DAD3-D2DE-4EC1-AF20-97A2FB776798}" destId="{A6DD326E-5623-4865-AB25-BE18DFFB0F42}" srcOrd="1" destOrd="0" presId="urn:microsoft.com/office/officeart/2008/layout/LinedList"/>
    <dgm:cxn modelId="{45272632-50A7-4EA5-A654-020871BBCAF4}" type="presParOf" srcId="{2A0225CA-9D54-4F35-9070-BAA27D139611}" destId="{1CA8D378-FECD-4F1C-94A6-613F7F6FE505}" srcOrd="4" destOrd="0" presId="urn:microsoft.com/office/officeart/2008/layout/LinedList"/>
    <dgm:cxn modelId="{13C9CDA8-C2D6-4FDD-BCF5-FB77B9B81769}" type="presParOf" srcId="{2A0225CA-9D54-4F35-9070-BAA27D139611}" destId="{B1BED2F7-1FBF-4F30-91AD-6AF7ACB42646}" srcOrd="5" destOrd="0" presId="urn:microsoft.com/office/officeart/2008/layout/LinedList"/>
    <dgm:cxn modelId="{4E6E87A7-E3E0-47EA-B63E-93F7AB576BF5}" type="presParOf" srcId="{B1BED2F7-1FBF-4F30-91AD-6AF7ACB42646}" destId="{BAF14510-5DB6-4DD2-BC34-A8F4D056B6E5}" srcOrd="0" destOrd="0" presId="urn:microsoft.com/office/officeart/2008/layout/LinedList"/>
    <dgm:cxn modelId="{A5F9F0FA-EE81-4AA3-AFE8-A7FB03E36957}" type="presParOf" srcId="{B1BED2F7-1FBF-4F30-91AD-6AF7ACB42646}" destId="{66F51C5A-907B-4D32-A8E1-2F84470F21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15FDE-712B-42C4-BDB6-FBD872D356A4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A46A39-D8B4-4982-9641-88516FFB27C1}">
      <dgm:prSet/>
      <dgm:spPr/>
      <dgm:t>
        <a:bodyPr/>
        <a:lstStyle/>
        <a:p>
          <a:endParaRPr lang="fi-FI" dirty="0"/>
        </a:p>
        <a:p>
          <a:r>
            <a:rPr lang="fi-FI" dirty="0"/>
            <a:t>5. Luokkalaiset</a:t>
          </a:r>
        </a:p>
        <a:p>
          <a:r>
            <a:rPr lang="fi-FI" dirty="0"/>
            <a:t>97,5% </a:t>
          </a:r>
        </a:p>
        <a:p>
          <a:r>
            <a:rPr lang="fi-FI" dirty="0"/>
            <a:t> </a:t>
          </a:r>
          <a:endParaRPr lang="en-US" dirty="0"/>
        </a:p>
      </dgm:t>
    </dgm:pt>
    <dgm:pt modelId="{1A767A8E-0040-4162-977C-59830C607979}" type="parTrans" cxnId="{BFC34C74-5543-4112-860F-80BC392EE24E}">
      <dgm:prSet/>
      <dgm:spPr/>
      <dgm:t>
        <a:bodyPr/>
        <a:lstStyle/>
        <a:p>
          <a:endParaRPr lang="en-US"/>
        </a:p>
      </dgm:t>
    </dgm:pt>
    <dgm:pt modelId="{F4865EAA-9DCD-4933-9D5C-837158C3A54C}" type="sibTrans" cxnId="{BFC34C74-5543-4112-860F-80BC392EE24E}">
      <dgm:prSet/>
      <dgm:spPr/>
      <dgm:t>
        <a:bodyPr/>
        <a:lstStyle/>
        <a:p>
          <a:endParaRPr lang="en-US"/>
        </a:p>
      </dgm:t>
    </dgm:pt>
    <dgm:pt modelId="{81766793-7576-4B3C-9842-8CA7BB804E7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  <a:p>
          <a:pPr marL="0"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dirty="0"/>
            <a:t>8. Luokkalaiset</a:t>
          </a:r>
        </a:p>
        <a:p>
          <a:pPr marL="0"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dirty="0"/>
            <a:t>98,6% </a:t>
          </a:r>
        </a:p>
      </dgm:t>
    </dgm:pt>
    <dgm:pt modelId="{C6711040-CBDC-4AA8-9FA2-C1EFBB632480}" type="parTrans" cxnId="{CDE74D87-CEE4-4E65-B0E9-C14E6757F922}">
      <dgm:prSet/>
      <dgm:spPr/>
      <dgm:t>
        <a:bodyPr/>
        <a:lstStyle/>
        <a:p>
          <a:endParaRPr lang="en-US"/>
        </a:p>
      </dgm:t>
    </dgm:pt>
    <dgm:pt modelId="{BC6E459C-B4C0-4D15-A992-F668376C453A}" type="sibTrans" cxnId="{CDE74D87-CEE4-4E65-B0E9-C14E6757F922}">
      <dgm:prSet/>
      <dgm:spPr/>
      <dgm:t>
        <a:bodyPr/>
        <a:lstStyle/>
        <a:p>
          <a:endParaRPr lang="en-US"/>
        </a:p>
      </dgm:t>
    </dgm:pt>
    <dgm:pt modelId="{3E3C3892-39A3-48FC-B273-2890745F26CB}" type="pres">
      <dgm:prSet presAssocID="{6B415FDE-712B-42C4-BDB6-FBD872D356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CD41BB-9A0D-4CD5-A30A-9899CFCAA132}" type="pres">
      <dgm:prSet presAssocID="{CEA46A39-D8B4-4982-9641-88516FFB27C1}" presName="hierRoot1" presStyleCnt="0"/>
      <dgm:spPr/>
    </dgm:pt>
    <dgm:pt modelId="{F0C45B84-3D37-4268-8BD5-E28489E52E7F}" type="pres">
      <dgm:prSet presAssocID="{CEA46A39-D8B4-4982-9641-88516FFB27C1}" presName="composite" presStyleCnt="0"/>
      <dgm:spPr/>
    </dgm:pt>
    <dgm:pt modelId="{D020F272-1023-40A6-97E7-05F61C71C303}" type="pres">
      <dgm:prSet presAssocID="{CEA46A39-D8B4-4982-9641-88516FFB27C1}" presName="background" presStyleLbl="node0" presStyleIdx="0" presStyleCnt="2"/>
      <dgm:spPr/>
    </dgm:pt>
    <dgm:pt modelId="{BE64FB9D-7F5E-4ADF-9DC0-99F23A13A3B8}" type="pres">
      <dgm:prSet presAssocID="{CEA46A39-D8B4-4982-9641-88516FFB27C1}" presName="text" presStyleLbl="fgAcc0" presStyleIdx="0" presStyleCnt="2">
        <dgm:presLayoutVars>
          <dgm:chPref val="3"/>
        </dgm:presLayoutVars>
      </dgm:prSet>
      <dgm:spPr/>
    </dgm:pt>
    <dgm:pt modelId="{96E60249-FE70-4153-87C6-F0BD123B0521}" type="pres">
      <dgm:prSet presAssocID="{CEA46A39-D8B4-4982-9641-88516FFB27C1}" presName="hierChild2" presStyleCnt="0"/>
      <dgm:spPr/>
    </dgm:pt>
    <dgm:pt modelId="{B7B5B1F6-B9AE-49E6-AD2E-757D4C7FDF26}" type="pres">
      <dgm:prSet presAssocID="{81766793-7576-4B3C-9842-8CA7BB804E7A}" presName="hierRoot1" presStyleCnt="0"/>
      <dgm:spPr/>
    </dgm:pt>
    <dgm:pt modelId="{165E0E9E-45E1-45ED-AFD1-A818DE1580F1}" type="pres">
      <dgm:prSet presAssocID="{81766793-7576-4B3C-9842-8CA7BB804E7A}" presName="composite" presStyleCnt="0"/>
      <dgm:spPr/>
    </dgm:pt>
    <dgm:pt modelId="{15E760E7-B108-46A6-A8B1-CAED29BA8B65}" type="pres">
      <dgm:prSet presAssocID="{81766793-7576-4B3C-9842-8CA7BB804E7A}" presName="background" presStyleLbl="node0" presStyleIdx="1" presStyleCnt="2"/>
      <dgm:spPr/>
    </dgm:pt>
    <dgm:pt modelId="{1F25E194-DF3B-496D-9374-88199EBE9B99}" type="pres">
      <dgm:prSet presAssocID="{81766793-7576-4B3C-9842-8CA7BB804E7A}" presName="text" presStyleLbl="fgAcc0" presStyleIdx="1" presStyleCnt="2" custLinFactNeighborX="29" custLinFactNeighborY="-1798">
        <dgm:presLayoutVars>
          <dgm:chPref val="3"/>
        </dgm:presLayoutVars>
      </dgm:prSet>
      <dgm:spPr/>
    </dgm:pt>
    <dgm:pt modelId="{4A52221A-0386-4B05-8964-7B4B870F97C5}" type="pres">
      <dgm:prSet presAssocID="{81766793-7576-4B3C-9842-8CA7BB804E7A}" presName="hierChild2" presStyleCnt="0"/>
      <dgm:spPr/>
    </dgm:pt>
  </dgm:ptLst>
  <dgm:cxnLst>
    <dgm:cxn modelId="{D85D8A0D-3E31-4D63-99DB-836218D9E4DE}" type="presOf" srcId="{81766793-7576-4B3C-9842-8CA7BB804E7A}" destId="{1F25E194-DF3B-496D-9374-88199EBE9B99}" srcOrd="0" destOrd="0" presId="urn:microsoft.com/office/officeart/2005/8/layout/hierarchy1"/>
    <dgm:cxn modelId="{C3358536-9021-4C7B-8993-99CEEB63693B}" type="presOf" srcId="{6B415FDE-712B-42C4-BDB6-FBD872D356A4}" destId="{3E3C3892-39A3-48FC-B273-2890745F26CB}" srcOrd="0" destOrd="0" presId="urn:microsoft.com/office/officeart/2005/8/layout/hierarchy1"/>
    <dgm:cxn modelId="{DC22E03D-2289-4992-9AEF-B7B69766180D}" type="presOf" srcId="{CEA46A39-D8B4-4982-9641-88516FFB27C1}" destId="{BE64FB9D-7F5E-4ADF-9DC0-99F23A13A3B8}" srcOrd="0" destOrd="0" presId="urn:microsoft.com/office/officeart/2005/8/layout/hierarchy1"/>
    <dgm:cxn modelId="{BFC34C74-5543-4112-860F-80BC392EE24E}" srcId="{6B415FDE-712B-42C4-BDB6-FBD872D356A4}" destId="{CEA46A39-D8B4-4982-9641-88516FFB27C1}" srcOrd="0" destOrd="0" parTransId="{1A767A8E-0040-4162-977C-59830C607979}" sibTransId="{F4865EAA-9DCD-4933-9D5C-837158C3A54C}"/>
    <dgm:cxn modelId="{CDE74D87-CEE4-4E65-B0E9-C14E6757F922}" srcId="{6B415FDE-712B-42C4-BDB6-FBD872D356A4}" destId="{81766793-7576-4B3C-9842-8CA7BB804E7A}" srcOrd="1" destOrd="0" parTransId="{C6711040-CBDC-4AA8-9FA2-C1EFBB632480}" sibTransId="{BC6E459C-B4C0-4D15-A992-F668376C453A}"/>
    <dgm:cxn modelId="{08171096-C224-457A-9F9E-70BDA3547692}" type="presParOf" srcId="{3E3C3892-39A3-48FC-B273-2890745F26CB}" destId="{88CD41BB-9A0D-4CD5-A30A-9899CFCAA132}" srcOrd="0" destOrd="0" presId="urn:microsoft.com/office/officeart/2005/8/layout/hierarchy1"/>
    <dgm:cxn modelId="{763931D4-F380-469B-8CB3-ADD18DA57A37}" type="presParOf" srcId="{88CD41BB-9A0D-4CD5-A30A-9899CFCAA132}" destId="{F0C45B84-3D37-4268-8BD5-E28489E52E7F}" srcOrd="0" destOrd="0" presId="urn:microsoft.com/office/officeart/2005/8/layout/hierarchy1"/>
    <dgm:cxn modelId="{4B7A53CF-43F3-464B-8797-BC7B6C6E608A}" type="presParOf" srcId="{F0C45B84-3D37-4268-8BD5-E28489E52E7F}" destId="{D020F272-1023-40A6-97E7-05F61C71C303}" srcOrd="0" destOrd="0" presId="urn:microsoft.com/office/officeart/2005/8/layout/hierarchy1"/>
    <dgm:cxn modelId="{64572123-CE29-4809-A5FC-35162CE0488A}" type="presParOf" srcId="{F0C45B84-3D37-4268-8BD5-E28489E52E7F}" destId="{BE64FB9D-7F5E-4ADF-9DC0-99F23A13A3B8}" srcOrd="1" destOrd="0" presId="urn:microsoft.com/office/officeart/2005/8/layout/hierarchy1"/>
    <dgm:cxn modelId="{0721A295-55DF-4991-B73C-B582E82995DF}" type="presParOf" srcId="{88CD41BB-9A0D-4CD5-A30A-9899CFCAA132}" destId="{96E60249-FE70-4153-87C6-F0BD123B0521}" srcOrd="1" destOrd="0" presId="urn:microsoft.com/office/officeart/2005/8/layout/hierarchy1"/>
    <dgm:cxn modelId="{0A40734F-E228-48CB-92B6-69C22715B088}" type="presParOf" srcId="{3E3C3892-39A3-48FC-B273-2890745F26CB}" destId="{B7B5B1F6-B9AE-49E6-AD2E-757D4C7FDF26}" srcOrd="1" destOrd="0" presId="urn:microsoft.com/office/officeart/2005/8/layout/hierarchy1"/>
    <dgm:cxn modelId="{F021E8F9-E1D8-4E60-BE2F-DD3AC4444CE1}" type="presParOf" srcId="{B7B5B1F6-B9AE-49E6-AD2E-757D4C7FDF26}" destId="{165E0E9E-45E1-45ED-AFD1-A818DE1580F1}" srcOrd="0" destOrd="0" presId="urn:microsoft.com/office/officeart/2005/8/layout/hierarchy1"/>
    <dgm:cxn modelId="{2945B08B-87A5-4B88-9503-9C0E00F48001}" type="presParOf" srcId="{165E0E9E-45E1-45ED-AFD1-A818DE1580F1}" destId="{15E760E7-B108-46A6-A8B1-CAED29BA8B65}" srcOrd="0" destOrd="0" presId="urn:microsoft.com/office/officeart/2005/8/layout/hierarchy1"/>
    <dgm:cxn modelId="{38F732C9-2E76-40F9-A0E7-4E4B08D91BE1}" type="presParOf" srcId="{165E0E9E-45E1-45ED-AFD1-A818DE1580F1}" destId="{1F25E194-DF3B-496D-9374-88199EBE9B99}" srcOrd="1" destOrd="0" presId="urn:microsoft.com/office/officeart/2005/8/layout/hierarchy1"/>
    <dgm:cxn modelId="{D8D05924-E80B-4F4E-BF7A-C45C3C84EA62}" type="presParOf" srcId="{B7B5B1F6-B9AE-49E6-AD2E-757D4C7FDF26}" destId="{4A52221A-0386-4B05-8964-7B4B870F97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825EC-A538-4BFA-9E16-04F5215A72E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8AE66-FFC2-47AB-857B-0CC349CF04F6}">
      <dgm:prSet/>
      <dgm:spPr/>
      <dgm:t>
        <a:bodyPr/>
        <a:lstStyle/>
        <a:p>
          <a:r>
            <a:rPr lang="fi-FI" dirty="0"/>
            <a:t>8. luokkalaisten onnistuneet </a:t>
          </a:r>
          <a:r>
            <a:rPr lang="fi-FI" b="1" dirty="0"/>
            <a:t>kyykistys</a:t>
          </a:r>
          <a:r>
            <a:rPr lang="fi-FI" dirty="0"/>
            <a:t>suoritukset tytöillä valtakunnan keskiarvoa, pojilla keskiarvoa huonommat</a:t>
          </a:r>
          <a:endParaRPr lang="en-US" dirty="0"/>
        </a:p>
      </dgm:t>
    </dgm:pt>
    <dgm:pt modelId="{80F54EE8-994D-44EE-A86D-9969D6F57D23}" type="parTrans" cxnId="{7821046C-B31B-4817-90B3-B9992877187E}">
      <dgm:prSet/>
      <dgm:spPr/>
      <dgm:t>
        <a:bodyPr/>
        <a:lstStyle/>
        <a:p>
          <a:endParaRPr lang="en-US"/>
        </a:p>
      </dgm:t>
    </dgm:pt>
    <dgm:pt modelId="{27D34800-4D4E-4497-A6EA-9A74CF1DD4CA}" type="sibTrans" cxnId="{7821046C-B31B-4817-90B3-B9992877187E}">
      <dgm:prSet/>
      <dgm:spPr/>
      <dgm:t>
        <a:bodyPr/>
        <a:lstStyle/>
        <a:p>
          <a:endParaRPr lang="en-US"/>
        </a:p>
      </dgm:t>
    </dgm:pt>
    <dgm:pt modelId="{62361B50-4A22-4E8E-85DD-A4577121DB1E}">
      <dgm:prSet/>
      <dgm:spPr/>
      <dgm:t>
        <a:bodyPr/>
        <a:lstStyle/>
        <a:p>
          <a:r>
            <a:rPr lang="fi-FI" dirty="0"/>
            <a:t>Alaselän </a:t>
          </a:r>
          <a:r>
            <a:rPr lang="fi-FI" b="1" dirty="0"/>
            <a:t>ojennus täysistunnassa  </a:t>
          </a:r>
          <a:r>
            <a:rPr lang="fi-FI" dirty="0"/>
            <a:t>- suoritukset kaikilla raumalaisilla mittaukseen osallistuneilla ikäluokilla valtakunnan keskiarvoa heikommat</a:t>
          </a:r>
          <a:endParaRPr lang="en-US" dirty="0"/>
        </a:p>
      </dgm:t>
    </dgm:pt>
    <dgm:pt modelId="{DE6921D3-679B-48BA-ADEA-23EDA0DCCB99}" type="parTrans" cxnId="{7EFDB7C4-1905-4D63-BE2D-0C6E872BF760}">
      <dgm:prSet/>
      <dgm:spPr/>
      <dgm:t>
        <a:bodyPr/>
        <a:lstStyle/>
        <a:p>
          <a:endParaRPr lang="en-US"/>
        </a:p>
      </dgm:t>
    </dgm:pt>
    <dgm:pt modelId="{93034215-3818-45EA-850B-950493751914}" type="sibTrans" cxnId="{7EFDB7C4-1905-4D63-BE2D-0C6E872BF760}">
      <dgm:prSet/>
      <dgm:spPr/>
      <dgm:t>
        <a:bodyPr/>
        <a:lstStyle/>
        <a:p>
          <a:endParaRPr lang="en-US"/>
        </a:p>
      </dgm:t>
    </dgm:pt>
    <dgm:pt modelId="{7F6A4B6F-8E21-48C4-879C-C5BA57BD5900}">
      <dgm:prSet/>
      <dgm:spPr/>
      <dgm:t>
        <a:bodyPr/>
        <a:lstStyle/>
        <a:p>
          <a:r>
            <a:rPr lang="en-US" b="1" dirty="0" err="1"/>
            <a:t>Olkapäiden</a:t>
          </a:r>
          <a:r>
            <a:rPr lang="en-US" b="1" dirty="0"/>
            <a:t> </a:t>
          </a:r>
          <a:r>
            <a:rPr lang="en-US" b="1" dirty="0" err="1"/>
            <a:t>liikkuvuudessa</a:t>
          </a:r>
          <a:r>
            <a:rPr lang="en-US" b="1" dirty="0"/>
            <a:t> </a:t>
          </a:r>
          <a:r>
            <a:rPr lang="en-US" dirty="0" err="1"/>
            <a:t>tulokset</a:t>
          </a:r>
          <a:r>
            <a:rPr lang="en-US" dirty="0"/>
            <a:t> </a:t>
          </a:r>
          <a:r>
            <a:rPr lang="en-US" dirty="0" err="1"/>
            <a:t>valtakunnan</a:t>
          </a:r>
          <a:r>
            <a:rPr lang="en-US" dirty="0"/>
            <a:t> </a:t>
          </a:r>
          <a:r>
            <a:rPr lang="en-US" dirty="0" err="1"/>
            <a:t>keskiarvoa</a:t>
          </a:r>
          <a:r>
            <a:rPr lang="en-US" dirty="0"/>
            <a:t> </a:t>
          </a:r>
          <a:r>
            <a:rPr lang="en-US" dirty="0" err="1"/>
            <a:t>heikommat</a:t>
          </a:r>
          <a:endParaRPr lang="en-US" dirty="0"/>
        </a:p>
      </dgm:t>
    </dgm:pt>
    <dgm:pt modelId="{48B04CBA-4DB3-416B-B9EA-B966235E5CED}" type="parTrans" cxnId="{E9AB746D-7DAF-4FA5-8399-46DC1963AA34}">
      <dgm:prSet/>
      <dgm:spPr/>
      <dgm:t>
        <a:bodyPr/>
        <a:lstStyle/>
        <a:p>
          <a:endParaRPr lang="fi-FI"/>
        </a:p>
      </dgm:t>
    </dgm:pt>
    <dgm:pt modelId="{2F949DF8-B597-41F7-9A0E-4A177997405F}" type="sibTrans" cxnId="{E9AB746D-7DAF-4FA5-8399-46DC1963AA34}">
      <dgm:prSet/>
      <dgm:spPr/>
      <dgm:t>
        <a:bodyPr/>
        <a:lstStyle/>
        <a:p>
          <a:endParaRPr lang="fi-FI"/>
        </a:p>
      </dgm:t>
    </dgm:pt>
    <dgm:pt modelId="{5BC403EB-9843-4060-B0F5-A8E3297C4015}" type="pres">
      <dgm:prSet presAssocID="{93C825EC-A538-4BFA-9E16-04F5215A72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6FB051-E2EB-4A79-852E-8AF25BF5A83C}" type="pres">
      <dgm:prSet presAssocID="{1EC8AE66-FFC2-47AB-857B-0CC349CF04F6}" presName="hierRoot1" presStyleCnt="0"/>
      <dgm:spPr/>
    </dgm:pt>
    <dgm:pt modelId="{E9A12D38-6087-4B67-BB01-8C991D805EC7}" type="pres">
      <dgm:prSet presAssocID="{1EC8AE66-FFC2-47AB-857B-0CC349CF04F6}" presName="composite" presStyleCnt="0"/>
      <dgm:spPr/>
    </dgm:pt>
    <dgm:pt modelId="{D09485AC-6C27-4F36-BC53-FF45BB24197B}" type="pres">
      <dgm:prSet presAssocID="{1EC8AE66-FFC2-47AB-857B-0CC349CF04F6}" presName="background" presStyleLbl="node0" presStyleIdx="0" presStyleCnt="3"/>
      <dgm:spPr/>
    </dgm:pt>
    <dgm:pt modelId="{4B924CFB-CD0C-4F3A-B11B-D95FE0BE8D24}" type="pres">
      <dgm:prSet presAssocID="{1EC8AE66-FFC2-47AB-857B-0CC349CF04F6}" presName="text" presStyleLbl="fgAcc0" presStyleIdx="0" presStyleCnt="3" custScaleX="47819" custScaleY="71818" custLinFactNeighborX="-930" custLinFactNeighborY="-22959">
        <dgm:presLayoutVars>
          <dgm:chPref val="3"/>
        </dgm:presLayoutVars>
      </dgm:prSet>
      <dgm:spPr/>
    </dgm:pt>
    <dgm:pt modelId="{552E2BE1-042F-4282-B5A8-C2398A088F34}" type="pres">
      <dgm:prSet presAssocID="{1EC8AE66-FFC2-47AB-857B-0CC349CF04F6}" presName="hierChild2" presStyleCnt="0"/>
      <dgm:spPr/>
    </dgm:pt>
    <dgm:pt modelId="{2E4EC6F9-6144-475C-97B7-99C35A83E838}" type="pres">
      <dgm:prSet presAssocID="{62361B50-4A22-4E8E-85DD-A4577121DB1E}" presName="hierRoot1" presStyleCnt="0"/>
      <dgm:spPr/>
    </dgm:pt>
    <dgm:pt modelId="{E1AEF9EC-6BB9-4BD0-9B88-7A63DAA94DE9}" type="pres">
      <dgm:prSet presAssocID="{62361B50-4A22-4E8E-85DD-A4577121DB1E}" presName="composite" presStyleCnt="0"/>
      <dgm:spPr/>
    </dgm:pt>
    <dgm:pt modelId="{E9AC3725-8576-430C-94B7-F4C1874250C4}" type="pres">
      <dgm:prSet presAssocID="{62361B50-4A22-4E8E-85DD-A4577121DB1E}" presName="background" presStyleLbl="node0" presStyleIdx="1" presStyleCnt="3"/>
      <dgm:spPr/>
    </dgm:pt>
    <dgm:pt modelId="{CBA6A620-FCD7-465A-BD12-7B8AA7254341}" type="pres">
      <dgm:prSet presAssocID="{62361B50-4A22-4E8E-85DD-A4577121DB1E}" presName="text" presStyleLbl="fgAcc0" presStyleIdx="1" presStyleCnt="3" custScaleX="77723" custScaleY="81141" custLinFactNeighborX="-2298" custLinFactNeighborY="28312">
        <dgm:presLayoutVars>
          <dgm:chPref val="3"/>
        </dgm:presLayoutVars>
      </dgm:prSet>
      <dgm:spPr/>
    </dgm:pt>
    <dgm:pt modelId="{42A9927C-11FF-422A-9822-F35A8286CEC4}" type="pres">
      <dgm:prSet presAssocID="{62361B50-4A22-4E8E-85DD-A4577121DB1E}" presName="hierChild2" presStyleCnt="0"/>
      <dgm:spPr/>
    </dgm:pt>
    <dgm:pt modelId="{FA16B073-9756-4D30-8789-61A69845703C}" type="pres">
      <dgm:prSet presAssocID="{7F6A4B6F-8E21-48C4-879C-C5BA57BD5900}" presName="hierRoot1" presStyleCnt="0"/>
      <dgm:spPr/>
    </dgm:pt>
    <dgm:pt modelId="{CE99051E-2E60-42EA-A166-823FA3260788}" type="pres">
      <dgm:prSet presAssocID="{7F6A4B6F-8E21-48C4-879C-C5BA57BD5900}" presName="composite" presStyleCnt="0"/>
      <dgm:spPr/>
    </dgm:pt>
    <dgm:pt modelId="{E10AE544-9AD6-42D0-9786-119EBF4FE48B}" type="pres">
      <dgm:prSet presAssocID="{7F6A4B6F-8E21-48C4-879C-C5BA57BD5900}" presName="background" presStyleLbl="node0" presStyleIdx="2" presStyleCnt="3"/>
      <dgm:spPr/>
    </dgm:pt>
    <dgm:pt modelId="{E65F0407-A76E-494F-A79F-AF9B0131799B}" type="pres">
      <dgm:prSet presAssocID="{7F6A4B6F-8E21-48C4-879C-C5BA57BD5900}" presName="text" presStyleLbl="fgAcc0" presStyleIdx="2" presStyleCnt="3" custScaleX="66758" custScaleY="70023" custLinFactNeighborX="-511" custLinFactNeighborY="-15237">
        <dgm:presLayoutVars>
          <dgm:chPref val="3"/>
        </dgm:presLayoutVars>
      </dgm:prSet>
      <dgm:spPr/>
    </dgm:pt>
    <dgm:pt modelId="{106A7694-14D6-4D91-872D-AC09095DAF14}" type="pres">
      <dgm:prSet presAssocID="{7F6A4B6F-8E21-48C4-879C-C5BA57BD5900}" presName="hierChild2" presStyleCnt="0"/>
      <dgm:spPr/>
    </dgm:pt>
  </dgm:ptLst>
  <dgm:cxnLst>
    <dgm:cxn modelId="{481B8142-0A1D-45F5-9BFC-14629D727E86}" type="presOf" srcId="{7F6A4B6F-8E21-48C4-879C-C5BA57BD5900}" destId="{E65F0407-A76E-494F-A79F-AF9B0131799B}" srcOrd="0" destOrd="0" presId="urn:microsoft.com/office/officeart/2005/8/layout/hierarchy1"/>
    <dgm:cxn modelId="{F88D2443-9CAB-453D-B8EB-A20646E39631}" type="presOf" srcId="{1EC8AE66-FFC2-47AB-857B-0CC349CF04F6}" destId="{4B924CFB-CD0C-4F3A-B11B-D95FE0BE8D24}" srcOrd="0" destOrd="0" presId="urn:microsoft.com/office/officeart/2005/8/layout/hierarchy1"/>
    <dgm:cxn modelId="{7821046C-B31B-4817-90B3-B9992877187E}" srcId="{93C825EC-A538-4BFA-9E16-04F5215A72E5}" destId="{1EC8AE66-FFC2-47AB-857B-0CC349CF04F6}" srcOrd="0" destOrd="0" parTransId="{80F54EE8-994D-44EE-A86D-9969D6F57D23}" sibTransId="{27D34800-4D4E-4497-A6EA-9A74CF1DD4CA}"/>
    <dgm:cxn modelId="{E9AB746D-7DAF-4FA5-8399-46DC1963AA34}" srcId="{93C825EC-A538-4BFA-9E16-04F5215A72E5}" destId="{7F6A4B6F-8E21-48C4-879C-C5BA57BD5900}" srcOrd="2" destOrd="0" parTransId="{48B04CBA-4DB3-416B-B9EA-B966235E5CED}" sibTransId="{2F949DF8-B597-41F7-9A0E-4A177997405F}"/>
    <dgm:cxn modelId="{6A0439A9-9EB8-421E-A559-2A505516D926}" type="presOf" srcId="{93C825EC-A538-4BFA-9E16-04F5215A72E5}" destId="{5BC403EB-9843-4060-B0F5-A8E3297C4015}" srcOrd="0" destOrd="0" presId="urn:microsoft.com/office/officeart/2005/8/layout/hierarchy1"/>
    <dgm:cxn modelId="{A097C4A9-751A-432D-8CA3-39D085DB6A10}" type="presOf" srcId="{62361B50-4A22-4E8E-85DD-A4577121DB1E}" destId="{CBA6A620-FCD7-465A-BD12-7B8AA7254341}" srcOrd="0" destOrd="0" presId="urn:microsoft.com/office/officeart/2005/8/layout/hierarchy1"/>
    <dgm:cxn modelId="{7EFDB7C4-1905-4D63-BE2D-0C6E872BF760}" srcId="{93C825EC-A538-4BFA-9E16-04F5215A72E5}" destId="{62361B50-4A22-4E8E-85DD-A4577121DB1E}" srcOrd="1" destOrd="0" parTransId="{DE6921D3-679B-48BA-ADEA-23EDA0DCCB99}" sibTransId="{93034215-3818-45EA-850B-950493751914}"/>
    <dgm:cxn modelId="{22A48D2A-91AE-49CD-93D6-9A557192E237}" type="presParOf" srcId="{5BC403EB-9843-4060-B0F5-A8E3297C4015}" destId="{796FB051-E2EB-4A79-852E-8AF25BF5A83C}" srcOrd="0" destOrd="0" presId="urn:microsoft.com/office/officeart/2005/8/layout/hierarchy1"/>
    <dgm:cxn modelId="{A4D735D5-3F26-4BAC-8829-3C179D2D795C}" type="presParOf" srcId="{796FB051-E2EB-4A79-852E-8AF25BF5A83C}" destId="{E9A12D38-6087-4B67-BB01-8C991D805EC7}" srcOrd="0" destOrd="0" presId="urn:microsoft.com/office/officeart/2005/8/layout/hierarchy1"/>
    <dgm:cxn modelId="{0ED2C333-DE56-41FB-9D9F-282469252657}" type="presParOf" srcId="{E9A12D38-6087-4B67-BB01-8C991D805EC7}" destId="{D09485AC-6C27-4F36-BC53-FF45BB24197B}" srcOrd="0" destOrd="0" presId="urn:microsoft.com/office/officeart/2005/8/layout/hierarchy1"/>
    <dgm:cxn modelId="{506C79A6-67BD-4BCB-8773-991E28F8BD5F}" type="presParOf" srcId="{E9A12D38-6087-4B67-BB01-8C991D805EC7}" destId="{4B924CFB-CD0C-4F3A-B11B-D95FE0BE8D24}" srcOrd="1" destOrd="0" presId="urn:microsoft.com/office/officeart/2005/8/layout/hierarchy1"/>
    <dgm:cxn modelId="{AE4944BA-551F-4F5E-8952-C42258850E5A}" type="presParOf" srcId="{796FB051-E2EB-4A79-852E-8AF25BF5A83C}" destId="{552E2BE1-042F-4282-B5A8-C2398A088F34}" srcOrd="1" destOrd="0" presId="urn:microsoft.com/office/officeart/2005/8/layout/hierarchy1"/>
    <dgm:cxn modelId="{5FF59C91-163C-46D5-B368-63D966870877}" type="presParOf" srcId="{5BC403EB-9843-4060-B0F5-A8E3297C4015}" destId="{2E4EC6F9-6144-475C-97B7-99C35A83E838}" srcOrd="1" destOrd="0" presId="urn:microsoft.com/office/officeart/2005/8/layout/hierarchy1"/>
    <dgm:cxn modelId="{B13CF430-19BB-4DEC-961B-F81F4B332F6E}" type="presParOf" srcId="{2E4EC6F9-6144-475C-97B7-99C35A83E838}" destId="{E1AEF9EC-6BB9-4BD0-9B88-7A63DAA94DE9}" srcOrd="0" destOrd="0" presId="urn:microsoft.com/office/officeart/2005/8/layout/hierarchy1"/>
    <dgm:cxn modelId="{38116D02-EA06-4500-BB2A-EE3319EFBA64}" type="presParOf" srcId="{E1AEF9EC-6BB9-4BD0-9B88-7A63DAA94DE9}" destId="{E9AC3725-8576-430C-94B7-F4C1874250C4}" srcOrd="0" destOrd="0" presId="urn:microsoft.com/office/officeart/2005/8/layout/hierarchy1"/>
    <dgm:cxn modelId="{D028502A-71AB-4D10-A402-842B14F0C4B8}" type="presParOf" srcId="{E1AEF9EC-6BB9-4BD0-9B88-7A63DAA94DE9}" destId="{CBA6A620-FCD7-465A-BD12-7B8AA7254341}" srcOrd="1" destOrd="0" presId="urn:microsoft.com/office/officeart/2005/8/layout/hierarchy1"/>
    <dgm:cxn modelId="{4CFC941C-8F16-4BD0-94C4-CD0B6F4E3F69}" type="presParOf" srcId="{2E4EC6F9-6144-475C-97B7-99C35A83E838}" destId="{42A9927C-11FF-422A-9822-F35A8286CEC4}" srcOrd="1" destOrd="0" presId="urn:microsoft.com/office/officeart/2005/8/layout/hierarchy1"/>
    <dgm:cxn modelId="{162925EA-1605-491E-ACBE-21A5FE47A059}" type="presParOf" srcId="{5BC403EB-9843-4060-B0F5-A8E3297C4015}" destId="{FA16B073-9756-4D30-8789-61A69845703C}" srcOrd="2" destOrd="0" presId="urn:microsoft.com/office/officeart/2005/8/layout/hierarchy1"/>
    <dgm:cxn modelId="{58B2D10C-8E9B-4D6C-819A-A27F535AA177}" type="presParOf" srcId="{FA16B073-9756-4D30-8789-61A69845703C}" destId="{CE99051E-2E60-42EA-A166-823FA3260788}" srcOrd="0" destOrd="0" presId="urn:microsoft.com/office/officeart/2005/8/layout/hierarchy1"/>
    <dgm:cxn modelId="{E36D04F6-BB7D-4764-845A-4C4E65471FE7}" type="presParOf" srcId="{CE99051E-2E60-42EA-A166-823FA3260788}" destId="{E10AE544-9AD6-42D0-9786-119EBF4FE48B}" srcOrd="0" destOrd="0" presId="urn:microsoft.com/office/officeart/2005/8/layout/hierarchy1"/>
    <dgm:cxn modelId="{B338D9E1-6AC4-4169-BFBE-604DA7D34176}" type="presParOf" srcId="{CE99051E-2E60-42EA-A166-823FA3260788}" destId="{E65F0407-A76E-494F-A79F-AF9B0131799B}" srcOrd="1" destOrd="0" presId="urn:microsoft.com/office/officeart/2005/8/layout/hierarchy1"/>
    <dgm:cxn modelId="{83D97547-D3BB-43F7-95B6-04384493C0F9}" type="presParOf" srcId="{FA16B073-9756-4D30-8789-61A69845703C}" destId="{106A7694-14D6-4D91-872D-AC09095DAF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4E31-4EC9-4010-99CA-4EA35D8DCCC6}">
      <dsp:nvSpPr>
        <dsp:cNvPr id="0" name=""/>
        <dsp:cNvSpPr/>
      </dsp:nvSpPr>
      <dsp:spPr>
        <a:xfrm>
          <a:off x="0" y="2209"/>
          <a:ext cx="10972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64E8F-E749-4BF6-95C2-325225E46A32}">
      <dsp:nvSpPr>
        <dsp:cNvPr id="0" name=""/>
        <dsp:cNvSpPr/>
      </dsp:nvSpPr>
      <dsp:spPr>
        <a:xfrm>
          <a:off x="0" y="2209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Perusopetuksen 5. ja 8. vuosiluokkien oppilaille tarkoitettu fyysisen toimintakyvyn valtakunnallinen mittausjärjestelmä</a:t>
          </a:r>
          <a:endParaRPr lang="en-US" sz="2900" kern="1200"/>
        </a:p>
      </dsp:txBody>
      <dsp:txXfrm>
        <a:off x="0" y="2209"/>
        <a:ext cx="10972800" cy="1507181"/>
      </dsp:txXfrm>
    </dsp:sp>
    <dsp:sp modelId="{1E037756-7888-4D07-8AC3-CE0017763F45}">
      <dsp:nvSpPr>
        <dsp:cNvPr id="0" name=""/>
        <dsp:cNvSpPr/>
      </dsp:nvSpPr>
      <dsp:spPr>
        <a:xfrm>
          <a:off x="0" y="1509390"/>
          <a:ext cx="10972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0BFC8-4949-4D71-AC5B-6D7F068C839E}">
      <dsp:nvSpPr>
        <dsp:cNvPr id="0" name=""/>
        <dsp:cNvSpPr/>
      </dsp:nvSpPr>
      <dsp:spPr>
        <a:xfrm>
          <a:off x="0" y="1509390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Mitataan fyysisisä ominaisuuksia (kestävyys, nopeus, voima ja liikkuvuus), motorisia taitoja (tasa-paino-, liikkumis- ja välineenkäsittelytaidot) sekä havaintomotorisia taitoja.</a:t>
          </a:r>
          <a:endParaRPr lang="en-US" sz="2900" kern="1200"/>
        </a:p>
      </dsp:txBody>
      <dsp:txXfrm>
        <a:off x="0" y="1509390"/>
        <a:ext cx="10972800" cy="1507181"/>
      </dsp:txXfrm>
    </dsp:sp>
    <dsp:sp modelId="{1CA8D378-FECD-4F1C-94A6-613F7F6FE505}">
      <dsp:nvSpPr>
        <dsp:cNvPr id="0" name=""/>
        <dsp:cNvSpPr/>
      </dsp:nvSpPr>
      <dsp:spPr>
        <a:xfrm>
          <a:off x="0" y="3016572"/>
          <a:ext cx="10972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14510-5DB6-4DD2-BC34-A8F4D056B6E5}">
      <dsp:nvSpPr>
        <dsp:cNvPr id="0" name=""/>
        <dsp:cNvSpPr/>
      </dsp:nvSpPr>
      <dsp:spPr>
        <a:xfrm>
          <a:off x="0" y="3016572"/>
          <a:ext cx="109728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Mittauksia hyödynnetään mm. koulujen liikunnanopetuksessa, koulujen terveystarkastuksissa, sekä valtakunnallisten, alueellisten ja paikallisten hyvinvointitoimenpiteiden suunnittelussa, seurannassa ja arvioinnissa.</a:t>
          </a:r>
          <a:endParaRPr lang="en-US" sz="2900" kern="1200"/>
        </a:p>
      </dsp:txBody>
      <dsp:txXfrm>
        <a:off x="0" y="3016572"/>
        <a:ext cx="10972800" cy="150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0F272-1023-40A6-97E7-05F61C71C303}">
      <dsp:nvSpPr>
        <dsp:cNvPr id="0" name=""/>
        <dsp:cNvSpPr/>
      </dsp:nvSpPr>
      <dsp:spPr>
        <a:xfrm>
          <a:off x="1339" y="522127"/>
          <a:ext cx="4701480" cy="2985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64FB9D-7F5E-4ADF-9DC0-99F23A13A3B8}">
      <dsp:nvSpPr>
        <dsp:cNvPr id="0" name=""/>
        <dsp:cNvSpPr/>
      </dsp:nvSpPr>
      <dsp:spPr>
        <a:xfrm>
          <a:off x="523726" y="1018395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5. Luokkalaiset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97,5%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 </a:t>
          </a:r>
          <a:endParaRPr lang="en-US" sz="3500" kern="1200" dirty="0"/>
        </a:p>
      </dsp:txBody>
      <dsp:txXfrm>
        <a:off x="611167" y="1105836"/>
        <a:ext cx="4526598" cy="2810558"/>
      </dsp:txXfrm>
    </dsp:sp>
    <dsp:sp modelId="{15E760E7-B108-46A6-A8B1-CAED29BA8B65}">
      <dsp:nvSpPr>
        <dsp:cNvPr id="0" name=""/>
        <dsp:cNvSpPr/>
      </dsp:nvSpPr>
      <dsp:spPr>
        <a:xfrm>
          <a:off x="5748932" y="468449"/>
          <a:ext cx="4701480" cy="2985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25E194-DF3B-496D-9374-88199EBE9B99}">
      <dsp:nvSpPr>
        <dsp:cNvPr id="0" name=""/>
        <dsp:cNvSpPr/>
      </dsp:nvSpPr>
      <dsp:spPr>
        <a:xfrm>
          <a:off x="6271319" y="964716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500" kern="1200" dirty="0"/>
        </a:p>
        <a:p>
          <a:pPr marL="0"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8. Luokkalaiset</a:t>
          </a:r>
        </a:p>
        <a:p>
          <a:pPr marL="0"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98,6% </a:t>
          </a:r>
        </a:p>
      </dsp:txBody>
      <dsp:txXfrm>
        <a:off x="6358760" y="1052157"/>
        <a:ext cx="4526598" cy="2810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485AC-6C27-4F36-BC53-FF45BB24197B}">
      <dsp:nvSpPr>
        <dsp:cNvPr id="0" name=""/>
        <dsp:cNvSpPr/>
      </dsp:nvSpPr>
      <dsp:spPr>
        <a:xfrm>
          <a:off x="-40585" y="243599"/>
          <a:ext cx="2116767" cy="2018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924CFB-CD0C-4F3A-B11B-D95FE0BE8D24}">
      <dsp:nvSpPr>
        <dsp:cNvPr id="0" name=""/>
        <dsp:cNvSpPr/>
      </dsp:nvSpPr>
      <dsp:spPr>
        <a:xfrm>
          <a:off x="451261" y="710853"/>
          <a:ext cx="2116767" cy="2018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8. luokkalaisten onnistuneet </a:t>
          </a:r>
          <a:r>
            <a:rPr lang="fi-FI" sz="1700" b="1" kern="1200" dirty="0"/>
            <a:t>kyykistys</a:t>
          </a:r>
          <a:r>
            <a:rPr lang="fi-FI" sz="1700" kern="1200" dirty="0"/>
            <a:t>suoritukset tytöillä valtakunnan keskiarvoa, pojilla keskiarvoa huonommat</a:t>
          </a:r>
          <a:endParaRPr lang="en-US" sz="1700" kern="1200" dirty="0"/>
        </a:p>
      </dsp:txBody>
      <dsp:txXfrm>
        <a:off x="510388" y="769980"/>
        <a:ext cx="1998513" cy="1900482"/>
      </dsp:txXfrm>
    </dsp:sp>
    <dsp:sp modelId="{E9AC3725-8576-430C-94B7-F4C1874250C4}">
      <dsp:nvSpPr>
        <dsp:cNvPr id="0" name=""/>
        <dsp:cNvSpPr/>
      </dsp:nvSpPr>
      <dsp:spPr>
        <a:xfrm>
          <a:off x="2999320" y="1684779"/>
          <a:ext cx="3440505" cy="228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A6A620-FCD7-465A-BD12-7B8AA7254341}">
      <dsp:nvSpPr>
        <dsp:cNvPr id="0" name=""/>
        <dsp:cNvSpPr/>
      </dsp:nvSpPr>
      <dsp:spPr>
        <a:xfrm>
          <a:off x="3491167" y="2152033"/>
          <a:ext cx="3440505" cy="2280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Alaselän </a:t>
          </a:r>
          <a:r>
            <a:rPr lang="fi-FI" sz="1700" b="1" kern="1200" dirty="0"/>
            <a:t>ojennus täysistunnassa  </a:t>
          </a:r>
          <a:r>
            <a:rPr lang="fi-FI" sz="1700" kern="1200" dirty="0"/>
            <a:t>- suoritukset kaikilla raumalaisilla mittaukseen osallistuneilla ikäluokilla valtakunnan keskiarvoa heikommat</a:t>
          </a:r>
          <a:endParaRPr lang="en-US" sz="1700" kern="1200" dirty="0"/>
        </a:p>
      </dsp:txBody>
      <dsp:txXfrm>
        <a:off x="3557969" y="2218835"/>
        <a:ext cx="3306901" cy="2147193"/>
      </dsp:txXfrm>
    </dsp:sp>
    <dsp:sp modelId="{E10AE544-9AD6-42D0-9786-119EBF4FE48B}">
      <dsp:nvSpPr>
        <dsp:cNvPr id="0" name=""/>
        <dsp:cNvSpPr/>
      </dsp:nvSpPr>
      <dsp:spPr>
        <a:xfrm>
          <a:off x="7502624" y="460657"/>
          <a:ext cx="2955126" cy="1968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5F0407-A76E-494F-A79F-AF9B0131799B}">
      <dsp:nvSpPr>
        <dsp:cNvPr id="0" name=""/>
        <dsp:cNvSpPr/>
      </dsp:nvSpPr>
      <dsp:spPr>
        <a:xfrm>
          <a:off x="7994471" y="927912"/>
          <a:ext cx="2955126" cy="1968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Olkapäiden</a:t>
          </a:r>
          <a:r>
            <a:rPr lang="en-US" sz="1700" b="1" kern="1200" dirty="0"/>
            <a:t> </a:t>
          </a:r>
          <a:r>
            <a:rPr lang="en-US" sz="1700" b="1" kern="1200" dirty="0" err="1"/>
            <a:t>liikkuvuudessa</a:t>
          </a:r>
          <a:r>
            <a:rPr lang="en-US" sz="1700" b="1" kern="1200" dirty="0"/>
            <a:t> </a:t>
          </a:r>
          <a:r>
            <a:rPr lang="en-US" sz="1700" kern="1200" dirty="0" err="1"/>
            <a:t>tulokset</a:t>
          </a:r>
          <a:r>
            <a:rPr lang="en-US" sz="1700" kern="1200" dirty="0"/>
            <a:t> </a:t>
          </a:r>
          <a:r>
            <a:rPr lang="en-US" sz="1700" kern="1200" dirty="0" err="1"/>
            <a:t>valtakunnan</a:t>
          </a:r>
          <a:r>
            <a:rPr lang="en-US" sz="1700" kern="1200" dirty="0"/>
            <a:t> </a:t>
          </a:r>
          <a:r>
            <a:rPr lang="en-US" sz="1700" kern="1200" dirty="0" err="1"/>
            <a:t>keskiarvoa</a:t>
          </a:r>
          <a:r>
            <a:rPr lang="en-US" sz="1700" kern="1200" dirty="0"/>
            <a:t> </a:t>
          </a:r>
          <a:r>
            <a:rPr lang="en-US" sz="1700" kern="1200" dirty="0" err="1"/>
            <a:t>heikommat</a:t>
          </a:r>
          <a:endParaRPr lang="en-US" sz="1700" kern="1200" dirty="0"/>
        </a:p>
      </dsp:txBody>
      <dsp:txXfrm>
        <a:off x="8052120" y="985561"/>
        <a:ext cx="2839828" cy="185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C234FD-729F-4A9C-A038-9A69D6E0A399}" type="datetimeFigureOut">
              <a:rPr lang="fi-FI"/>
              <a:pPr>
                <a:defRPr/>
              </a:pPr>
              <a:t>16.2.2026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2A3DC7-1465-4476-91CC-6B9062A622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34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A3DC7-1465-4476-91CC-6B9062A6225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59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085184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909692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22618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A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i-FI" sz="2800"/>
              <a:t>Muokkaa perustyyl. napsautt.</a:t>
            </a:r>
            <a:endParaRPr lang="fi-FI" sz="2800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54CB9-6A00-4E04-94CA-DDE5F8DBED7E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583267" y="6356351"/>
            <a:ext cx="3860800" cy="365125"/>
          </a:xfrm>
        </p:spPr>
        <p:txBody>
          <a:bodyPr/>
          <a:lstStyle>
            <a:lvl1pPr algn="ctr">
              <a:defRPr sz="9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Nimi</a:t>
            </a:r>
            <a:endParaRPr lang="fi-FI" dirty="0"/>
          </a:p>
        </p:txBody>
      </p:sp>
      <p:sp>
        <p:nvSpPr>
          <p:cNvPr id="6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5458884" y="6356351"/>
            <a:ext cx="2844800" cy="365125"/>
          </a:xfrm>
        </p:spPr>
        <p:txBody>
          <a:bodyPr/>
          <a:lstStyle>
            <a:lvl1pPr algn="ctr">
              <a:defRPr sz="9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9F0A0-A9BE-4483-8298-5BD61058A95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719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301208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25716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6656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5301208"/>
            <a:ext cx="12192000" cy="15567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5301208"/>
            <a:ext cx="10363200" cy="7956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25716"/>
            <a:ext cx="8534400" cy="6156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0066A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7498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aum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BDE5-5066-49D2-8283-8B34CF517B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54" y="6308727"/>
            <a:ext cx="1477746" cy="3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Raatihu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BDE5-5066-49D2-8283-8B34CF517B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5361769"/>
            <a:ext cx="2835907" cy="11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iikartor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1F0-2DDC-48E6-AF42-5B9B64B6B7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462187"/>
            <a:ext cx="2475867" cy="10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ylmäpihl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B9F-1E1E-4F0C-98A9-58E081A1B6BB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1F0-2DDC-48E6-AF42-5B9B64B6B7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fi-FI" altLang="fi-FI" sz="2800" b="1" kern="1200" baseline="0" dirty="0" err="1" smtClean="0">
                <a:solidFill>
                  <a:srgbClr val="0066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93" y="5422631"/>
            <a:ext cx="2403859" cy="11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66A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ADA6C15-73DE-4E20-AD6A-87DEC0ECDDD7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EA96-8DE9-4033-9BB8-4D8E668977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93" y="5422631"/>
            <a:ext cx="2403859" cy="11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5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D2BD048-B1C3-43BE-916F-CD8588F9590B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9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D37D-89D3-425C-95BE-017C1581D8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2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06891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 dirty="0"/>
              <a:t>9.11.2018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7851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5562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3FCBE9-CEB5-4955-A988-13B2C09A71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29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9" r:id="rId3"/>
    <p:sldLayoutId id="2147483667" r:id="rId4"/>
    <p:sldLayoutId id="2147483662" r:id="rId5"/>
    <p:sldLayoutId id="2147483663" r:id="rId6"/>
    <p:sldLayoutId id="2147483668" r:id="rId7"/>
    <p:sldLayoutId id="2147483664" r:id="rId8"/>
    <p:sldLayoutId id="2147483665" r:id="rId9"/>
    <p:sldLayoutId id="2147483666" r:id="rId10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i-FI" altLang="fi-FI" sz="2800" b="1" kern="1200" dirty="0">
          <a:solidFill>
            <a:srgbClr val="0066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66A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FB24EBE-7D46-8FAB-C7F2-EB02A6180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Rauman MOVE – Tulokset 2025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76397F5-4D14-B364-BDAB-2724358D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Sari Ågren</a:t>
            </a:r>
          </a:p>
        </p:txBody>
      </p:sp>
    </p:spTree>
    <p:extLst>
      <p:ext uri="{BB962C8B-B14F-4D97-AF65-F5344CB8AC3E}">
        <p14:creationId xmlns:p14="http://schemas.microsoft.com/office/powerpoint/2010/main" val="54179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ED398-9771-B6EF-A86C-EBC7DD87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Ylipainoisuus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4B1321-E03B-2292-0228-648D49B7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Raumalaisista 8.-9. luokkalaisista ylipainoisia on 20,7%</a:t>
            </a:r>
          </a:p>
          <a:p>
            <a:r>
              <a:rPr lang="fi-FI" dirty="0"/>
              <a:t>Satakuntalaisista 8.-9. luokkalaisista ylipainoisia on 24,2%</a:t>
            </a:r>
          </a:p>
          <a:p>
            <a:r>
              <a:rPr lang="fi-FI" dirty="0"/>
              <a:t>Valtakunnan keskiarvo 17,4%</a:t>
            </a:r>
          </a:p>
          <a:p>
            <a:endParaRPr lang="fi-FI" dirty="0"/>
          </a:p>
          <a:p>
            <a:r>
              <a:rPr lang="fi-FI"/>
              <a:t>Rauman </a:t>
            </a:r>
            <a:r>
              <a:rPr lang="fi-FI" dirty="0"/>
              <a:t>lukiolaisista ylipainoisia on 22,8%</a:t>
            </a:r>
          </a:p>
          <a:p>
            <a:r>
              <a:rPr lang="fi-FI" dirty="0"/>
              <a:t>Satakunnan lukiolaisista ylipainoisia on 23,5%</a:t>
            </a:r>
          </a:p>
          <a:p>
            <a:r>
              <a:rPr lang="fi-FI" dirty="0"/>
              <a:t>Valtakunnan keskiarvo 17,1%</a:t>
            </a:r>
          </a:p>
          <a:p>
            <a:endParaRPr lang="fi-FI" dirty="0"/>
          </a:p>
          <a:p>
            <a:r>
              <a:rPr lang="fi-FI" dirty="0"/>
              <a:t>Ammatillisista opiskelijoista Raumalla ylipainoisia on 24,5%</a:t>
            </a:r>
          </a:p>
          <a:p>
            <a:r>
              <a:rPr lang="fi-FI" dirty="0"/>
              <a:t>Ammatillisista opiskelijoista Satakunnassa ylipainoisia on 32,4%</a:t>
            </a:r>
          </a:p>
          <a:p>
            <a:r>
              <a:rPr lang="fi-FI" dirty="0"/>
              <a:t>Valtakunnan keskiarvo 26,9%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20BBD3-C351-18AC-A038-D3F76E84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9F8F2B-5555-CDA7-0991-1FAE588B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5E435D-C1E9-AC2F-1AE7-FBD7084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4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Mikä on </a:t>
            </a:r>
            <a:r>
              <a:rPr lang="fi-FI" dirty="0" err="1"/>
              <a:t>move</a:t>
            </a:r>
            <a:r>
              <a:rPr lang="fi-FI" dirty="0"/>
              <a:t>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16.2.2026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2</a:t>
            </a:fld>
            <a:endParaRPr lang="fi-FI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AE44CD34-B2DD-18B0-A9E8-60DDDE612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41854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6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116081-DA34-E9A9-0C22-55402A75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Testausprosentti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3C4BF-0322-9452-CC83-7413C50D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B528E3-E55E-4D82-2D63-1836B161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066D9F-D136-D573-CA41-F8CF6AA8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3</a:t>
            </a:fld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042B0370-5A25-8677-CA9D-DDB85E4F4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91344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60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6BD4D2-7B7E-B007-CF15-3FE33A91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691"/>
            <a:ext cx="10972800" cy="1143000"/>
          </a:xfrm>
        </p:spPr>
        <p:txBody>
          <a:bodyPr/>
          <a:lstStyle/>
          <a:p>
            <a:r>
              <a:rPr lang="fi-FI" dirty="0"/>
              <a:t>Rauman mediaanituloksia (valtakunnan tulokset)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4D2DEB54-6DCB-A038-14A3-29B1D7924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27866"/>
              </p:ext>
            </p:extLst>
          </p:nvPr>
        </p:nvGraphicFramePr>
        <p:xfrm>
          <a:off x="609600" y="1600200"/>
          <a:ext cx="10972800" cy="406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90354918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1336762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58317880"/>
                    </a:ext>
                  </a:extLst>
                </a:gridCol>
                <a:gridCol w="2143080">
                  <a:extLst>
                    <a:ext uri="{9D8B030D-6E8A-4147-A177-3AD203B41FA5}">
                      <a16:colId xmlns:a16="http://schemas.microsoft.com/office/drawing/2014/main" val="2686648328"/>
                    </a:ext>
                  </a:extLst>
                </a:gridCol>
                <a:gridCol w="2246040">
                  <a:extLst>
                    <a:ext uri="{9D8B030D-6E8A-4147-A177-3AD203B41FA5}">
                      <a16:colId xmlns:a16="http://schemas.microsoft.com/office/drawing/2014/main" val="468492477"/>
                    </a:ext>
                  </a:extLst>
                </a:gridCol>
              </a:tblGrid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Osio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5.Lk 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5.Lk pojat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8.Lk 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8.Lk pojat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68759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20 m viivajuoksu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3:58  (3:51)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4:19   (4:46)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4:19   (4:12)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5:25   (6:00)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68139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Vauhditon 5-loikka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7,50  (7,60)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7,50   (7,70)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8,70   (8,50)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9,40   (9,50)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84153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Heitto - kiinniotto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  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  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  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16   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42750"/>
                  </a:ext>
                </a:extLst>
              </a:tr>
              <a:tr h="588320">
                <a:tc>
                  <a:txBody>
                    <a:bodyPr/>
                    <a:lstStyle/>
                    <a:p>
                      <a:r>
                        <a:rPr lang="fi-FI" dirty="0"/>
                        <a:t>Ylävartalon kohotus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 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25  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37   (34)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44,5   (41)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74592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etunojapunnerrus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  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 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25   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24   (24)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74538"/>
                  </a:ext>
                </a:extLst>
              </a:tr>
              <a:tr h="580150">
                <a:tc>
                  <a:txBody>
                    <a:bodyPr/>
                    <a:lstStyle/>
                    <a:p>
                      <a:r>
                        <a:rPr lang="fi-FI" dirty="0"/>
                        <a:t>Liikkuvuus 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90 (90,8)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76,5 (81)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89,2 (91,4)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75,5 (82,5)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52677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E4090F-8CFE-F794-17F8-BD566267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F1E192-3CEF-BE2D-1D83-ED85D589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8232" y="6296087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Tulos  laskenut viime vuodesta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5716BF-2F4B-D83D-9FA7-B942BFB1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3" name="Nuoli: Alas 2">
            <a:extLst>
              <a:ext uri="{FF2B5EF4-FFF2-40B4-BE49-F238E27FC236}">
                <a16:creationId xmlns:a16="http://schemas.microsoft.com/office/drawing/2014/main" id="{2B27C821-A05F-CD76-9A53-689891BECD81}"/>
              </a:ext>
            </a:extLst>
          </p:cNvPr>
          <p:cNvSpPr/>
          <p:nvPr/>
        </p:nvSpPr>
        <p:spPr>
          <a:xfrm>
            <a:off x="6456040" y="2276872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Alas 7">
            <a:extLst>
              <a:ext uri="{FF2B5EF4-FFF2-40B4-BE49-F238E27FC236}">
                <a16:creationId xmlns:a16="http://schemas.microsoft.com/office/drawing/2014/main" id="{14C07BFF-6E6F-0ACF-5D5A-CC25C5225A9E}"/>
              </a:ext>
            </a:extLst>
          </p:cNvPr>
          <p:cNvSpPr/>
          <p:nvPr/>
        </p:nvSpPr>
        <p:spPr>
          <a:xfrm>
            <a:off x="8616280" y="2276872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2CBBD16B-C187-9C2F-7CB5-2428ABB74BE5}"/>
              </a:ext>
            </a:extLst>
          </p:cNvPr>
          <p:cNvSpPr/>
          <p:nvPr/>
        </p:nvSpPr>
        <p:spPr>
          <a:xfrm>
            <a:off x="10776520" y="2276872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Alas 9">
            <a:extLst>
              <a:ext uri="{FF2B5EF4-FFF2-40B4-BE49-F238E27FC236}">
                <a16:creationId xmlns:a16="http://schemas.microsoft.com/office/drawing/2014/main" id="{8CDBB5BE-53C7-F7F1-A0BC-B0EF673C004D}"/>
              </a:ext>
            </a:extLst>
          </p:cNvPr>
          <p:cNvSpPr/>
          <p:nvPr/>
        </p:nvSpPr>
        <p:spPr>
          <a:xfrm>
            <a:off x="4223792" y="2892078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9F23D9C3-2BB2-59C3-37FD-3F8ED1E657B6}"/>
              </a:ext>
            </a:extLst>
          </p:cNvPr>
          <p:cNvSpPr/>
          <p:nvPr/>
        </p:nvSpPr>
        <p:spPr>
          <a:xfrm>
            <a:off x="10776520" y="2885753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Alas 11">
            <a:extLst>
              <a:ext uri="{FF2B5EF4-FFF2-40B4-BE49-F238E27FC236}">
                <a16:creationId xmlns:a16="http://schemas.microsoft.com/office/drawing/2014/main" id="{5F8EF456-62EA-D9D6-0C79-4385432EF569}"/>
              </a:ext>
            </a:extLst>
          </p:cNvPr>
          <p:cNvSpPr/>
          <p:nvPr/>
        </p:nvSpPr>
        <p:spPr>
          <a:xfrm>
            <a:off x="6564052" y="2885753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Alas 12">
            <a:extLst>
              <a:ext uri="{FF2B5EF4-FFF2-40B4-BE49-F238E27FC236}">
                <a16:creationId xmlns:a16="http://schemas.microsoft.com/office/drawing/2014/main" id="{93081F9D-AFD6-D897-40E8-2B2AC27E166C}"/>
              </a:ext>
            </a:extLst>
          </p:cNvPr>
          <p:cNvSpPr/>
          <p:nvPr/>
        </p:nvSpPr>
        <p:spPr>
          <a:xfrm>
            <a:off x="10776520" y="3429000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Alas 13">
            <a:extLst>
              <a:ext uri="{FF2B5EF4-FFF2-40B4-BE49-F238E27FC236}">
                <a16:creationId xmlns:a16="http://schemas.microsoft.com/office/drawing/2014/main" id="{449BD4B6-773E-4CEF-53E4-52488033191E}"/>
              </a:ext>
            </a:extLst>
          </p:cNvPr>
          <p:cNvSpPr/>
          <p:nvPr/>
        </p:nvSpPr>
        <p:spPr>
          <a:xfrm>
            <a:off x="6564052" y="3451098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77414106-2B39-ECC9-499F-1F41295668A3}"/>
              </a:ext>
            </a:extLst>
          </p:cNvPr>
          <p:cNvSpPr/>
          <p:nvPr/>
        </p:nvSpPr>
        <p:spPr>
          <a:xfrm>
            <a:off x="4229129" y="4635177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7B3853E5-2098-C902-8EFD-8880D906E215}"/>
              </a:ext>
            </a:extLst>
          </p:cNvPr>
          <p:cNvSpPr/>
          <p:nvPr/>
        </p:nvSpPr>
        <p:spPr>
          <a:xfrm>
            <a:off x="10787372" y="4098922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: Alas 16">
            <a:extLst>
              <a:ext uri="{FF2B5EF4-FFF2-40B4-BE49-F238E27FC236}">
                <a16:creationId xmlns:a16="http://schemas.microsoft.com/office/drawing/2014/main" id="{DDE0DFF8-6384-DEC4-08F3-A64174CEB9A3}"/>
              </a:ext>
            </a:extLst>
          </p:cNvPr>
          <p:cNvSpPr/>
          <p:nvPr/>
        </p:nvSpPr>
        <p:spPr>
          <a:xfrm>
            <a:off x="6596278" y="4113714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2B512679-8DD0-A3A3-8188-2C4396EE4618}"/>
              </a:ext>
            </a:extLst>
          </p:cNvPr>
          <p:cNvSpPr/>
          <p:nvPr/>
        </p:nvSpPr>
        <p:spPr>
          <a:xfrm>
            <a:off x="4223792" y="4118658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DF9EB98C-5D90-0AF0-2DAB-808C5BC512FB}"/>
              </a:ext>
            </a:extLst>
          </p:cNvPr>
          <p:cNvSpPr/>
          <p:nvPr/>
        </p:nvSpPr>
        <p:spPr>
          <a:xfrm>
            <a:off x="6594968" y="5178797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Alas 19">
            <a:extLst>
              <a:ext uri="{FF2B5EF4-FFF2-40B4-BE49-F238E27FC236}">
                <a16:creationId xmlns:a16="http://schemas.microsoft.com/office/drawing/2014/main" id="{5971539C-7193-50F6-6E7B-081209FD0B72}"/>
              </a:ext>
            </a:extLst>
          </p:cNvPr>
          <p:cNvSpPr/>
          <p:nvPr/>
        </p:nvSpPr>
        <p:spPr>
          <a:xfrm>
            <a:off x="4223792" y="5178797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Alas 20">
            <a:extLst>
              <a:ext uri="{FF2B5EF4-FFF2-40B4-BE49-F238E27FC236}">
                <a16:creationId xmlns:a16="http://schemas.microsoft.com/office/drawing/2014/main" id="{AF5B9C7E-F523-C8C5-1265-D02D52E48384}"/>
              </a:ext>
            </a:extLst>
          </p:cNvPr>
          <p:cNvSpPr/>
          <p:nvPr/>
        </p:nvSpPr>
        <p:spPr>
          <a:xfrm>
            <a:off x="8616280" y="4635177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Alas 21">
            <a:extLst>
              <a:ext uri="{FF2B5EF4-FFF2-40B4-BE49-F238E27FC236}">
                <a16:creationId xmlns:a16="http://schemas.microsoft.com/office/drawing/2014/main" id="{09CE0B70-8875-8FB6-FE22-5232B339590D}"/>
              </a:ext>
            </a:extLst>
          </p:cNvPr>
          <p:cNvSpPr/>
          <p:nvPr/>
        </p:nvSpPr>
        <p:spPr>
          <a:xfrm>
            <a:off x="6608440" y="4613768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Nuoli: Alas 22">
            <a:extLst>
              <a:ext uri="{FF2B5EF4-FFF2-40B4-BE49-F238E27FC236}">
                <a16:creationId xmlns:a16="http://schemas.microsoft.com/office/drawing/2014/main" id="{CA99FC83-7442-3D4E-0FB1-D2D3833965B7}"/>
              </a:ext>
            </a:extLst>
          </p:cNvPr>
          <p:cNvSpPr/>
          <p:nvPr/>
        </p:nvSpPr>
        <p:spPr>
          <a:xfrm>
            <a:off x="10853051" y="5154085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Nuoli: Alas 23">
            <a:extLst>
              <a:ext uri="{FF2B5EF4-FFF2-40B4-BE49-F238E27FC236}">
                <a16:creationId xmlns:a16="http://schemas.microsoft.com/office/drawing/2014/main" id="{1BC63AA7-0C39-D6C3-BB02-A927983E93E0}"/>
              </a:ext>
            </a:extLst>
          </p:cNvPr>
          <p:cNvSpPr/>
          <p:nvPr/>
        </p:nvSpPr>
        <p:spPr>
          <a:xfrm>
            <a:off x="8616280" y="5178797"/>
            <a:ext cx="216024" cy="1580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Nuoli: Alas 24">
            <a:extLst>
              <a:ext uri="{FF2B5EF4-FFF2-40B4-BE49-F238E27FC236}">
                <a16:creationId xmlns:a16="http://schemas.microsoft.com/office/drawing/2014/main" id="{E769EE6E-F33F-228D-A37C-A313CFE9E1FD}"/>
              </a:ext>
            </a:extLst>
          </p:cNvPr>
          <p:cNvSpPr/>
          <p:nvPr/>
        </p:nvSpPr>
        <p:spPr>
          <a:xfrm>
            <a:off x="1417704" y="6356351"/>
            <a:ext cx="288032" cy="2141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93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C2E558-BB0E-715E-5E77-594E4512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Prosenttiosuus raumalaisista oppilaista, joiden toimintakyky on terveyttä ja hyvinvointia kuluttavalla tai haittaavalla tasolla</a:t>
            </a:r>
            <a:br>
              <a:rPr lang="fi-FI" dirty="0"/>
            </a:br>
            <a:r>
              <a:rPr lang="fi-FI" dirty="0"/>
              <a:t>(fyysisen toimintakyvyn summaindikaattori)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9222D322-429E-A11E-11B5-3577F2B20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13293"/>
              </p:ext>
            </p:extLst>
          </p:nvPr>
        </p:nvGraphicFramePr>
        <p:xfrm>
          <a:off x="623392" y="1600200"/>
          <a:ext cx="10959008" cy="391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408">
                  <a:extLst>
                    <a:ext uri="{9D8B030D-6E8A-4147-A177-3AD203B41FA5}">
                      <a16:colId xmlns:a16="http://schemas.microsoft.com/office/drawing/2014/main" val="19920059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680504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4095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28405418"/>
                    </a:ext>
                  </a:extLst>
                </a:gridCol>
              </a:tblGrid>
              <a:tr h="948058">
                <a:tc>
                  <a:txBody>
                    <a:bodyPr/>
                    <a:lstStyle/>
                    <a:p>
                      <a:r>
                        <a:rPr lang="fi-FI" dirty="0"/>
                        <a:t>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Tytöt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Pojat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75893"/>
                  </a:ext>
                </a:extLst>
              </a:tr>
              <a:tr h="948058">
                <a:tc>
                  <a:txBody>
                    <a:bodyPr/>
                    <a:lstStyle/>
                    <a:p>
                      <a:r>
                        <a:rPr lang="fi-FI" dirty="0"/>
                        <a:t>5. 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rgbClr val="FF0000"/>
                          </a:solidFill>
                        </a:rPr>
                        <a:t>41,2</a:t>
                      </a:r>
                      <a:r>
                        <a:rPr lang="fi-FI" sz="2400" dirty="0"/>
                        <a:t>%   (34%)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rgbClr val="FF0000"/>
                          </a:solidFill>
                        </a:rPr>
                        <a:t>44,3</a:t>
                      </a:r>
                      <a:r>
                        <a:rPr lang="fi-FI" sz="2400" dirty="0"/>
                        <a:t>%   (35,1%)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rgbClr val="FF0000"/>
                          </a:solidFill>
                        </a:rPr>
                        <a:t>42,9</a:t>
                      </a:r>
                      <a:r>
                        <a:rPr lang="fi-FI" sz="2400" dirty="0"/>
                        <a:t>%   (34,6%)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258156"/>
                  </a:ext>
                </a:extLst>
              </a:tr>
              <a:tr h="1072857">
                <a:tc>
                  <a:txBody>
                    <a:bodyPr/>
                    <a:lstStyle/>
                    <a:p>
                      <a:r>
                        <a:rPr lang="fi-FI" dirty="0"/>
                        <a:t>8. 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rgbClr val="FF0000"/>
                          </a:solidFill>
                        </a:rPr>
                        <a:t>43,5</a:t>
                      </a:r>
                      <a:r>
                        <a:rPr lang="fi-FI" sz="2400" dirty="0"/>
                        <a:t>%   (41,8%)</a:t>
                      </a:r>
                    </a:p>
                    <a:p>
                      <a:r>
                        <a:rPr lang="fi-FI" sz="2400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rgbClr val="FF0000"/>
                          </a:solidFill>
                        </a:rPr>
                        <a:t>44,2</a:t>
                      </a:r>
                      <a:r>
                        <a:rPr lang="fi-FI" sz="2400" dirty="0"/>
                        <a:t>%   (37,4%)</a:t>
                      </a:r>
                    </a:p>
                    <a:p>
                      <a:endParaRPr lang="fi-FI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rgbClr val="FF0000"/>
                          </a:solidFill>
                        </a:rPr>
                        <a:t>43,9</a:t>
                      </a:r>
                      <a:r>
                        <a:rPr lang="fi-FI" sz="2400" dirty="0"/>
                        <a:t>% (39,6%)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60007"/>
                  </a:ext>
                </a:extLst>
              </a:tr>
              <a:tr h="948058">
                <a:tc>
                  <a:txBody>
                    <a:bodyPr/>
                    <a:lstStyle/>
                    <a:p>
                      <a:r>
                        <a:rPr lang="fi-FI" dirty="0"/>
                        <a:t>Molemmat luokat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42,3</a:t>
                      </a:r>
                      <a:r>
                        <a:rPr lang="fi-FI" dirty="0"/>
                        <a:t>%   (37,8%)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44,3</a:t>
                      </a:r>
                      <a:r>
                        <a:rPr lang="fi-FI" dirty="0"/>
                        <a:t>%   (36,2%)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43,4</a:t>
                      </a:r>
                      <a:r>
                        <a:rPr lang="fi-FI" dirty="0"/>
                        <a:t>%   (37%)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4788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EA72DD-9B40-CCAD-6322-548D28D4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344" y="6346975"/>
            <a:ext cx="1068917" cy="365125"/>
          </a:xfrm>
        </p:spPr>
        <p:txBody>
          <a:bodyPr/>
          <a:lstStyle/>
          <a:p>
            <a:pPr>
              <a:defRPr/>
            </a:pPr>
            <a:fld id="{BBA52433-564D-4853-9BD5-E714B9EBA50A}" type="datetime1">
              <a:rPr lang="fi-FI" smtClean="0"/>
              <a:pPr>
                <a:defRPr/>
              </a:pPr>
              <a:t>16.2.2026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182AF-D83C-3AC7-26E1-D2AE31C6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6" y="5699795"/>
            <a:ext cx="5713627" cy="10216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Se on muodostettu </a:t>
            </a:r>
            <a:r>
              <a:rPr lang="fi-FI" b="0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Move</a:t>
            </a:r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!-mittausten kuudesta osiosta, jotka kuvaavat toimintakyvyn eri osa-alueita: kestävyyttä, lihaskuntoa, motorisia taitoja ja liikkuvuutta. Indikaattorin pistemäärä on osioista muodostettu summapistemäärä, jossa edellä mainitut toimintakyvyn osa-alueet painottuvat yhtäläisesti.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4D6756-24F5-AA20-B810-D9290E12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BDE5-5066-49D2-8283-8B34CF517BE2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0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A73674-3001-73C9-127E-04F18128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01521-B4FA-ABBF-870B-A9E7EF49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4446DA-8574-7987-12A9-76B03F41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6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4190AB6-F893-A314-C7B3-5A3174F7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13" y="293098"/>
            <a:ext cx="8916173" cy="6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0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59A140-77FC-1F73-500F-1608E609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28742A-6AA3-2DE7-ACA5-CE4F30BE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0D9F2F-C844-0CCA-552F-058C012C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7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BBA1C21-F5F2-BB70-D232-24CD7DE6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18" y="266006"/>
            <a:ext cx="8818414" cy="63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9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C7883-8797-2843-0CD8-3C1499F0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Huomioita liikkuvuudesta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9E74D1-0148-29FF-224B-D33452DB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06891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BA52433-564D-4853-9BD5-E714B9EBA50A}" type="datetime1">
              <a:rPr lang="fi-FI" smtClean="0"/>
              <a:pPr>
                <a:spcAft>
                  <a:spcPts val="600"/>
                </a:spcAft>
                <a:defRPr/>
              </a:pPr>
              <a:t>16.2.2026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DC4B1B-245F-A658-3E0C-144CE496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8517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E00079-E67D-D2D3-B600-8DCA46F3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6251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2BBDE5-5066-49D2-8283-8B34CF517BE2}" type="slidenum">
              <a:rPr lang="fi-FI" smtClean="0"/>
              <a:pPr>
                <a:spcAft>
                  <a:spcPts val="600"/>
                </a:spcAft>
                <a:defRPr/>
              </a:pPr>
              <a:t>8</a:t>
            </a:fld>
            <a:endParaRPr lang="fi-FI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10B1B3F9-88AA-0F77-5007-C2B7C4DEA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3314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75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342E11D-2499-24EC-A069-898ED0E2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13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Kouluterveyskysely 2025: </a:t>
            </a:r>
            <a:br>
              <a:rPr lang="fi-FI" dirty="0"/>
            </a:br>
            <a:r>
              <a:rPr lang="fi-FI" dirty="0"/>
              <a:t>Raumalaisten oppilaiden liikkuminen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3039E9-E9FB-BCEC-145E-A21D53E94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200" y="1772816"/>
            <a:ext cx="5479600" cy="4006850"/>
          </a:xfrm>
        </p:spPr>
        <p:txBody>
          <a:bodyPr>
            <a:noAutofit/>
          </a:bodyPr>
          <a:lstStyle/>
          <a:p>
            <a:r>
              <a:rPr lang="en-US" dirty="0" err="1"/>
              <a:t>Liikkuminen</a:t>
            </a:r>
            <a:r>
              <a:rPr lang="en-US" dirty="0"/>
              <a:t> ja </a:t>
            </a:r>
            <a:r>
              <a:rPr lang="en-US" dirty="0" err="1"/>
              <a:t>harrastaminen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nousussa</a:t>
            </a:r>
            <a:r>
              <a:rPr lang="en-US" dirty="0"/>
              <a:t> ja </a:t>
            </a:r>
            <a:r>
              <a:rPr lang="en-US" dirty="0" err="1"/>
              <a:t>Raumalla</a:t>
            </a:r>
            <a:r>
              <a:rPr lang="en-US" dirty="0"/>
              <a:t> </a:t>
            </a:r>
            <a:r>
              <a:rPr lang="en-US" dirty="0" err="1"/>
              <a:t>korkeammissa</a:t>
            </a:r>
            <a:r>
              <a:rPr lang="en-US" dirty="0"/>
              <a:t> </a:t>
            </a:r>
            <a:r>
              <a:rPr lang="en-US" dirty="0" err="1"/>
              <a:t>luvuissa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valtakunnallisesti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Vähintään</a:t>
            </a:r>
            <a:r>
              <a:rPr lang="en-US" dirty="0"/>
              <a:t> </a:t>
            </a:r>
            <a:r>
              <a:rPr lang="en-US" dirty="0" err="1"/>
              <a:t>tunnin</a:t>
            </a:r>
            <a:r>
              <a:rPr lang="en-US" dirty="0"/>
              <a:t> </a:t>
            </a:r>
            <a:r>
              <a:rPr lang="en-US" dirty="0" err="1"/>
              <a:t>päivässä</a:t>
            </a:r>
            <a:r>
              <a:rPr lang="en-US" dirty="0"/>
              <a:t> </a:t>
            </a:r>
            <a:r>
              <a:rPr lang="en-US" dirty="0" err="1"/>
              <a:t>liikkuvia</a:t>
            </a:r>
            <a:r>
              <a:rPr lang="en-US" dirty="0"/>
              <a:t> on </a:t>
            </a:r>
            <a:r>
              <a:rPr lang="en-US" dirty="0" err="1"/>
              <a:t>yläkoululaisista</a:t>
            </a:r>
            <a:r>
              <a:rPr lang="en-US" dirty="0"/>
              <a:t> 29%, </a:t>
            </a:r>
            <a:r>
              <a:rPr lang="en-US" dirty="0" err="1"/>
              <a:t>lukiolaisista</a:t>
            </a:r>
            <a:r>
              <a:rPr lang="en-US" dirty="0"/>
              <a:t> 23% ja </a:t>
            </a:r>
            <a:r>
              <a:rPr lang="en-US" dirty="0" err="1"/>
              <a:t>ammatillisista</a:t>
            </a:r>
            <a:r>
              <a:rPr lang="en-US" dirty="0"/>
              <a:t> </a:t>
            </a:r>
            <a:r>
              <a:rPr lang="en-US" dirty="0" err="1"/>
              <a:t>opiskelijoista</a:t>
            </a:r>
            <a:r>
              <a:rPr lang="en-US" dirty="0"/>
              <a:t> 30%.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Ovatko</a:t>
            </a:r>
            <a:r>
              <a:rPr lang="en-US" dirty="0"/>
              <a:t> </a:t>
            </a:r>
            <a:r>
              <a:rPr lang="en-US" dirty="0" err="1"/>
              <a:t>luvut</a:t>
            </a:r>
            <a:r>
              <a:rPr lang="en-US" dirty="0"/>
              <a:t> </a:t>
            </a:r>
            <a:r>
              <a:rPr lang="en-US" dirty="0" err="1"/>
              <a:t>hyvät</a:t>
            </a:r>
            <a:r>
              <a:rPr lang="en-US" dirty="0"/>
              <a:t>? Voiko </a:t>
            </a:r>
            <a:r>
              <a:rPr lang="en-US" dirty="0" err="1"/>
              <a:t>niihin</a:t>
            </a:r>
            <a:r>
              <a:rPr lang="en-US" dirty="0"/>
              <a:t> olla </a:t>
            </a:r>
            <a:r>
              <a:rPr lang="en-US" dirty="0" err="1"/>
              <a:t>tyytyväinen</a:t>
            </a:r>
            <a:r>
              <a:rPr lang="en-US" dirty="0"/>
              <a:t>? </a:t>
            </a: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liikkuminen</a:t>
            </a:r>
            <a:r>
              <a:rPr lang="en-US" dirty="0"/>
              <a:t> </a:t>
            </a:r>
            <a:r>
              <a:rPr lang="en-US" dirty="0" err="1"/>
              <a:t>valtakunnan</a:t>
            </a:r>
            <a:r>
              <a:rPr lang="en-US" dirty="0"/>
              <a:t> </a:t>
            </a:r>
            <a:r>
              <a:rPr lang="en-US" dirty="0" err="1"/>
              <a:t>tasoa</a:t>
            </a:r>
            <a:r>
              <a:rPr lang="en-US" dirty="0"/>
              <a:t> </a:t>
            </a:r>
            <a:r>
              <a:rPr lang="en-US" dirty="0" err="1"/>
              <a:t>parempaa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fyysinen</a:t>
            </a:r>
            <a:r>
              <a:rPr lang="en-US" dirty="0"/>
              <a:t> </a:t>
            </a:r>
            <a:r>
              <a:rPr lang="en-US"/>
              <a:t>kunto </a:t>
            </a:r>
            <a:r>
              <a:rPr lang="en-US" dirty="0" err="1"/>
              <a:t>valtakunnan</a:t>
            </a:r>
            <a:r>
              <a:rPr lang="en-US" dirty="0"/>
              <a:t> </a:t>
            </a:r>
            <a:r>
              <a:rPr lang="en-US" dirty="0" err="1"/>
              <a:t>tasoa</a:t>
            </a:r>
            <a:r>
              <a:rPr lang="en-US" dirty="0"/>
              <a:t> </a:t>
            </a:r>
            <a:r>
              <a:rPr lang="en-US" dirty="0" err="1"/>
              <a:t>heikompaa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4B3AF852-2BB1-F5AB-ECD1-CAD33AEFFE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132856"/>
            <a:ext cx="5181600" cy="3458718"/>
          </a:xfrm>
          <a:prstGeom prst="rect">
            <a:avLst/>
          </a:prstGeom>
          <a:noFill/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8B363-8703-6371-8578-FEB8628D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661" y="6356350"/>
            <a:ext cx="12133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9D0E76-EE8B-B349-B21E-4A30488C7EFC}" type="datetime1">
              <a:rPr lang="fi-FI" smtClean="0"/>
              <a:pPr>
                <a:spcAft>
                  <a:spcPts val="600"/>
                </a:spcAft>
              </a:pPr>
              <a:t>16.2.2026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D0578D-850B-9011-5CF9-2EC53963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2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Kuva: Forssan lehti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56002E-0F13-B777-127E-B00FA90E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8600" y="25082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75F26F-CBB2-8147-B011-B2FCAB1CD8A2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329319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auma Dokumentti" ma:contentTypeID="0x01010054692F88ADDFA84981A8039E1CCAC9D10090F4E77EDCD2CC44906EFED7F4B07644" ma:contentTypeVersion="11" ma:contentTypeDescription="" ma:contentTypeScope="" ma:versionID="619674d34b05793b10f86f309e8212de">
  <xsd:schema xmlns:xsd="http://www.w3.org/2001/XMLSchema" xmlns:xs="http://www.w3.org/2001/XMLSchema" xmlns:p="http://schemas.microsoft.com/office/2006/metadata/properties" xmlns:ns2="931f70ad-d606-4d19-8af2-85269ea64dc1" targetNamespace="http://schemas.microsoft.com/office/2006/metadata/properties" ma:root="true" ma:fieldsID="108b2090e3a6b8e9adc7a51d520d63a2" ns2:_="">
    <xsd:import namespace="931f70ad-d606-4d19-8af2-85269ea64dc1"/>
    <xsd:element name="properties">
      <xsd:complexType>
        <xsd:sequence>
          <xsd:element name="documentManagement">
            <xsd:complexType>
              <xsd:all>
                <xsd:element ref="ns2:RaumaVastuuhenkilo" minOccurs="0"/>
                <xsd:element ref="ns2:RaumaVoimassaoloaika" minOccurs="0"/>
                <xsd:element ref="ns2:RaumaLisatieto" minOccurs="0"/>
                <xsd:element ref="ns2:b76bf26eb5f140f282b99413e51d36b8" minOccurs="0"/>
                <xsd:element ref="ns2:TaxCatchAll" minOccurs="0"/>
                <xsd:element ref="ns2:TaxCatchAllLabel" minOccurs="0"/>
                <xsd:element ref="ns2:m23726caa3fd4905a5694e5efe04f161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f70ad-d606-4d19-8af2-85269ea64dc1" elementFormDefault="qualified">
    <xsd:import namespace="http://schemas.microsoft.com/office/2006/documentManagement/types"/>
    <xsd:import namespace="http://schemas.microsoft.com/office/infopath/2007/PartnerControls"/>
    <xsd:element name="RaumaVastuuhenkilo" ma:index="4" nillable="true" ma:displayName="Vastuuhenkilöt" ma:list="UserInfo" ma:SearchPeopleOnly="false" ma:SharePointGroup="0" ma:internalName="RaumaVastuuhenkilo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umaVoimassaoloaika" ma:index="5" nillable="true" ma:displayName="Voimassaoloaika" ma:format="DateOnly" ma:internalName="RaumaVoimassaoloaika">
      <xsd:simpleType>
        <xsd:restriction base="dms:DateTime"/>
      </xsd:simpleType>
    </xsd:element>
    <xsd:element name="RaumaLisatieto" ma:index="7" nillable="true" ma:displayName="Lisätieto" ma:internalName="RaumaLisatieto">
      <xsd:simpleType>
        <xsd:restriction base="dms:Text">
          <xsd:maxLength value="255"/>
        </xsd:restriction>
      </xsd:simpleType>
    </xsd:element>
    <xsd:element name="b76bf26eb5f140f282b99413e51d36b8" ma:index="8" nillable="true" ma:taxonomy="true" ma:internalName="b76bf26eb5f140f282b99413e51d36b8" ma:taxonomyFieldName="RaumaDokumenttityyppi" ma:displayName="Dokumenttityyppi" ma:default="" ma:fieldId="{b76bf26e-b5f1-40f2-82b9-9413e51d36b8}" ma:taxonomyMulti="true" ma:sspId="c74f7a77-a51d-4f8e-9b8b-1afbb942b37a" ma:termSetId="2f703cf2-9483-405a-b6f9-4b682de729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2b760b-4f63-48a1-a07c-26ccc5a84ef0}" ma:internalName="TaxCatchAll" ma:showField="CatchAllData" ma:web="9266909a-a0e0-411f-bb17-102b3799f1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2b760b-4f63-48a1-a07c-26ccc5a84ef0}" ma:internalName="TaxCatchAllLabel" ma:readOnly="true" ma:showField="CatchAllDataLabel" ma:web="9266909a-a0e0-411f-bb17-102b3799f1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23726caa3fd4905a5694e5efe04f161" ma:index="13" nillable="true" ma:taxonomy="true" ma:internalName="m23726caa3fd4905a5694e5efe04f161" ma:taxonomyFieldName="RaumaAihe" ma:displayName="Dokumentin aihe" ma:default="" ma:fieldId="{623726ca-a3fd-4905-a569-4e5efe04f161}" ma:taxonomyMulti="true" ma:sspId="c74f7a77-a51d-4f8e-9b8b-1afbb942b37a" ma:termSetId="cc74f037-0dc0-4925-b18c-d931fb5ce9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Yrityksen avainsanat" ma:fieldId="{23f27201-bee3-471e-b2e7-b64fd8b7ca38}" ma:taxonomyMulti="true" ma:sspId="c74f7a77-a51d-4f8e-9b8b-1afbb942b37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76bf26eb5f140f282b99413e51d36b8 xmlns="931f70ad-d606-4d19-8af2-85269ea64dc1">
      <Terms xmlns="http://schemas.microsoft.com/office/infopath/2007/PartnerControls"/>
    </b76bf26eb5f140f282b99413e51d36b8>
    <TaxCatchAll xmlns="931f70ad-d606-4d19-8af2-85269ea64dc1">
      <Value>117</Value>
    </TaxCatchAll>
    <m23726caa3fd4905a5694e5efe04f161 xmlns="931f70ad-d606-4d19-8af2-85269ea64dc1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92ac6aff-3a48-4dd3-9132-3b8fb2a64430</TermId>
        </TermInfo>
      </Terms>
    </m23726caa3fd4905a5694e5efe04f161>
    <TaxKeywordTaxHTField xmlns="931f70ad-d606-4d19-8af2-85269ea64dc1">
      <Terms xmlns="http://schemas.microsoft.com/office/infopath/2007/PartnerControls"/>
    </TaxKeywordTaxHTField>
    <RaumaLisatieto xmlns="931f70ad-d606-4d19-8af2-85269ea64dc1" xsi:nil="true"/>
    <RaumaVastuuhenkilo xmlns="931f70ad-d606-4d19-8af2-85269ea64dc1">
      <UserInfo>
        <DisplayName/>
        <AccountId xsi:nil="true"/>
        <AccountType/>
      </UserInfo>
    </RaumaVastuuhenkilo>
    <RaumaVoimassaoloaika xmlns="931f70ad-d606-4d19-8af2-85269ea64d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c74f7a77-a51d-4f8e-9b8b-1afbb942b37a" ContentTypeId="0x01010054692F88ADDFA84981A8039E1CCAC9D1" PreviousValue="false"/>
</file>

<file path=customXml/itemProps1.xml><?xml version="1.0" encoding="utf-8"?>
<ds:datastoreItem xmlns:ds="http://schemas.openxmlformats.org/officeDocument/2006/customXml" ds:itemID="{1950F2E8-C29F-457F-96D6-40DD06EA3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f70ad-d606-4d19-8af2-85269ea64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B99C71-1454-417A-ABDF-B5289422A2A1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931f70ad-d606-4d19-8af2-85269ea64dc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F75C673-9DD6-4C07-B5C1-1D025F78CF9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F5DFC7-E72E-45B5-A7E5-47B358A52C5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5715</TotalTime>
  <Words>516</Words>
  <Application>Microsoft Office PowerPoint</Application>
  <PresentationFormat>Laajakuva</PresentationFormat>
  <Paragraphs>119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Source Sans Pro</vt:lpstr>
      <vt:lpstr>Esitys1</vt:lpstr>
      <vt:lpstr>Rauman MOVE – Tulokset 2025</vt:lpstr>
      <vt:lpstr>Mikä on move?</vt:lpstr>
      <vt:lpstr>Testausprosentti</vt:lpstr>
      <vt:lpstr>Rauman mediaanituloksia (valtakunnan tulokset)</vt:lpstr>
      <vt:lpstr>Prosenttiosuus raumalaisista oppilaista, joiden toimintakyky on terveyttä ja hyvinvointia kuluttavalla tai haittaavalla tasolla (fyysisen toimintakyvyn summaindikaattori)</vt:lpstr>
      <vt:lpstr>PowerPoint-esitys</vt:lpstr>
      <vt:lpstr>PowerPoint-esitys</vt:lpstr>
      <vt:lpstr>Huomioita liikkuvuudesta </vt:lpstr>
      <vt:lpstr>Kouluterveyskysely 2025:  Raumalaisten oppilaiden liikkuminen</vt:lpstr>
      <vt:lpstr>Ylipainoisuus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Kari Riikilä</dc:creator>
  <cp:lastModifiedBy>Kouru Auli</cp:lastModifiedBy>
  <cp:revision>40</cp:revision>
  <dcterms:created xsi:type="dcterms:W3CDTF">2017-08-16T12:26:12Z</dcterms:created>
  <dcterms:modified xsi:type="dcterms:W3CDTF">2026-02-16T11:37:26Z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RaumaDokumenttityyppi">
    <vt:lpwstr/>
  </property>
  <property fmtid="{D5CDD505-2E9C-101B-9397-08002B2CF9AE}" pid="4" name="ContentTypeId">
    <vt:lpwstr>0x01010054692F88ADDFA84981A8039E1CCAC9D10090F4E77EDCD2CC44906EFED7F4B07644</vt:lpwstr>
  </property>
  <property fmtid="{D5CDD505-2E9C-101B-9397-08002B2CF9AE}" pid="5" name="RaumaAihe">
    <vt:lpwstr>117;#Viestintä|92ac6aff-3a48-4dd3-9132-3b8fb2a64430</vt:lpwstr>
  </property>
</Properties>
</file>