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5" r:id="rId3"/>
    <p:sldId id="325" r:id="rId4"/>
    <p:sldId id="322" r:id="rId5"/>
    <p:sldId id="323" r:id="rId6"/>
    <p:sldId id="330" r:id="rId7"/>
    <p:sldId id="312" r:id="rId8"/>
    <p:sldId id="313" r:id="rId9"/>
    <p:sldId id="314" r:id="rId10"/>
    <p:sldId id="311" r:id="rId11"/>
    <p:sldId id="262" r:id="rId12"/>
    <p:sldId id="319" r:id="rId13"/>
    <p:sldId id="326" r:id="rId14"/>
    <p:sldId id="329" r:id="rId15"/>
  </p:sldIdLst>
  <p:sldSz cx="9144000" cy="6858000" type="screen4x3"/>
  <p:notesSz cx="6797675" cy="99282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2" autoAdjust="0"/>
    <p:restoredTop sz="95405" autoAdjust="0"/>
  </p:normalViewPr>
  <p:slideViewPr>
    <p:cSldViewPr>
      <p:cViewPr>
        <p:scale>
          <a:sx n="70" d="100"/>
          <a:sy n="70" d="100"/>
        </p:scale>
        <p:origin x="1757" y="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5E862A-E098-4429-94E2-507029EA2F5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D0A2731-2F5F-44C3-BF47-324FB7BF8E5A}">
      <dgm:prSet/>
      <dgm:spPr/>
      <dgm:t>
        <a:bodyPr/>
        <a:lstStyle/>
        <a:p>
          <a:pPr rtl="0"/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Rauman vesi- ja viemäriliikelaitos</a:t>
          </a:r>
          <a:endParaRPr lang="fi-FI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3A8B67-4E3F-4D96-B740-8EA124ED2512}" type="parTrans" cxnId="{DEA8BECF-5E62-4617-9280-F55B7A285E56}">
      <dgm:prSet/>
      <dgm:spPr/>
      <dgm:t>
        <a:bodyPr/>
        <a:lstStyle/>
        <a:p>
          <a:endParaRPr lang="fi-FI"/>
        </a:p>
      </dgm:t>
    </dgm:pt>
    <dgm:pt modelId="{EA3B7221-E49E-4454-8D1E-6D68C80473EC}" type="sibTrans" cxnId="{DEA8BECF-5E62-4617-9280-F55B7A285E56}">
      <dgm:prSet/>
      <dgm:spPr/>
      <dgm:t>
        <a:bodyPr/>
        <a:lstStyle/>
        <a:p>
          <a:endParaRPr lang="fi-FI"/>
        </a:p>
      </dgm:t>
    </dgm:pt>
    <dgm:pt modelId="{44B3759C-91ED-4ABD-A913-DB12EC6C5AF5}">
      <dgm:prSet/>
      <dgm:spPr/>
      <dgm:t>
        <a:bodyPr/>
        <a:lstStyle/>
        <a:p>
          <a:pPr rtl="0"/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Liikeylijäämätavoite 1,464 milj</a:t>
          </a:r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. €</a:t>
          </a:r>
          <a:endParaRPr lang="fi-FI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1A1028-F372-4D50-9AE2-FBA36E937C36}" type="parTrans" cxnId="{115A570E-3626-4950-BAD6-023AD2971F75}">
      <dgm:prSet/>
      <dgm:spPr/>
      <dgm:t>
        <a:bodyPr/>
        <a:lstStyle/>
        <a:p>
          <a:endParaRPr lang="fi-FI"/>
        </a:p>
      </dgm:t>
    </dgm:pt>
    <dgm:pt modelId="{D128FE1C-449C-406B-923E-975D7B3CD783}" type="sibTrans" cxnId="{115A570E-3626-4950-BAD6-023AD2971F75}">
      <dgm:prSet/>
      <dgm:spPr/>
      <dgm:t>
        <a:bodyPr/>
        <a:lstStyle/>
        <a:p>
          <a:endParaRPr lang="fi-FI"/>
        </a:p>
      </dgm:t>
    </dgm:pt>
    <dgm:pt modelId="{14E6657C-9399-4842-B795-3D197B31A1FB}">
      <dgm:prSet/>
      <dgm:spPr/>
      <dgm:t>
        <a:bodyPr/>
        <a:lstStyle/>
        <a:p>
          <a:pPr rtl="0"/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Peruspääoman korko </a:t>
          </a:r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340.000 €</a:t>
          </a:r>
          <a:endParaRPr lang="fi-FI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F007A8-965D-41D5-9452-58867608E794}" type="parTrans" cxnId="{5C7E933A-CF90-42F5-8C0D-0A9FF96AC7AC}">
      <dgm:prSet/>
      <dgm:spPr/>
      <dgm:t>
        <a:bodyPr/>
        <a:lstStyle/>
        <a:p>
          <a:endParaRPr lang="fi-FI"/>
        </a:p>
      </dgm:t>
    </dgm:pt>
    <dgm:pt modelId="{EFD3D88D-D2EB-4E87-9639-0A00C883DAC8}" type="sibTrans" cxnId="{5C7E933A-CF90-42F5-8C0D-0A9FF96AC7AC}">
      <dgm:prSet/>
      <dgm:spPr/>
      <dgm:t>
        <a:bodyPr/>
        <a:lstStyle/>
        <a:p>
          <a:endParaRPr lang="fi-FI"/>
        </a:p>
      </dgm:t>
    </dgm:pt>
    <dgm:pt modelId="{44ADCDD3-7780-4DCD-A7D1-B15A4131B79D}">
      <dgm:prSet/>
      <dgm:spPr/>
      <dgm:t>
        <a:bodyPr/>
        <a:lstStyle/>
        <a:p>
          <a:pPr rtl="0"/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Rauman seudun jätehuoltoliikelaitos</a:t>
          </a:r>
          <a:endParaRPr lang="fi-FI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EDD1C3-E67F-44F4-AEFC-D7A0E4516365}" type="parTrans" cxnId="{D1806BD1-153C-4993-8A10-FE26BB55413F}">
      <dgm:prSet/>
      <dgm:spPr/>
      <dgm:t>
        <a:bodyPr/>
        <a:lstStyle/>
        <a:p>
          <a:endParaRPr lang="fi-FI"/>
        </a:p>
      </dgm:t>
    </dgm:pt>
    <dgm:pt modelId="{A98C9367-E6DE-48A1-8349-675E9BB4EC54}" type="sibTrans" cxnId="{D1806BD1-153C-4993-8A10-FE26BB55413F}">
      <dgm:prSet/>
      <dgm:spPr/>
      <dgm:t>
        <a:bodyPr/>
        <a:lstStyle/>
        <a:p>
          <a:endParaRPr lang="fi-FI"/>
        </a:p>
      </dgm:t>
    </dgm:pt>
    <dgm:pt modelId="{AE065F12-08F0-483E-AD39-40ED23087CCC}">
      <dgm:prSet/>
      <dgm:spPr/>
      <dgm:t>
        <a:bodyPr/>
        <a:lstStyle/>
        <a:p>
          <a:pPr rtl="0"/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Liikeylijäämätavoite 0,455 milj</a:t>
          </a:r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. €</a:t>
          </a:r>
          <a:endParaRPr lang="fi-FI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33866D-1DE3-46CA-B3CD-479C01E86394}" type="parTrans" cxnId="{D341B242-3FC5-4758-83BE-B1B4149D8E88}">
      <dgm:prSet/>
      <dgm:spPr/>
      <dgm:t>
        <a:bodyPr/>
        <a:lstStyle/>
        <a:p>
          <a:endParaRPr lang="fi-FI"/>
        </a:p>
      </dgm:t>
    </dgm:pt>
    <dgm:pt modelId="{6FA60224-B588-4A13-A19C-2FB889431F35}" type="sibTrans" cxnId="{D341B242-3FC5-4758-83BE-B1B4149D8E88}">
      <dgm:prSet/>
      <dgm:spPr/>
      <dgm:t>
        <a:bodyPr/>
        <a:lstStyle/>
        <a:p>
          <a:endParaRPr lang="fi-FI"/>
        </a:p>
      </dgm:t>
    </dgm:pt>
    <dgm:pt modelId="{46DF5A07-CB7D-416F-8CE2-B05AAF24A300}">
      <dgm:prSet/>
      <dgm:spPr/>
      <dgm:t>
        <a:bodyPr/>
        <a:lstStyle/>
        <a:p>
          <a:pPr rtl="0"/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Peruspääoman korko </a:t>
          </a:r>
          <a:r>
            <a:rPr lang="fi-FI" dirty="0" smtClean="0">
              <a:latin typeface="Arial" panose="020B0604020202020204" pitchFamily="34" charset="0"/>
              <a:cs typeface="Arial" panose="020B0604020202020204" pitchFamily="34" charset="0"/>
            </a:rPr>
            <a:t>70.000 €</a:t>
          </a:r>
          <a:endParaRPr lang="fi-FI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2734E6-E914-4DE7-A35F-8A4730C36B74}" type="parTrans" cxnId="{42971006-2C05-4E65-BF49-E3A83EA42BE0}">
      <dgm:prSet/>
      <dgm:spPr/>
      <dgm:t>
        <a:bodyPr/>
        <a:lstStyle/>
        <a:p>
          <a:endParaRPr lang="fi-FI"/>
        </a:p>
      </dgm:t>
    </dgm:pt>
    <dgm:pt modelId="{61860C6F-726F-497E-AB0A-A9211FE1A2BE}" type="sibTrans" cxnId="{42971006-2C05-4E65-BF49-E3A83EA42BE0}">
      <dgm:prSet/>
      <dgm:spPr/>
      <dgm:t>
        <a:bodyPr/>
        <a:lstStyle/>
        <a:p>
          <a:endParaRPr lang="fi-FI"/>
        </a:p>
      </dgm:t>
    </dgm:pt>
    <dgm:pt modelId="{927620C7-C20D-4298-9B9C-3267B5714E94}" type="pres">
      <dgm:prSet presAssocID="{3F5E862A-E098-4429-94E2-507029EA2F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7DAC2C3-24AE-44AF-BE50-D160AFA0307E}" type="pres">
      <dgm:prSet presAssocID="{8D0A2731-2F5F-44C3-BF47-324FB7BF8E5A}" presName="composite" presStyleCnt="0"/>
      <dgm:spPr/>
    </dgm:pt>
    <dgm:pt modelId="{3515481F-E07C-4C3B-AE97-96852AE5942A}" type="pres">
      <dgm:prSet presAssocID="{8D0A2731-2F5F-44C3-BF47-324FB7BF8E5A}" presName="parTx" presStyleLbl="alignNode1" presStyleIdx="0" presStyleCnt="2" custLinFactNeighborX="-2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325B380-2672-4DD0-A858-752DF2580478}" type="pres">
      <dgm:prSet presAssocID="{8D0A2731-2F5F-44C3-BF47-324FB7BF8E5A}" presName="desTx" presStyleLbl="alignAccFollowNode1" presStyleIdx="0" presStyleCnt="2" custLinFactNeighborX="-203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A9057D2-47CB-414B-B46F-A887ABF66256}" type="pres">
      <dgm:prSet presAssocID="{EA3B7221-E49E-4454-8D1E-6D68C80473EC}" presName="space" presStyleCnt="0"/>
      <dgm:spPr/>
    </dgm:pt>
    <dgm:pt modelId="{51A4D903-7944-45C0-8DDB-21A554E847B1}" type="pres">
      <dgm:prSet presAssocID="{44ADCDD3-7780-4DCD-A7D1-B15A4131B79D}" presName="composite" presStyleCnt="0"/>
      <dgm:spPr/>
    </dgm:pt>
    <dgm:pt modelId="{11DE3A84-BE21-49DE-9985-65A5EBBD8324}" type="pres">
      <dgm:prSet presAssocID="{44ADCDD3-7780-4DCD-A7D1-B15A4131B79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E649C0D-2A7F-46FE-AFB1-49CB8C3EC13F}" type="pres">
      <dgm:prSet presAssocID="{44ADCDD3-7780-4DCD-A7D1-B15A4131B79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341B242-3FC5-4758-83BE-B1B4149D8E88}" srcId="{44ADCDD3-7780-4DCD-A7D1-B15A4131B79D}" destId="{AE065F12-08F0-483E-AD39-40ED23087CCC}" srcOrd="0" destOrd="0" parTransId="{8A33866D-1DE3-46CA-B3CD-479C01E86394}" sibTransId="{6FA60224-B588-4A13-A19C-2FB889431F35}"/>
    <dgm:cxn modelId="{2C8DDDBF-2674-48F4-8E49-A0EA2C92B956}" type="presOf" srcId="{3F5E862A-E098-4429-94E2-507029EA2F5B}" destId="{927620C7-C20D-4298-9B9C-3267B5714E94}" srcOrd="0" destOrd="0" presId="urn:microsoft.com/office/officeart/2005/8/layout/hList1"/>
    <dgm:cxn modelId="{C83869D7-B198-4ABD-9C1C-519C86BD60AA}" type="presOf" srcId="{44B3759C-91ED-4ABD-A913-DB12EC6C5AF5}" destId="{6325B380-2672-4DD0-A858-752DF2580478}" srcOrd="0" destOrd="0" presId="urn:microsoft.com/office/officeart/2005/8/layout/hList1"/>
    <dgm:cxn modelId="{5C7E933A-CF90-42F5-8C0D-0A9FF96AC7AC}" srcId="{8D0A2731-2F5F-44C3-BF47-324FB7BF8E5A}" destId="{14E6657C-9399-4842-B795-3D197B31A1FB}" srcOrd="1" destOrd="0" parTransId="{B4F007A8-965D-41D5-9452-58867608E794}" sibTransId="{EFD3D88D-D2EB-4E87-9639-0A00C883DAC8}"/>
    <dgm:cxn modelId="{42971006-2C05-4E65-BF49-E3A83EA42BE0}" srcId="{44ADCDD3-7780-4DCD-A7D1-B15A4131B79D}" destId="{46DF5A07-CB7D-416F-8CE2-B05AAF24A300}" srcOrd="1" destOrd="0" parTransId="{EA2734E6-E914-4DE7-A35F-8A4730C36B74}" sibTransId="{61860C6F-726F-497E-AB0A-A9211FE1A2BE}"/>
    <dgm:cxn modelId="{1F7D7E8A-D9F2-4B06-AAF4-98ADFF1F9324}" type="presOf" srcId="{46DF5A07-CB7D-416F-8CE2-B05AAF24A300}" destId="{2E649C0D-2A7F-46FE-AFB1-49CB8C3EC13F}" srcOrd="0" destOrd="1" presId="urn:microsoft.com/office/officeart/2005/8/layout/hList1"/>
    <dgm:cxn modelId="{EAFD5387-8AA9-43E9-B24C-7661E0CC83E8}" type="presOf" srcId="{AE065F12-08F0-483E-AD39-40ED23087CCC}" destId="{2E649C0D-2A7F-46FE-AFB1-49CB8C3EC13F}" srcOrd="0" destOrd="0" presId="urn:microsoft.com/office/officeart/2005/8/layout/hList1"/>
    <dgm:cxn modelId="{DEA8BECF-5E62-4617-9280-F55B7A285E56}" srcId="{3F5E862A-E098-4429-94E2-507029EA2F5B}" destId="{8D0A2731-2F5F-44C3-BF47-324FB7BF8E5A}" srcOrd="0" destOrd="0" parTransId="{3D3A8B67-4E3F-4D96-B740-8EA124ED2512}" sibTransId="{EA3B7221-E49E-4454-8D1E-6D68C80473EC}"/>
    <dgm:cxn modelId="{26C8E542-6B3B-4123-A142-69BF14259216}" type="presOf" srcId="{14E6657C-9399-4842-B795-3D197B31A1FB}" destId="{6325B380-2672-4DD0-A858-752DF2580478}" srcOrd="0" destOrd="1" presId="urn:microsoft.com/office/officeart/2005/8/layout/hList1"/>
    <dgm:cxn modelId="{115A570E-3626-4950-BAD6-023AD2971F75}" srcId="{8D0A2731-2F5F-44C3-BF47-324FB7BF8E5A}" destId="{44B3759C-91ED-4ABD-A913-DB12EC6C5AF5}" srcOrd="0" destOrd="0" parTransId="{8A1A1028-F372-4D50-9AE2-FBA36E937C36}" sibTransId="{D128FE1C-449C-406B-923E-975D7B3CD783}"/>
    <dgm:cxn modelId="{AF8A6EF7-7C40-4BF5-8DF0-AFF18A8127B1}" type="presOf" srcId="{44ADCDD3-7780-4DCD-A7D1-B15A4131B79D}" destId="{11DE3A84-BE21-49DE-9985-65A5EBBD8324}" srcOrd="0" destOrd="0" presId="urn:microsoft.com/office/officeart/2005/8/layout/hList1"/>
    <dgm:cxn modelId="{51E7AD98-87A0-47D0-9D68-F9543965FE36}" type="presOf" srcId="{8D0A2731-2F5F-44C3-BF47-324FB7BF8E5A}" destId="{3515481F-E07C-4C3B-AE97-96852AE5942A}" srcOrd="0" destOrd="0" presId="urn:microsoft.com/office/officeart/2005/8/layout/hList1"/>
    <dgm:cxn modelId="{D1806BD1-153C-4993-8A10-FE26BB55413F}" srcId="{3F5E862A-E098-4429-94E2-507029EA2F5B}" destId="{44ADCDD3-7780-4DCD-A7D1-B15A4131B79D}" srcOrd="1" destOrd="0" parTransId="{F5EDD1C3-E67F-44F4-AEFC-D7A0E4516365}" sibTransId="{A98C9367-E6DE-48A1-8349-675E9BB4EC54}"/>
    <dgm:cxn modelId="{006AD671-405E-4191-9852-50E1E4C4E209}" type="presParOf" srcId="{927620C7-C20D-4298-9B9C-3267B5714E94}" destId="{47DAC2C3-24AE-44AF-BE50-D160AFA0307E}" srcOrd="0" destOrd="0" presId="urn:microsoft.com/office/officeart/2005/8/layout/hList1"/>
    <dgm:cxn modelId="{499F4D59-FC8E-410C-A92A-CFCDE8739E90}" type="presParOf" srcId="{47DAC2C3-24AE-44AF-BE50-D160AFA0307E}" destId="{3515481F-E07C-4C3B-AE97-96852AE5942A}" srcOrd="0" destOrd="0" presId="urn:microsoft.com/office/officeart/2005/8/layout/hList1"/>
    <dgm:cxn modelId="{3D066FF7-B00B-4432-BFFF-D4F136249CEA}" type="presParOf" srcId="{47DAC2C3-24AE-44AF-BE50-D160AFA0307E}" destId="{6325B380-2672-4DD0-A858-752DF2580478}" srcOrd="1" destOrd="0" presId="urn:microsoft.com/office/officeart/2005/8/layout/hList1"/>
    <dgm:cxn modelId="{285D013D-C584-4463-8A83-E457CDC1CCA7}" type="presParOf" srcId="{927620C7-C20D-4298-9B9C-3267B5714E94}" destId="{AA9057D2-47CB-414B-B46F-A887ABF66256}" srcOrd="1" destOrd="0" presId="urn:microsoft.com/office/officeart/2005/8/layout/hList1"/>
    <dgm:cxn modelId="{22CCC170-9869-415C-AABF-FC176532EF9A}" type="presParOf" srcId="{927620C7-C20D-4298-9B9C-3267B5714E94}" destId="{51A4D903-7944-45C0-8DDB-21A554E847B1}" srcOrd="2" destOrd="0" presId="urn:microsoft.com/office/officeart/2005/8/layout/hList1"/>
    <dgm:cxn modelId="{81B81F60-5E7C-47C3-AD9E-5188C06E66D4}" type="presParOf" srcId="{51A4D903-7944-45C0-8DDB-21A554E847B1}" destId="{11DE3A84-BE21-49DE-9985-65A5EBBD8324}" srcOrd="0" destOrd="0" presId="urn:microsoft.com/office/officeart/2005/8/layout/hList1"/>
    <dgm:cxn modelId="{F1E680D1-1490-487D-88B0-8BCC4D7F482F}" type="presParOf" srcId="{51A4D903-7944-45C0-8DDB-21A554E847B1}" destId="{2E649C0D-2A7F-46FE-AFB1-49CB8C3EC1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5481F-E07C-4C3B-AE97-96852AE5942A}">
      <dsp:nvSpPr>
        <dsp:cNvPr id="0" name=""/>
        <dsp:cNvSpPr/>
      </dsp:nvSpPr>
      <dsp:spPr>
        <a:xfrm>
          <a:off x="0" y="25077"/>
          <a:ext cx="354255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Rauman vesi- ja viemäriliikelaitos</a:t>
          </a:r>
          <a:endParaRPr lang="fi-FI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5077"/>
        <a:ext cx="3542550" cy="460800"/>
      </dsp:txXfrm>
    </dsp:sp>
    <dsp:sp modelId="{6325B380-2672-4DD0-A858-752DF2580478}">
      <dsp:nvSpPr>
        <dsp:cNvPr id="0" name=""/>
        <dsp:cNvSpPr/>
      </dsp:nvSpPr>
      <dsp:spPr>
        <a:xfrm>
          <a:off x="0" y="485878"/>
          <a:ext cx="3542550" cy="702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Liikeylijäämätavoite 1,464 milj</a:t>
          </a: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€</a:t>
          </a:r>
          <a:endParaRPr lang="fi-FI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Peruspääoman korko </a:t>
          </a: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340.000 €</a:t>
          </a:r>
          <a:endParaRPr lang="fi-FI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85878"/>
        <a:ext cx="3542550" cy="702720"/>
      </dsp:txXfrm>
    </dsp:sp>
    <dsp:sp modelId="{11DE3A84-BE21-49DE-9985-65A5EBBD8324}">
      <dsp:nvSpPr>
        <dsp:cNvPr id="0" name=""/>
        <dsp:cNvSpPr/>
      </dsp:nvSpPr>
      <dsp:spPr>
        <a:xfrm>
          <a:off x="4038544" y="25077"/>
          <a:ext cx="354255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Rauman seudun jätehuoltoliikelaitos</a:t>
          </a:r>
          <a:endParaRPr lang="fi-FI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8544" y="25077"/>
        <a:ext cx="3542550" cy="460800"/>
      </dsp:txXfrm>
    </dsp:sp>
    <dsp:sp modelId="{2E649C0D-2A7F-46FE-AFB1-49CB8C3EC13F}">
      <dsp:nvSpPr>
        <dsp:cNvPr id="0" name=""/>
        <dsp:cNvSpPr/>
      </dsp:nvSpPr>
      <dsp:spPr>
        <a:xfrm>
          <a:off x="4038544" y="485878"/>
          <a:ext cx="3542550" cy="702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Liikeylijäämätavoite 0,455 milj</a:t>
          </a: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€</a:t>
          </a:r>
          <a:endParaRPr lang="fi-FI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Peruspääoman korko </a:t>
          </a:r>
          <a:r>
            <a:rPr lang="fi-FI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70.000 €</a:t>
          </a:r>
          <a:endParaRPr lang="fi-FI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8544" y="485878"/>
        <a:ext cx="3542550" cy="70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A512E-3993-401A-AFC6-66081D202DA6}" type="datetimeFigureOut">
              <a:rPr lang="fi-FI" smtClean="0"/>
              <a:t>20.10.2017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9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91DF6-F9E3-4F9C-9D77-B279A6CCA2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252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8FDBBE-AFD2-4C54-9E51-29499C0ECDBC}" type="datetimeFigureOut">
              <a:rPr lang="fi-FI"/>
              <a:pPr>
                <a:defRPr/>
              </a:pPr>
              <a:t>20.10.2017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4" y="943009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9" y="943009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81D28B-5C9B-4E63-8E1E-1892FDD353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255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1D28B-5C9B-4E63-8E1E-1892FDD3531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479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1D28B-5C9B-4E63-8E1E-1892FDD3531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912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1D28B-5C9B-4E63-8E1E-1892FDD3531E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828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1D28B-5C9B-4E63-8E1E-1892FDD3531E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635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1D28B-5C9B-4E63-8E1E-1892FDD3531E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703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1D28B-5C9B-4E63-8E1E-1892FDD3531E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658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1D28B-5C9B-4E63-8E1E-1892FDD3531E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02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1D28B-5C9B-4E63-8E1E-1892FDD3531E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420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6A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23.10.2017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9AFE-DE19-4A6D-98FC-BE1F8A629B0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01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665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lang="fi-FI" altLang="fi-FI" sz="2800" kern="1200" baseline="0" dirty="0" err="1" smtClean="0">
                <a:solidFill>
                  <a:srgbClr val="0066A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23.10.2017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E9F1-781F-446E-9DF0-F6759A25F0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534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665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2800" b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23.10.2017</a:t>
            </a: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985E-61DF-4E0D-9CAE-D1264BDF679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73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665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66A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23.10.2017</a:t>
            </a:r>
            <a:endParaRPr lang="fi-FI"/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  <p:sp>
        <p:nvSpPr>
          <p:cNvPr id="8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5615-DF59-4C90-849A-ECA4BE7ED3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7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665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23.10.2017</a:t>
            </a:r>
            <a:endParaRPr lang="fi-FI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  <p:sp>
        <p:nvSpPr>
          <p:cNvPr id="10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43AB-F3D4-4568-9612-F639B42585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190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665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tsikk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A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A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i-FI" smtClean="0"/>
              <a:t>23.10.2017</a:t>
            </a:r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2895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i-FI" smtClean="0"/>
              <a:t>Mervi Raita</a:t>
            </a:r>
            <a:endParaRPr lang="fi-FI" dirty="0"/>
          </a:p>
        </p:txBody>
      </p:sp>
      <p:sp>
        <p:nvSpPr>
          <p:cNvPr id="6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4094163" y="6356350"/>
            <a:ext cx="2133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BECEE2-E9A3-4DB4-B8E8-75ABAF8B07A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951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25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i-FI" smtClean="0"/>
              <a:t>23.10.2017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5888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1671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5374DA0-9B37-4CFE-BF03-2966E873AC6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29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3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fi-FI" altLang="fi-FI" sz="2800" kern="1200" dirty="0">
          <a:solidFill>
            <a:srgbClr val="0066A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66A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10.emf"/><Relationship Id="rId4" Type="http://schemas.openxmlformats.org/officeDocument/2006/relationships/diagramData" Target="../diagrams/data1.xml"/><Relationship Id="rId9" Type="http://schemas.openxmlformats.org/officeDocument/2006/relationships/package" Target="../embeddings/Microsoft_Excel_-laskentataulukko2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-laskentataulukko1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ctrTitle"/>
          </p:nvPr>
        </p:nvSpPr>
        <p:spPr>
          <a:xfrm>
            <a:off x="687387" y="4920456"/>
            <a:ext cx="7920038" cy="812800"/>
          </a:xfrm>
        </p:spPr>
        <p:txBody>
          <a:bodyPr/>
          <a:lstStyle/>
          <a:p>
            <a:r>
              <a:rPr lang="fi-FI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Kaupunginjohtajan talousarvio- </a:t>
            </a:r>
            <a:r>
              <a:rPr lang="fi-FI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ja </a:t>
            </a:r>
            <a:r>
              <a:rPr lang="fi-FI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fi-FI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fi-FI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taloussuunnitelmaehdotus </a:t>
            </a:r>
            <a:r>
              <a:rPr lang="fi-FI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2018–2020</a:t>
            </a:r>
            <a:endParaRPr sz="2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171" name="Alaotsikko 2"/>
          <p:cNvSpPr>
            <a:spLocks noGrp="1" noChangeAspect="1"/>
          </p:cNvSpPr>
          <p:nvPr>
            <p:ph type="subTitle" idx="1"/>
          </p:nvPr>
        </p:nvSpPr>
        <p:spPr>
          <a:xfrm>
            <a:off x="706140" y="5895106"/>
            <a:ext cx="7920037" cy="630238"/>
          </a:xfrm>
        </p:spPr>
        <p:txBody>
          <a:bodyPr/>
          <a:lstStyle/>
          <a:p>
            <a:pPr eaLnBrk="1" hangingPunct="1"/>
            <a:r>
              <a:rPr lang="fi-FI" altLang="fi-FI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23.10.2017</a:t>
            </a:r>
            <a:endParaRPr lang="fi-FI" altLang="fi-FI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40966"/>
          </a:xfrm>
        </p:spPr>
        <p:txBody>
          <a:bodyPr/>
          <a:lstStyle/>
          <a:p>
            <a:r>
              <a:rPr lang="fi-FI" b="1" dirty="0"/>
              <a:t>R</a:t>
            </a:r>
            <a:r>
              <a:rPr lang="fi-FI" b="1" dirty="0" smtClean="0"/>
              <a:t>auman kaupungin investoinnit </a:t>
            </a:r>
            <a:endParaRPr lang="fi-FI" b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18296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dirty="0" smtClean="0"/>
              <a:t>23.10.2017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BDE5-5066-49D2-8283-8B34CF517BE2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31606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S</a:t>
            </a:r>
            <a:r>
              <a:rPr lang="fi-FI" dirty="0" smtClean="0"/>
              <a:t>uunnitelmakauden 2018–2020 investoinnit ovat 108,5 miljoon</a:t>
            </a:r>
            <a:r>
              <a:rPr lang="fi-FI" dirty="0" smtClean="0"/>
              <a:t>aa euroa. 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peruskaupunki 96,4 milj. 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liikelaitokset 12,1 milj. €</a:t>
            </a:r>
          </a:p>
          <a:p>
            <a:pPr marL="457200" lvl="1" indent="0">
              <a:buNone/>
            </a:pPr>
            <a:endParaRPr lang="fi-FI" sz="1050" dirty="0"/>
          </a:p>
          <a:p>
            <a:pPr marL="57150" indent="0">
              <a:buNone/>
            </a:pPr>
            <a:r>
              <a:rPr lang="fi-FI" dirty="0" smtClean="0"/>
              <a:t>Vuoden 2018 investoinnit 35,7 milj. €</a:t>
            </a:r>
            <a:r>
              <a:rPr lang="fi-FI" dirty="0" smtClean="0"/>
              <a:t>, josta </a:t>
            </a:r>
            <a:r>
              <a:rPr lang="fi-FI" dirty="0" smtClean="0"/>
              <a:t>peruskaupunki </a:t>
            </a:r>
            <a:r>
              <a:rPr lang="fi-FI" dirty="0" smtClean="0"/>
              <a:t>31,5 milj</a:t>
            </a:r>
            <a:r>
              <a:rPr lang="fi-FI" dirty="0" smtClean="0"/>
              <a:t>. €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talotoimi 21,7 </a:t>
            </a:r>
            <a:r>
              <a:rPr lang="fi-FI" dirty="0" smtClean="0"/>
              <a:t>milj</a:t>
            </a:r>
            <a:r>
              <a:rPr lang="fi-FI" dirty="0" smtClean="0"/>
              <a:t>. €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</a:t>
            </a:r>
            <a:r>
              <a:rPr lang="fi-FI" dirty="0" smtClean="0"/>
              <a:t>unnallistekniikka </a:t>
            </a:r>
            <a:r>
              <a:rPr lang="fi-FI" dirty="0" smtClean="0"/>
              <a:t>5,9 milj</a:t>
            </a:r>
            <a:r>
              <a:rPr lang="fi-FI" dirty="0" smtClean="0"/>
              <a:t>. €</a:t>
            </a:r>
          </a:p>
          <a:p>
            <a:pPr marL="57150" indent="0">
              <a:buNone/>
            </a:pPr>
            <a:r>
              <a:rPr lang="fi-FI" sz="1200" dirty="0"/>
              <a:t> </a:t>
            </a:r>
            <a:r>
              <a:rPr lang="fi-FI" sz="1200" dirty="0" smtClean="0"/>
              <a:t> </a:t>
            </a:r>
            <a:br>
              <a:rPr lang="fi-FI" sz="1200" dirty="0" smtClean="0"/>
            </a:br>
            <a:r>
              <a:rPr lang="fi-FI" dirty="0" smtClean="0"/>
              <a:t>S</a:t>
            </a:r>
            <a:r>
              <a:rPr lang="fi-FI" dirty="0" smtClean="0"/>
              <a:t>uunnitelmakauden merkittävät investointikohteet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Aronahteen ja Nanun </a:t>
            </a:r>
            <a:r>
              <a:rPr lang="fi-FI" dirty="0" smtClean="0"/>
              <a:t>koulut </a:t>
            </a:r>
            <a:r>
              <a:rPr lang="fi-FI" dirty="0" smtClean="0"/>
              <a:t>28,0 milj. €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Pohjoiskehän </a:t>
            </a:r>
            <a:r>
              <a:rPr lang="fi-FI" dirty="0" smtClean="0"/>
              <a:t>koulu 16.5 </a:t>
            </a:r>
            <a:r>
              <a:rPr lang="fi-FI" dirty="0" smtClean="0"/>
              <a:t>milj</a:t>
            </a:r>
            <a:r>
              <a:rPr lang="fi-FI" dirty="0" smtClean="0"/>
              <a:t>. €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/>
              <a:t>u</a:t>
            </a:r>
            <a:r>
              <a:rPr lang="fi-FI" dirty="0" smtClean="0"/>
              <a:t>imahalli </a:t>
            </a:r>
            <a:r>
              <a:rPr lang="fi-FI" dirty="0"/>
              <a:t>suunnitelmakaudella 8,3 milj. € (</a:t>
            </a:r>
            <a:r>
              <a:rPr lang="fi-FI" dirty="0" err="1" smtClean="0"/>
              <a:t>kust.arvio</a:t>
            </a:r>
            <a:r>
              <a:rPr lang="fi-FI" dirty="0" smtClean="0"/>
              <a:t> </a:t>
            </a:r>
            <a:r>
              <a:rPr lang="fi-FI" dirty="0" smtClean="0"/>
              <a:t>14–16 </a:t>
            </a:r>
            <a:r>
              <a:rPr lang="fi-FI" dirty="0" smtClean="0"/>
              <a:t>milj</a:t>
            </a:r>
            <a:r>
              <a:rPr lang="fi-FI" dirty="0" smtClean="0"/>
              <a:t>. €</a:t>
            </a:r>
            <a:r>
              <a:rPr lang="fi-FI" dirty="0" smtClean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Kaunisjärven vanhainkoti </a:t>
            </a:r>
            <a:r>
              <a:rPr lang="fi-FI" dirty="0" smtClean="0"/>
              <a:t>noin 5 </a:t>
            </a:r>
            <a:r>
              <a:rPr lang="fi-FI" dirty="0" smtClean="0"/>
              <a:t>milj</a:t>
            </a:r>
            <a:r>
              <a:rPr lang="fi-FI" dirty="0" smtClean="0"/>
              <a:t>. €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/>
              <a:t>v</a:t>
            </a:r>
            <a:r>
              <a:rPr lang="fi-FI" dirty="0" smtClean="0"/>
              <a:t>uoropäiväkoti </a:t>
            </a:r>
            <a:r>
              <a:rPr lang="fi-FI" dirty="0" smtClean="0"/>
              <a:t>3,5 milj</a:t>
            </a:r>
            <a:r>
              <a:rPr lang="fi-FI" dirty="0" smtClean="0"/>
              <a:t>. €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2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7560" y="413792"/>
            <a:ext cx="8486927" cy="782960"/>
          </a:xfrm>
        </p:spPr>
        <p:txBody>
          <a:bodyPr/>
          <a:lstStyle/>
          <a:p>
            <a:r>
              <a:rPr lang="fi-FI" b="1" dirty="0" smtClean="0"/>
              <a:t>Peruskaupungin </a:t>
            </a:r>
            <a:r>
              <a:rPr lang="fi-FI" b="1" dirty="0" smtClean="0"/>
              <a:t>käyttötalous </a:t>
            </a:r>
            <a:r>
              <a:rPr lang="fi-FI" b="1" dirty="0" smtClean="0"/>
              <a:t>valiokunnittain 1/2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>
            <a:normAutofit/>
          </a:bodyPr>
          <a:lstStyle/>
          <a:p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E9F1-781F-446E-9DF0-F6759A25F041}" type="slidenum">
              <a:rPr lang="fi-FI" smtClean="0"/>
              <a:pPr/>
              <a:t>11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04" y="1196752"/>
            <a:ext cx="7871828" cy="4263460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3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E9F1-781F-446E-9DF0-F6759A25F041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sp>
        <p:nvSpPr>
          <p:cNvPr id="7" name="Otsikk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795320" cy="1143000"/>
          </a:xfrm>
        </p:spPr>
        <p:txBody>
          <a:bodyPr/>
          <a:lstStyle/>
          <a:p>
            <a:r>
              <a:rPr lang="fi-FI" b="1" dirty="0" smtClean="0"/>
              <a:t>Peruskaupungin </a:t>
            </a:r>
            <a:r>
              <a:rPr lang="fi-FI" b="1" dirty="0" smtClean="0"/>
              <a:t>käyttötalous </a:t>
            </a:r>
            <a:r>
              <a:rPr lang="fi-FI" b="1" dirty="0" smtClean="0"/>
              <a:t>valiokunnittain 2/2</a:t>
            </a:r>
            <a:r>
              <a:rPr lang="fi-FI" b="1" dirty="0" smtClean="0"/>
              <a:t/>
            </a:r>
            <a:br>
              <a:rPr lang="fi-FI" b="1" dirty="0" smtClean="0"/>
            </a:br>
            <a:endParaRPr lang="fi-FI" b="1" dirty="0"/>
          </a:p>
        </p:txBody>
      </p:sp>
      <p:pic>
        <p:nvPicPr>
          <p:cNvPr id="3" name="Sisällön paikkamerkki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547" y="1268760"/>
            <a:ext cx="6944781" cy="4838653"/>
          </a:xfrm>
          <a:prstGeom prst="rect">
            <a:avLst/>
          </a:prstGeom>
        </p:spPr>
      </p:pic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46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856984" cy="8510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sz="3100" b="1" dirty="0" smtClean="0">
                <a:latin typeface="Arial" charset="0"/>
              </a:rPr>
              <a:t>Liikelaitosten </a:t>
            </a:r>
            <a:r>
              <a:rPr lang="fi-FI" sz="3100" b="1" dirty="0" smtClean="0">
                <a:latin typeface="Arial" charset="0"/>
              </a:rPr>
              <a:t>ja taseyksiköiden tulostavoitteet</a:t>
            </a:r>
            <a:r>
              <a:rPr lang="fi-FI" sz="3100" dirty="0" smtClean="0"/>
              <a:t/>
            </a:r>
            <a:br>
              <a:rPr lang="fi-FI" sz="3100" dirty="0" smtClean="0"/>
            </a:br>
            <a:r>
              <a:rPr lang="fi-FI" sz="1300" dirty="0"/>
              <a:t/>
            </a:r>
            <a:br>
              <a:rPr lang="fi-FI" sz="1300" dirty="0"/>
            </a:br>
            <a:endParaRPr lang="fi-FI" sz="13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E9F1-781F-446E-9DF0-F6759A25F041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091577"/>
              </p:ext>
            </p:extLst>
          </p:nvPr>
        </p:nvGraphicFramePr>
        <p:xfrm>
          <a:off x="545333" y="1124744"/>
          <a:ext cx="7581132" cy="1213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Objekti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386669"/>
              </p:ext>
            </p:extLst>
          </p:nvPr>
        </p:nvGraphicFramePr>
        <p:xfrm>
          <a:off x="545333" y="2564904"/>
          <a:ext cx="6910617" cy="3457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Laskentataulukko" r:id="rId9" imgW="4008125" imgH="2857464" progId="Excel.Sheet.12">
                  <p:embed/>
                </p:oleObj>
              </mc:Choice>
              <mc:Fallback>
                <p:oleObj name="Laskentataulukko" r:id="rId9" imgW="4008125" imgH="28574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5333" y="2564904"/>
                        <a:ext cx="6910617" cy="3457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79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2472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E9F1-781F-446E-9DF0-F6759A25F041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1804256"/>
            <a:ext cx="7128793" cy="2376264"/>
          </a:xfrm>
          <a:prstGeom prst="rect">
            <a:avLst/>
          </a:prstGeom>
        </p:spPr>
      </p:pic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53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Kaupunginjohtajan talousarvioesitys pähkinänkuoressa</a:t>
            </a:r>
            <a:endParaRPr lang="fi-FI" b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6448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BDE5-5066-49D2-8283-8B34CF517BE2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539552" y="5536334"/>
            <a:ext cx="8147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Taloussuunnitelmakauden lainakanta kasvaa noin 43 miljoonaa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euroa.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Sisällön paikkamerkki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9552" y="1654351"/>
            <a:ext cx="7491911" cy="3462078"/>
          </a:xfrm>
          <a:prstGeom prst="rect">
            <a:avLst/>
          </a:prstGeom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1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Rauman valtionosuudet </a:t>
            </a:r>
            <a:r>
              <a:rPr lang="fi-FI" b="1" dirty="0" smtClean="0"/>
              <a:t>2018‒2020</a:t>
            </a:r>
            <a:endParaRPr lang="fi-FI" b="1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1" y="1719614"/>
            <a:ext cx="8147249" cy="2429465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E9F1-781F-446E-9DF0-F6759A25F041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85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fi-FI" b="1" dirty="0" smtClean="0"/>
              <a:t>Peruskaupunki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841179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Kaupunginjohtajan </a:t>
            </a:r>
            <a:r>
              <a:rPr lang="fi-FI" dirty="0" smtClean="0"/>
              <a:t>esitys </a:t>
            </a:r>
            <a:r>
              <a:rPr lang="fi-FI" dirty="0"/>
              <a:t>-</a:t>
            </a:r>
            <a:r>
              <a:rPr lang="fi-FI" dirty="0" smtClean="0"/>
              <a:t>207,8 </a:t>
            </a:r>
            <a:r>
              <a:rPr lang="fi-FI" dirty="0" smtClean="0"/>
              <a:t>miljoonaa </a:t>
            </a:r>
            <a:r>
              <a:rPr lang="fi-FI" dirty="0" smtClean="0"/>
              <a:t>euroa</a:t>
            </a:r>
            <a:br>
              <a:rPr lang="fi-FI" dirty="0" smtClean="0"/>
            </a:br>
            <a:r>
              <a:rPr lang="fi-FI" dirty="0" smtClean="0"/>
              <a:t>	</a:t>
            </a:r>
            <a:r>
              <a:rPr lang="fi-FI" sz="1600" dirty="0" smtClean="0"/>
              <a:t>2018 muutos	 </a:t>
            </a:r>
            <a:r>
              <a:rPr lang="fi-FI" sz="1600" dirty="0" smtClean="0"/>
              <a:t>2,3 </a:t>
            </a:r>
            <a:r>
              <a:rPr lang="fi-FI" sz="1600" dirty="0" smtClean="0"/>
              <a:t>%, leikkaussalitoiminnalla </a:t>
            </a:r>
            <a:r>
              <a:rPr lang="fi-FI" sz="1600" dirty="0" smtClean="0"/>
              <a:t>oikaistuna 3,6 </a:t>
            </a:r>
            <a:r>
              <a:rPr lang="fi-FI" sz="1600" dirty="0" smtClean="0"/>
              <a:t>%</a:t>
            </a:r>
          </a:p>
          <a:p>
            <a:pPr marL="0" indent="0">
              <a:buNone/>
            </a:pPr>
            <a:r>
              <a:rPr lang="fi-FI" sz="1600" dirty="0"/>
              <a:t>	</a:t>
            </a:r>
            <a:r>
              <a:rPr lang="fi-FI" sz="1600" dirty="0" smtClean="0"/>
              <a:t>2019 muutos	1,4 </a:t>
            </a:r>
            <a:r>
              <a:rPr lang="fi-FI" sz="1600" dirty="0" smtClean="0"/>
              <a:t>% </a:t>
            </a:r>
            <a:endParaRPr lang="fi-FI" sz="1600" dirty="0" smtClean="0"/>
          </a:p>
          <a:p>
            <a:pPr marL="0" indent="0">
              <a:buNone/>
            </a:pPr>
            <a:r>
              <a:rPr lang="fi-FI" sz="1600" dirty="0" smtClean="0"/>
              <a:t> 	2020 muutos	1,9 %</a:t>
            </a:r>
            <a:endParaRPr lang="fi-FI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 smtClean="0"/>
              <a:t>Lisäystä 4,8 </a:t>
            </a:r>
            <a:r>
              <a:rPr lang="fi-FI" sz="1800" dirty="0" smtClean="0"/>
              <a:t>milj</a:t>
            </a:r>
            <a:r>
              <a:rPr lang="fi-FI" sz="1800" dirty="0" smtClean="0"/>
              <a:t>oonaa euroa</a:t>
            </a:r>
            <a:r>
              <a:rPr lang="fi-FI" sz="1800" dirty="0" smtClean="0"/>
              <a:t> </a:t>
            </a:r>
            <a:r>
              <a:rPr lang="fi-FI" sz="1800" dirty="0" smtClean="0"/>
              <a:t>verrattuna </a:t>
            </a:r>
            <a:r>
              <a:rPr lang="fi-FI" sz="1800" dirty="0" smtClean="0"/>
              <a:t>2017 talousarvioon</a:t>
            </a:r>
            <a:endParaRPr lang="fi-FI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 smtClean="0"/>
              <a:t>Valiokuntien </a:t>
            </a:r>
            <a:r>
              <a:rPr lang="fi-FI" sz="1800" dirty="0" smtClean="0"/>
              <a:t>esityksestä </a:t>
            </a:r>
            <a:r>
              <a:rPr lang="fi-FI" sz="1800" dirty="0" smtClean="0"/>
              <a:t>karsittu noin </a:t>
            </a:r>
            <a:r>
              <a:rPr lang="fi-FI" sz="1800" dirty="0" smtClean="0"/>
              <a:t>5,7 </a:t>
            </a:r>
            <a:r>
              <a:rPr lang="fi-FI" sz="1800" dirty="0" smtClean="0"/>
              <a:t>milj</a:t>
            </a:r>
            <a:r>
              <a:rPr lang="fi-FI" sz="1800" dirty="0" smtClean="0"/>
              <a:t>oonaa euroa</a:t>
            </a:r>
            <a:endParaRPr lang="fi-FI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 smtClean="0"/>
              <a:t>Leikkaussalitoiminnan siirtymisen nettovaikutus -2,5 </a:t>
            </a:r>
            <a:r>
              <a:rPr lang="fi-FI" sz="1800" dirty="0" smtClean="0"/>
              <a:t>miljoonaa euroa huomioitu</a:t>
            </a:r>
            <a:endParaRPr lang="fi-FI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 smtClean="0"/>
              <a:t>Vakanssien lisäykset yhteensä miljoonalla eurolla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 smtClean="0"/>
              <a:t>Toimintaympäristön muutosvaikutus 4,1 miljoonaa euroa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34480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E9F1-781F-446E-9DF0-F6759A25F041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graphicFrame>
        <p:nvGraphicFramePr>
          <p:cNvPr id="9" name="Objekti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150492"/>
              </p:ext>
            </p:extLst>
          </p:nvPr>
        </p:nvGraphicFramePr>
        <p:xfrm>
          <a:off x="502884" y="1340768"/>
          <a:ext cx="8449564" cy="1431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Laskentataulukko" r:id="rId4" imgW="5303448" imgH="899088" progId="Excel.Sheet.12">
                  <p:embed/>
                </p:oleObj>
              </mc:Choice>
              <mc:Fallback>
                <p:oleObj name="Laskentataulukko" r:id="rId4" imgW="5303448" imgH="8990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884" y="1340768"/>
                        <a:ext cx="8449564" cy="1431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12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Rauman kaupunki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1162472" cy="339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E9F1-781F-446E-9DF0-F6759A25F041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052737"/>
            <a:ext cx="7124701" cy="3600399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467544" y="4797152"/>
            <a:ext cx="8067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Vuosikate kattaa poistot kaikkina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suunnitelmavuosina.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Suunnitelmakauden ylijäämäiset tulokset turvaavat panostamisen palvelutuotannon kannalta merkittäviin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investointeihin.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Investointien toteuttaminen noin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40 prosentin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velkarahoituksella näkyy rahoituskuluissa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vuosina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2019 ja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2020.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190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8" y="188640"/>
            <a:ext cx="6768752" cy="5152047"/>
          </a:xfrm>
          <a:prstGeom prst="rect">
            <a:avLst/>
          </a:prstGeom>
          <a:ln cmpd="sng">
            <a:solidFill>
              <a:srgbClr val="000000"/>
            </a:solidFill>
          </a:ln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dirty="0" smtClean="0"/>
              <a:t>23.10.2017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E9F1-781F-446E-9DF0-F6759A25F041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539552" y="5452482"/>
            <a:ext cx="79136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Suunnitelmakauden investoinnit 108,5 milj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josta peruskaupungin osuus 96 milj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 €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Investoinneista 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rahoitetaan noin 60 % omalla 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rahoituksella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Suunnitelmakauden 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velanotto 42,8 miljoonaa euroa</a:t>
            </a:r>
            <a:endParaRPr lang="fi-FI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04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67328" cy="1143000"/>
          </a:xfrm>
        </p:spPr>
        <p:txBody>
          <a:bodyPr/>
          <a:lstStyle/>
          <a:p>
            <a:r>
              <a:rPr lang="fi-FI" b="1" dirty="0" smtClean="0"/>
              <a:t>Kaupunginjohtajan </a:t>
            </a:r>
            <a:r>
              <a:rPr lang="fi-FI" b="1" dirty="0" smtClean="0"/>
              <a:t>talousarvioesityksen </a:t>
            </a:r>
            <a:r>
              <a:rPr lang="fi-FI" b="1" dirty="0" smtClean="0"/>
              <a:t>painotukset 1/3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84338"/>
            <a:ext cx="8291264" cy="4824982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/>
              <a:t>Kaupunginjohtajan talousarvioesityksessä on kaksi </a:t>
            </a:r>
            <a:r>
              <a:rPr lang="fi-FI" sz="1800" dirty="0" smtClean="0"/>
              <a:t>painopistealuetta, joiden mukaan toiminnan </a:t>
            </a:r>
            <a:r>
              <a:rPr lang="fi-FI" sz="1800" dirty="0" smtClean="0"/>
              <a:t>kehittämistä ja </a:t>
            </a:r>
            <a:r>
              <a:rPr lang="fi-FI" sz="1800" dirty="0" smtClean="0"/>
              <a:t>määrärahoja suunnataan.</a:t>
            </a:r>
          </a:p>
          <a:p>
            <a:pPr marL="0" indent="0">
              <a:buNone/>
            </a:pPr>
            <a:endParaRPr lang="fi-FI" sz="1600" dirty="0" smtClean="0"/>
          </a:p>
          <a:p>
            <a:pPr marL="457200" indent="-457200">
              <a:buFont typeface="+mj-lt"/>
              <a:buAutoNum type="arabicParenR"/>
            </a:pPr>
            <a:r>
              <a:rPr lang="fi-FI" sz="1800" dirty="0" smtClean="0"/>
              <a:t>Koulujen ja varhaiskasvatuksen </a:t>
            </a:r>
            <a:r>
              <a:rPr lang="fi-FI" sz="1800" dirty="0"/>
              <a:t>toimintaedellytysten </a:t>
            </a:r>
            <a:r>
              <a:rPr lang="fi-FI" sz="1800" dirty="0" smtClean="0"/>
              <a:t>tukemiseen </a:t>
            </a:r>
            <a:r>
              <a:rPr lang="fi-FI" sz="1800" dirty="0"/>
              <a:t> </a:t>
            </a:r>
            <a:r>
              <a:rPr lang="fi-FI" sz="1800" dirty="0" smtClean="0"/>
              <a:t>           </a:t>
            </a:r>
            <a:r>
              <a:rPr lang="fi-FI" sz="1800" dirty="0" smtClean="0"/>
              <a:t>42,1 </a:t>
            </a:r>
            <a:r>
              <a:rPr lang="fi-FI" sz="1800" dirty="0" smtClean="0"/>
              <a:t>miljoonaa </a:t>
            </a:r>
            <a:r>
              <a:rPr lang="fi-FI" sz="1800" dirty="0" smtClean="0"/>
              <a:t>euroa</a:t>
            </a:r>
            <a:endParaRPr lang="fi-FI" sz="1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Kouluinvestoinnit </a:t>
            </a:r>
            <a:r>
              <a:rPr lang="fi-FI" dirty="0" smtClean="0"/>
              <a:t>suunnitelmakaudella 37,5 </a:t>
            </a:r>
            <a:r>
              <a:rPr lang="fi-FI" dirty="0" smtClean="0"/>
              <a:t>miljoonaa euroa</a:t>
            </a:r>
            <a:endParaRPr lang="fi-FI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Vuoropäiväkoti 3,8 miljoonaa euroa</a:t>
            </a:r>
            <a:endParaRPr lang="fi-FI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fi-FI" dirty="0" smtClean="0"/>
              <a:t>ml</a:t>
            </a:r>
            <a:r>
              <a:rPr lang="fi-FI" dirty="0" smtClean="0"/>
              <a:t>. johtaja ja iltapäiväkerho-ohjaajat, </a:t>
            </a:r>
            <a:r>
              <a:rPr lang="fi-FI" dirty="0" smtClean="0"/>
              <a:t>koulukäyntiohjaajat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/>
              <a:t>P</a:t>
            </a:r>
            <a:r>
              <a:rPr lang="fi-FI" dirty="0" smtClean="0"/>
              <a:t>erusopetukseen </a:t>
            </a:r>
            <a:r>
              <a:rPr lang="fi-FI" dirty="0" smtClean="0"/>
              <a:t>0,8 </a:t>
            </a:r>
            <a:r>
              <a:rPr lang="fi-FI" dirty="0" smtClean="0"/>
              <a:t>miljoonan euron lisäys </a:t>
            </a:r>
            <a:r>
              <a:rPr lang="fi-FI" dirty="0" smtClean="0"/>
              <a:t>verrattuna </a:t>
            </a:r>
            <a:r>
              <a:rPr lang="fi-FI" dirty="0" smtClean="0"/>
              <a:t>nykyiseen tasoon</a:t>
            </a:r>
            <a:endParaRPr lang="fi-FI" dirty="0" smtClean="0"/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800" dirty="0" smtClean="0"/>
              <a:t>Vuonna 2018 </a:t>
            </a:r>
            <a:r>
              <a:rPr lang="fi-FI" sz="1800" dirty="0" smtClean="0"/>
              <a:t>koulu- </a:t>
            </a:r>
            <a:r>
              <a:rPr lang="fi-FI" sz="1800" dirty="0"/>
              <a:t>ja vuoropäiväkoti-investointien </a:t>
            </a:r>
            <a:r>
              <a:rPr lang="fi-FI" sz="1800" dirty="0" smtClean="0"/>
              <a:t>ohella lisäresursseja </a:t>
            </a:r>
            <a:r>
              <a:rPr lang="fi-FI" sz="1800" dirty="0"/>
              <a:t>varhaiskasvatukseen ja perusopetukseen on noin miljoonalla </a:t>
            </a:r>
            <a:r>
              <a:rPr lang="fi-FI" sz="1800" dirty="0" smtClean="0"/>
              <a:t>eurolla.</a:t>
            </a:r>
          </a:p>
          <a:p>
            <a:pPr marL="0" indent="0">
              <a:buNone/>
            </a:pPr>
            <a:r>
              <a:rPr lang="fi-FI" sz="1800" b="1" dirty="0" smtClean="0"/>
              <a:t>Suunnitelmakaudelle </a:t>
            </a:r>
            <a:r>
              <a:rPr lang="fi-FI" sz="1800" b="1" dirty="0"/>
              <a:t>sekä </a:t>
            </a:r>
            <a:r>
              <a:rPr lang="fi-FI" sz="1800" b="1" dirty="0" smtClean="0"/>
              <a:t>käyttötalouteen että investointeihin yhteensä </a:t>
            </a:r>
            <a:r>
              <a:rPr lang="fi-FI" sz="1800" b="1" dirty="0" smtClean="0"/>
              <a:t>noin </a:t>
            </a:r>
            <a:r>
              <a:rPr lang="fi-FI" sz="1800" b="1" dirty="0"/>
              <a:t>52 </a:t>
            </a:r>
            <a:r>
              <a:rPr lang="fi-FI" sz="1800" b="1" dirty="0" smtClean="0"/>
              <a:t>miljoonan euron lisäys</a:t>
            </a:r>
            <a:r>
              <a:rPr lang="fi-FI" sz="1800" dirty="0" smtClean="0"/>
              <a:t>.</a:t>
            </a:r>
            <a:endParaRPr lang="fi-FI" sz="1800" dirty="0"/>
          </a:p>
          <a:p>
            <a:pPr marL="400050" lvl="1" indent="0">
              <a:buNone/>
            </a:pPr>
            <a:r>
              <a:rPr lang="fi-FI" dirty="0" smtClean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2472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BDE5-5066-49D2-8283-8B34CF517BE2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3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fi-FI" b="1" dirty="0" smtClean="0"/>
              <a:t>Kaupunginjohtajan talousarvioesityksen </a:t>
            </a:r>
            <a:r>
              <a:rPr lang="fi-FI" b="1" dirty="0" smtClean="0"/>
              <a:t>painotukset 2/3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330"/>
            <a:ext cx="8219256" cy="5185022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/>
              <a:t>Kaupunginjohtajan talousarvioesityksen toinen painopiste </a:t>
            </a:r>
            <a:r>
              <a:rPr lang="fi-FI" sz="1800" dirty="0" smtClean="0"/>
              <a:t>on vanhuspalvelut, johon varataan </a:t>
            </a:r>
            <a:r>
              <a:rPr lang="fi-FI" sz="1800" dirty="0" smtClean="0"/>
              <a:t>suunnitelmakaudella 8,4 </a:t>
            </a:r>
            <a:r>
              <a:rPr lang="fi-FI" sz="1800" dirty="0" smtClean="0"/>
              <a:t>miljoonaa euroa ja sairaanhoitopiirille 1,1 miljoonaa euroa</a:t>
            </a:r>
            <a:endParaRPr lang="fi-FI" sz="1800" dirty="0" smtClean="0"/>
          </a:p>
          <a:p>
            <a:pPr marL="0" indent="0">
              <a:buNone/>
            </a:pPr>
            <a:endParaRPr lang="fi-FI" sz="1100" dirty="0"/>
          </a:p>
          <a:p>
            <a:pPr marL="457200" indent="-457200">
              <a:buFont typeface="+mj-lt"/>
              <a:buAutoNum type="arabicParenR" startAt="2"/>
            </a:pPr>
            <a:r>
              <a:rPr lang="fi-FI" sz="1800" dirty="0" smtClean="0"/>
              <a:t>Kotihoitoon (omaishoito, kotiutustiimi, ikääntyneiden tukitiimi) ja vanhuspalveluihin 6,0 </a:t>
            </a:r>
            <a:r>
              <a:rPr lang="fi-FI" sz="1800" dirty="0" smtClean="0"/>
              <a:t>miljoonaa euroa</a:t>
            </a:r>
            <a:endParaRPr lang="fi-FI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Kaunisjärven vanhainkoti hyvinvointikeskukseksi  </a:t>
            </a:r>
            <a:r>
              <a:rPr lang="fi-FI" dirty="0" smtClean="0"/>
              <a:t>n. 5 milj</a:t>
            </a:r>
            <a:r>
              <a:rPr lang="fi-FI" dirty="0" smtClean="0"/>
              <a:t>. </a:t>
            </a:r>
            <a:r>
              <a:rPr lang="fi-FI" dirty="0" smtClean="0"/>
              <a:t>€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Vanhuspalveluiden kehittäminen ja (kotihoidon</a:t>
            </a:r>
            <a:r>
              <a:rPr lang="fi-FI" dirty="0" smtClean="0"/>
              <a:t>) vakanssit n. 1 </a:t>
            </a:r>
            <a:r>
              <a:rPr lang="fi-FI" dirty="0" smtClean="0"/>
              <a:t>milj</a:t>
            </a:r>
            <a:r>
              <a:rPr lang="fi-FI" dirty="0" smtClean="0"/>
              <a:t>. €</a:t>
            </a:r>
            <a:endParaRPr lang="fi-FI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 smtClean="0"/>
              <a:t>sisältää 20 </a:t>
            </a:r>
            <a:r>
              <a:rPr lang="fi-FI" dirty="0"/>
              <a:t>vakanssin lisäyksen vanhuspalveluihin, joista 14 lähihoitajaa </a:t>
            </a:r>
            <a:r>
              <a:rPr lang="fi-FI" dirty="0" smtClean="0"/>
              <a:t>kotihoitoon, 2 lähihoitajaa ja 1 sairaanhoitaja kotiutustiimiin, 2 sairaanhoitajaa ikääntyvien ja mielenterveys- ja päihdeasiakkaiden tukitiimiin ja 1 lähihoitaja omaishoitoon </a:t>
            </a:r>
          </a:p>
          <a:p>
            <a:pPr indent="-285750">
              <a:buFont typeface="Wingdings" panose="05000000000000000000" pitchFamily="2" charset="2"/>
              <a:buChar char="ü"/>
            </a:pPr>
            <a:r>
              <a:rPr lang="fi-FI" sz="1700" dirty="0" smtClean="0"/>
              <a:t>Erikoissairaanhoitoon lisätty noin 1,1 miljoonaa euroa, mikä vastaa sairaanhoitopiirin arviota Rauman erikoissairaanhoidon, yleislääketieteen päivystyksen ja sosiaalipalvelujen palveluostoista.</a:t>
            </a:r>
          </a:p>
          <a:p>
            <a:pPr indent="-285750">
              <a:buFont typeface="Wingdings" panose="05000000000000000000" pitchFamily="2" charset="2"/>
              <a:buChar char="ü"/>
            </a:pPr>
            <a:r>
              <a:rPr lang="fi-FI" sz="1700" dirty="0" smtClean="0"/>
              <a:t>Noin 280 000 </a:t>
            </a:r>
            <a:r>
              <a:rPr lang="fi-FI" sz="1700" dirty="0"/>
              <a:t>euroa ikääntyvien hoitoon, kotihoidon kehittämiseen, omaishoidon palkkioihin ja vanhuspalveluiden palvelusetelipalveluihin</a:t>
            </a:r>
          </a:p>
          <a:p>
            <a:pPr marL="57150" indent="0">
              <a:buNone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BDE5-5066-49D2-8283-8B34CF517BE2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35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Kaupunginjohtajan talousarvioesityksen </a:t>
            </a:r>
            <a:r>
              <a:rPr lang="fi-FI" b="1" dirty="0" smtClean="0"/>
              <a:t>painotukset 3/3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Kaupunginjohtajan talousarvioesityksessä on huomioitu leikkaussalitoiminnan siirtyminen 1.1.2018 sairaanhoitopiirille. </a:t>
            </a:r>
            <a:endParaRPr lang="fi-FI" dirty="0" smtClean="0"/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dirty="0" smtClean="0"/>
              <a:t>Leikkaussalitoiminnan </a:t>
            </a:r>
            <a:r>
              <a:rPr lang="fi-FI" dirty="0"/>
              <a:t>siirtyminen vähentää </a:t>
            </a:r>
            <a:r>
              <a:rPr lang="fi-FI" dirty="0" err="1"/>
              <a:t>sosiaali</a:t>
            </a:r>
            <a:r>
              <a:rPr lang="fi-FI" dirty="0"/>
              <a:t>- ja terveysvaliokunnan </a:t>
            </a:r>
            <a:endParaRPr lang="fi-FI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/>
              <a:t>t</a:t>
            </a:r>
            <a:r>
              <a:rPr lang="fi-FI" sz="2000" dirty="0" smtClean="0"/>
              <a:t>uloja 0,6 </a:t>
            </a:r>
            <a:r>
              <a:rPr lang="fi-FI" sz="2000" dirty="0"/>
              <a:t>miljoonalla </a:t>
            </a:r>
            <a:r>
              <a:rPr lang="fi-FI" sz="2000" dirty="0" smtClean="0"/>
              <a:t>eurolla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menoja </a:t>
            </a:r>
            <a:r>
              <a:rPr lang="fi-FI" sz="2000" dirty="0" smtClean="0"/>
              <a:t>noin </a:t>
            </a:r>
            <a:r>
              <a:rPr lang="fi-FI" sz="2000" dirty="0"/>
              <a:t>3,1 miljoonalla eurolla </a:t>
            </a:r>
            <a:r>
              <a:rPr lang="fi-FI" sz="2000" dirty="0" smtClean="0"/>
              <a:t> </a:t>
            </a:r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dirty="0" smtClean="0"/>
              <a:t>Sosiaali- </a:t>
            </a:r>
            <a:r>
              <a:rPr lang="fi-FI" dirty="0" smtClean="0"/>
              <a:t>ja terveysvaliokunnan 20 vakanssin lisäyksen arvioidaan </a:t>
            </a:r>
            <a:r>
              <a:rPr lang="fi-FI" dirty="0" smtClean="0"/>
              <a:t>vähentävän sijaisten </a:t>
            </a:r>
            <a:r>
              <a:rPr lang="fi-FI" dirty="0" smtClean="0"/>
              <a:t>ja varahenkilöiden </a:t>
            </a:r>
            <a:r>
              <a:rPr lang="fi-FI" dirty="0"/>
              <a:t>käyttöä noin 300 000 eurolla vuonna </a:t>
            </a:r>
            <a:r>
              <a:rPr lang="fi-FI" dirty="0" smtClean="0"/>
              <a:t>2018, </a:t>
            </a:r>
            <a:r>
              <a:rPr lang="fi-FI" dirty="0" smtClean="0"/>
              <a:t>mikä näkyy vielä tämän vuoden määrärahaylityksenä.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2472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mtClean="0"/>
              <a:t>23.10.2017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BBDE5-5066-49D2-8283-8B34CF517BE2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Mervi Raita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74338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ohja_virallin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480</Words>
  <Application>Microsoft Office PowerPoint</Application>
  <PresentationFormat>Näytössä katseltava diaesitys (4:3)</PresentationFormat>
  <Paragraphs>120</Paragraphs>
  <Slides>14</Slides>
  <Notes>8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2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Wingdings</vt:lpstr>
      <vt:lpstr>powerpoint-pohja_virallinen</vt:lpstr>
      <vt:lpstr>Laskentataulukko</vt:lpstr>
      <vt:lpstr>Microsoft Excel -laskentataulukko</vt:lpstr>
      <vt:lpstr>Kaupunginjohtajan talousarvio- ja  taloussuunnitelmaehdotus 2018–2020</vt:lpstr>
      <vt:lpstr>Kaupunginjohtajan talousarvioesitys pähkinänkuoressa</vt:lpstr>
      <vt:lpstr>Rauman valtionosuudet 2018‒2020</vt:lpstr>
      <vt:lpstr>Peruskaupunki</vt:lpstr>
      <vt:lpstr>Rauman kaupunki </vt:lpstr>
      <vt:lpstr>PowerPoint-esitys</vt:lpstr>
      <vt:lpstr>Kaupunginjohtajan talousarvioesityksen painotukset 1/3</vt:lpstr>
      <vt:lpstr>Kaupunginjohtajan talousarvioesityksen painotukset 2/3</vt:lpstr>
      <vt:lpstr>Kaupunginjohtajan talousarvioesityksen painotukset 3/3</vt:lpstr>
      <vt:lpstr>Rauman kaupungin investoinnit </vt:lpstr>
      <vt:lpstr>Peruskaupungin käyttötalous valiokunnittain 1/2 </vt:lpstr>
      <vt:lpstr>Peruskaupungin käyttötalous valiokunnittain 2/2 </vt:lpstr>
      <vt:lpstr>Liikelaitosten ja taseyksiköiden tulostavoitteet  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Talousarvio ja –suunnitelma 2017-2019</dc:title>
  <dc:creator>tvaris</dc:creator>
  <cp:lastModifiedBy>Lehtorinne Raija</cp:lastModifiedBy>
  <cp:revision>199</cp:revision>
  <cp:lastPrinted>2017-10-20T08:22:32Z</cp:lastPrinted>
  <dcterms:created xsi:type="dcterms:W3CDTF">2016-10-14T05:38:47Z</dcterms:created>
  <dcterms:modified xsi:type="dcterms:W3CDTF">2017-10-20T09:07:17Z</dcterms:modified>
</cp:coreProperties>
</file>