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67" r:id="rId5"/>
    <p:sldId id="268" r:id="rId6"/>
    <p:sldId id="269" r:id="rId7"/>
    <p:sldId id="272" r:id="rId8"/>
    <p:sldId id="265" r:id="rId9"/>
    <p:sldId id="278" r:id="rId10"/>
    <p:sldId id="279" r:id="rId11"/>
    <p:sldId id="280" r:id="rId12"/>
    <p:sldId id="281" r:id="rId13"/>
    <p:sldId id="282" r:id="rId14"/>
    <p:sldId id="283" r:id="rId15"/>
    <p:sldId id="277" r:id="rId16"/>
    <p:sldId id="285" r:id="rId17"/>
  </p:sldIdLst>
  <p:sldSz cx="12192000" cy="6858000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Ågren Sari" userId="3dc98b75-d1da-4fc1-b341-6b05a94be41c" providerId="ADAL" clId="{D1A5790F-E172-4B77-9116-E277AC2CFDE9}"/>
    <pc:docChg chg="custSel modSld">
      <pc:chgData name="Ågren Sari" userId="3dc98b75-d1da-4fc1-b341-6b05a94be41c" providerId="ADAL" clId="{D1A5790F-E172-4B77-9116-E277AC2CFDE9}" dt="2024-02-08T14:20:10.438" v="1" actId="478"/>
      <pc:docMkLst>
        <pc:docMk/>
      </pc:docMkLst>
      <pc:sldChg chg="delSp mod">
        <pc:chgData name="Ågren Sari" userId="3dc98b75-d1da-4fc1-b341-6b05a94be41c" providerId="ADAL" clId="{D1A5790F-E172-4B77-9116-E277AC2CFDE9}" dt="2024-02-08T14:20:10.438" v="1" actId="478"/>
        <pc:sldMkLst>
          <pc:docMk/>
          <pc:sldMk cId="3141526382" sldId="277"/>
        </pc:sldMkLst>
        <pc:spChg chg="del">
          <ac:chgData name="Ågren Sari" userId="3dc98b75-d1da-4fc1-b341-6b05a94be41c" providerId="ADAL" clId="{D1A5790F-E172-4B77-9116-E277AC2CFDE9}" dt="2024-02-08T14:20:10.438" v="1" actId="478"/>
          <ac:spMkLst>
            <pc:docMk/>
            <pc:sldMk cId="3141526382" sldId="277"/>
            <ac:spMk id="8" creationId="{C334396C-3C39-FB8A-F679-ED5A73E98B17}"/>
          </ac:spMkLst>
        </pc:spChg>
      </pc:sldChg>
      <pc:sldChg chg="modSp mod">
        <pc:chgData name="Ågren Sari" userId="3dc98b75-d1da-4fc1-b341-6b05a94be41c" providerId="ADAL" clId="{D1A5790F-E172-4B77-9116-E277AC2CFDE9}" dt="2024-02-08T14:19:44.272" v="0" actId="20577"/>
        <pc:sldMkLst>
          <pc:docMk/>
          <pc:sldMk cId="2052829777" sldId="281"/>
        </pc:sldMkLst>
        <pc:graphicFrameChg chg="modGraphic">
          <ac:chgData name="Ågren Sari" userId="3dc98b75-d1da-4fc1-b341-6b05a94be41c" providerId="ADAL" clId="{D1A5790F-E172-4B77-9116-E277AC2CFDE9}" dt="2024-02-08T14:19:44.272" v="0" actId="20577"/>
          <ac:graphicFrameMkLst>
            <pc:docMk/>
            <pc:sldMk cId="2052829777" sldId="281"/>
            <ac:graphicFrameMk id="9" creationId="{BDF62BF0-C573-E728-7B1C-8780D9B00184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1C234FD-729F-4A9C-A038-9A69D6E0A399}" type="datetimeFigureOut">
              <a:rPr lang="fi-FI"/>
              <a:pPr>
                <a:defRPr/>
              </a:pPr>
              <a:t>13.2.2024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2A3DC7-1465-4476-91CC-6B9062A6225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3490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914400" y="5085184"/>
            <a:ext cx="10363200" cy="7956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5909692"/>
            <a:ext cx="8534400" cy="6156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rgbClr val="0066A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2226189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 txBox="1">
            <a:spLocks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66A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A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A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A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A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A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A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A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A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i-FI" sz="2800"/>
              <a:t>Muokkaa perustyyl. napsautt.</a:t>
            </a:r>
            <a:endParaRPr lang="fi-FI" sz="2800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3A54CB9-6A00-4E04-94CA-DDE5F8DBED7E}" type="datetime1">
              <a:rPr lang="fi-FI" smtClean="0"/>
              <a:pPr>
                <a:defRPr/>
              </a:pPr>
              <a:t>13.2.2024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583267" y="6356351"/>
            <a:ext cx="3860800" cy="365125"/>
          </a:xfrm>
        </p:spPr>
        <p:txBody>
          <a:bodyPr/>
          <a:lstStyle>
            <a:lvl1pPr algn="ctr">
              <a:defRPr sz="90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Nimi</a:t>
            </a:r>
            <a:endParaRPr lang="fi-FI" dirty="0"/>
          </a:p>
        </p:txBody>
      </p:sp>
      <p:sp>
        <p:nvSpPr>
          <p:cNvPr id="6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5458884" y="6356351"/>
            <a:ext cx="2844800" cy="365125"/>
          </a:xfrm>
        </p:spPr>
        <p:txBody>
          <a:bodyPr/>
          <a:lstStyle>
            <a:lvl1pPr algn="ctr">
              <a:defRPr sz="90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CB9F0A0-A9BE-4483-8298-5BD61058A95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719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914400" y="5301208"/>
            <a:ext cx="10363200" cy="7956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6125716"/>
            <a:ext cx="8534400" cy="6156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rgbClr val="0066A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266562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0" y="5301208"/>
            <a:ext cx="12192000" cy="1556792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914400" y="5301208"/>
            <a:ext cx="10363200" cy="7956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6125716"/>
            <a:ext cx="8534400" cy="6156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rgbClr val="0066A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274982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auma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lang="fi-FI" altLang="fi-FI" sz="2800" b="1" kern="1200" baseline="0" dirty="0" err="1" smtClean="0">
                <a:solidFill>
                  <a:srgbClr val="0066A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52433-564D-4853-9BD5-E714B9EBA50A}" type="datetime1">
              <a:rPr lang="fi-FI" smtClean="0"/>
              <a:pPr>
                <a:defRPr/>
              </a:pPr>
              <a:t>13.2.2024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BBDE5-5066-49D2-8283-8B34CF517B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654" y="6308727"/>
            <a:ext cx="1477746" cy="32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42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Raatihu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lang="fi-FI" altLang="fi-FI" sz="2800" b="1" kern="1200" baseline="0" dirty="0" err="1" smtClean="0">
                <a:solidFill>
                  <a:srgbClr val="0066A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52433-564D-4853-9BD5-E714B9EBA50A}" type="datetime1">
              <a:rPr lang="fi-FI" smtClean="0"/>
              <a:pPr>
                <a:defRPr/>
              </a:pPr>
              <a:t>13.2.2024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BBDE5-5066-49D2-8283-8B34CF517B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19" y="5361769"/>
            <a:ext cx="2835907" cy="119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4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iikartor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4B9F-1E1E-4F0C-98A9-58E081A1B6BB}" type="datetime1">
              <a:rPr lang="fi-FI" smtClean="0"/>
              <a:pPr>
                <a:defRPr/>
              </a:pPr>
              <a:t>13.2.2024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721F0-2DDC-48E6-AF42-5B9B64B6B79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lang="fi-FI" altLang="fi-FI" sz="2800" b="1" kern="1200" baseline="0" dirty="0" err="1" smtClean="0">
                <a:solidFill>
                  <a:srgbClr val="0066A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5462187"/>
            <a:ext cx="2475867" cy="109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6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Kylmäpihl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4B9F-1E1E-4F0C-98A9-58E081A1B6BB}" type="datetime1">
              <a:rPr lang="fi-FI" smtClean="0"/>
              <a:pPr>
                <a:defRPr/>
              </a:pPr>
              <a:t>13.2.2024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721F0-2DDC-48E6-AF42-5B9B64B6B79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lang="fi-FI" altLang="fi-FI" sz="2800" b="1" kern="1200" baseline="0" dirty="0" err="1" smtClean="0">
                <a:solidFill>
                  <a:srgbClr val="0066A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693" y="5422631"/>
            <a:ext cx="2403859" cy="113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8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66A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6ADA6C15-73DE-4E20-AD6A-87DEC0ECDDD7}" type="datetime1">
              <a:rPr lang="fi-FI" smtClean="0"/>
              <a:pPr>
                <a:defRPr/>
              </a:pPr>
              <a:t>13.2.2024</a:t>
            </a:fld>
            <a:endParaRPr lang="fi-FI" dirty="0"/>
          </a:p>
        </p:txBody>
      </p:sp>
      <p:sp>
        <p:nvSpPr>
          <p:cNvPr id="7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fi-FI"/>
              <a:t>Nimi</a:t>
            </a:r>
          </a:p>
        </p:txBody>
      </p:sp>
      <p:sp>
        <p:nvSpPr>
          <p:cNvPr id="8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3EA96-8DE9-4033-9BB8-4D8E668977A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693" y="5422631"/>
            <a:ext cx="2403859" cy="113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56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3D2BD048-B1C3-43BE-916F-CD8588F9590B}" type="datetime1">
              <a:rPr lang="fi-FI" smtClean="0"/>
              <a:pPr>
                <a:defRPr/>
              </a:pPr>
              <a:t>13.2.2024</a:t>
            </a:fld>
            <a:endParaRPr lang="fi-FI" dirty="0"/>
          </a:p>
        </p:txBody>
      </p:sp>
      <p:sp>
        <p:nvSpPr>
          <p:cNvPr id="9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fi-FI"/>
              <a:t>Nimi</a:t>
            </a:r>
          </a:p>
        </p:txBody>
      </p:sp>
      <p:sp>
        <p:nvSpPr>
          <p:cNvPr id="10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7D37D-89D3-425C-95BE-017C1581D8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5263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106891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 dirty="0"/>
              <a:t>9.11.2018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67851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5556251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A3FCBE9-CEB5-4955-A988-13B2C09A71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029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/>
              <a:t>Muokkaa </a:t>
            </a:r>
            <a:r>
              <a:rPr lang="fi-FI" altLang="fi-FI" dirty="0" err="1"/>
              <a:t>perustyyl</a:t>
            </a:r>
            <a:r>
              <a:rPr lang="fi-FI" altLang="fi-FI" dirty="0"/>
              <a:t>. </a:t>
            </a:r>
            <a:r>
              <a:rPr lang="fi-FI" altLang="fi-FI" dirty="0" err="1"/>
              <a:t>napsautt</a:t>
            </a:r>
            <a:r>
              <a:rPr lang="fi-FI" altLang="fi-FI" dirty="0"/>
              <a:t>.</a:t>
            </a:r>
          </a:p>
        </p:txBody>
      </p:sp>
      <p:sp>
        <p:nvSpPr>
          <p:cNvPr id="1030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/>
              <a:t>Muokkaa tekstin perustyylejä napsauttamalla</a:t>
            </a:r>
          </a:p>
          <a:p>
            <a:pPr lvl="1"/>
            <a:r>
              <a:rPr lang="fi-FI" altLang="fi-FI" dirty="0"/>
              <a:t>toinen taso</a:t>
            </a:r>
          </a:p>
          <a:p>
            <a:pPr lvl="2"/>
            <a:r>
              <a:rPr lang="fi-FI" altLang="fi-FI" dirty="0"/>
              <a:t>kolmas taso</a:t>
            </a:r>
          </a:p>
          <a:p>
            <a:pPr lvl="3"/>
            <a:r>
              <a:rPr lang="fi-FI" altLang="fi-FI" dirty="0"/>
              <a:t>neljäs taso</a:t>
            </a:r>
          </a:p>
          <a:p>
            <a:pPr lvl="4"/>
            <a:r>
              <a:rPr lang="fi-FI" altLang="fi-FI" dirty="0"/>
              <a:t>viides taso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9" r:id="rId3"/>
    <p:sldLayoutId id="2147483667" r:id="rId4"/>
    <p:sldLayoutId id="2147483662" r:id="rId5"/>
    <p:sldLayoutId id="2147483663" r:id="rId6"/>
    <p:sldLayoutId id="2147483668" r:id="rId7"/>
    <p:sldLayoutId id="2147483664" r:id="rId8"/>
    <p:sldLayoutId id="2147483665" r:id="rId9"/>
    <p:sldLayoutId id="2147483666" r:id="rId10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fi-FI" altLang="fi-FI" sz="2800" b="1" kern="1200" dirty="0">
          <a:solidFill>
            <a:srgbClr val="0066A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66A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66A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66A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66A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66A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66A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66A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66A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thl.fi/fi/tutkimus-ja-kehittaminen/tutkimukset-ja-hankkeet/kouluterveyskysely/kouluterveyskyselyn-tulokset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A102DE-3FE9-D129-EF89-E808DBC2C1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Katsaus kouluterveyskyselyyn 2023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D9474701-5A74-26FA-32E9-D56CFFBFF3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8.2.24 Seuraparlamentti</a:t>
            </a:r>
          </a:p>
          <a:p>
            <a:r>
              <a:rPr lang="fi-FI" dirty="0"/>
              <a:t>Kehittämispäällikkö Sari Ågren</a:t>
            </a:r>
          </a:p>
        </p:txBody>
      </p:sp>
    </p:spTree>
    <p:extLst>
      <p:ext uri="{BB962C8B-B14F-4D97-AF65-F5344CB8AC3E}">
        <p14:creationId xmlns:p14="http://schemas.microsoft.com/office/powerpoint/2010/main" val="2066911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BAC5CB-71B7-0B99-A053-59541DF67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Ammatillisten opiskelijoiden tulokset</a:t>
            </a:r>
          </a:p>
        </p:txBody>
      </p:sp>
      <p:graphicFrame>
        <p:nvGraphicFramePr>
          <p:cNvPr id="7" name="Taulukko 7">
            <a:extLst>
              <a:ext uri="{FF2B5EF4-FFF2-40B4-BE49-F238E27FC236}">
                <a16:creationId xmlns:a16="http://schemas.microsoft.com/office/drawing/2014/main" id="{11A17469-2569-A4D8-007B-0C9F2DCDE3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9067955"/>
              </p:ext>
            </p:extLst>
          </p:nvPr>
        </p:nvGraphicFramePr>
        <p:xfrm>
          <a:off x="551384" y="1124744"/>
          <a:ext cx="11449272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6664">
                  <a:extLst>
                    <a:ext uri="{9D8B030D-6E8A-4147-A177-3AD203B41FA5}">
                      <a16:colId xmlns:a16="http://schemas.microsoft.com/office/drawing/2014/main" val="3389823787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71178903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49603441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5053268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Indikaattori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Koko maa 21/23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192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Tyytyväinen elämäänsä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70% (t59%/p83%)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71%/66%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311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Kohtalainen tai vaikea ahdistuneisuus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14% (t 30%/p2%)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17%/18%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978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On ollut huolissaan mielialastaan viim. 12kk aikana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36%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34&amp;/34%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872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Kokee pystyvänsä vaikuttamaan oman elämänsä kulkuun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84%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73%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80%/76%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77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Ei ole saanut apua koulupsykologilta vaikka olisi tarvinnut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29%/30%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774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Ei ole saanut apua koululääkäriltä vaikka olisi tarvinnut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18%/19%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988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Terveystarkastus on yksilöllinen ja keskusteleva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79%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66%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579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Opettajalta saatu oikeudenmukainen ja välittävä kohtelu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79%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76%/74%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217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Hyvät vaikutusmahdollisuudet koulussa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26&amp;/27%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278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Kokee kouluinnostusta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38%/32%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753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Harrastaa hengästyttävää liikuntaa korkeintaan 1h viikossa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42%/40%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302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Kokee, ettei asuinalueella ole tarpeeksi oleskelutiloja nuorille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36%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31%/30%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615675"/>
                  </a:ext>
                </a:extLst>
              </a:tr>
            </a:tbl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5AF1411-FAF6-FD18-C7DE-C633A2EA2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A52433-564D-4853-9BD5-E714B9EBA50A}" type="datetime1">
              <a:rPr lang="fi-FI" smtClean="0"/>
              <a:pPr>
                <a:defRPr/>
              </a:pPr>
              <a:t>13.2.2024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CF8ECEB-0C2E-666E-2F2B-D7DBC7418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B0E28F-B815-CDB7-3F40-90A219772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BBDE5-5066-49D2-8283-8B34CF517BE2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4335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ulukko 9">
            <a:extLst>
              <a:ext uri="{FF2B5EF4-FFF2-40B4-BE49-F238E27FC236}">
                <a16:creationId xmlns:a16="http://schemas.microsoft.com/office/drawing/2014/main" id="{BDF62BF0-C573-E728-7B1C-8780D9B001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326608"/>
              </p:ext>
            </p:extLst>
          </p:nvPr>
        </p:nvGraphicFramePr>
        <p:xfrm>
          <a:off x="609600" y="489476"/>
          <a:ext cx="10972800" cy="5609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2424">
                  <a:extLst>
                    <a:ext uri="{9D8B030D-6E8A-4147-A177-3AD203B41FA5}">
                      <a16:colId xmlns:a16="http://schemas.microsoft.com/office/drawing/2014/main" val="3658983818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12640059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4064831162"/>
                    </a:ext>
                  </a:extLst>
                </a:gridCol>
                <a:gridCol w="1597968">
                  <a:extLst>
                    <a:ext uri="{9D8B030D-6E8A-4147-A177-3AD203B41FA5}">
                      <a16:colId xmlns:a16="http://schemas.microsoft.com/office/drawing/2014/main" val="80493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Indikaattori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Koko maa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243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Yrittänyt viettää vähemmän aikaa netissä, muttei ole </a:t>
                      </a:r>
                      <a:r>
                        <a:rPr lang="fi-FI" dirty="0" err="1">
                          <a:solidFill>
                            <a:srgbClr val="00B050"/>
                          </a:solidFill>
                        </a:rPr>
                        <a:t>onnis</a:t>
                      </a:r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23%/27%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828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Ei syö koululounasta päivittäin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38%/39%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953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Ei koe painoaan sopivaksi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42%42%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690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Juo energiajuomia lähes päivittäin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18% (t25%/p12%)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1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Pelaa rahapelejä viikoittain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5%/7%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169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Raittius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34%/37%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419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Tosi humalassa vähintään kerran kuukaudessa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24%/22%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532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Tupakoi päivittäin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18%/14%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696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Sukupuoliyhdynnässä olleet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73%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55%/51%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725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Kokenut fyysistä uhkaa vuoden aikana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>
                          <a:solidFill>
                            <a:srgbClr val="00B050"/>
                          </a:solidFill>
                        </a:rPr>
                        <a:t>15%/14</a:t>
                      </a:r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456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i-FI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447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i-FI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304066"/>
                  </a:ext>
                </a:extLst>
              </a:tr>
              <a:tr h="418048">
                <a:tc>
                  <a:txBody>
                    <a:bodyPr/>
                    <a:lstStyle/>
                    <a:p>
                      <a:endParaRPr lang="fi-FI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575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i-FI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182036"/>
                  </a:ext>
                </a:extLst>
              </a:tr>
            </a:tbl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85F0D87-380C-0B2F-5313-3EB54C4D1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A52433-564D-4853-9BD5-E714B9EBA50A}" type="datetime1">
              <a:rPr lang="fi-FI" smtClean="0"/>
              <a:pPr>
                <a:defRPr/>
              </a:pPr>
              <a:t>13.2.2024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2783F33-B330-DA51-C8D7-93052F7A4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A0AE3AF-CF97-9354-43AA-1C1928508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BBDE5-5066-49D2-8283-8B34CF517BE2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8735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9905AA-73C8-AE36-27FF-42D78949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Mihin kiinnittäisin huomiota tulosten perusteella…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4517E6C-68D8-6864-1713-5DADCDCE8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Alakoululaisten kouluinnostuksen laskeminen</a:t>
            </a:r>
          </a:p>
          <a:p>
            <a:r>
              <a:rPr lang="fi-FI" dirty="0"/>
              <a:t>Alakoululaisten tapaturmat koulussa ja koulumatkalla</a:t>
            </a:r>
          </a:p>
          <a:p>
            <a:r>
              <a:rPr lang="fi-FI" dirty="0"/>
              <a:t>Nuorten tyttöjen elämään tyytyväisyys ja ahdistuneisuus</a:t>
            </a:r>
          </a:p>
          <a:p>
            <a:r>
              <a:rPr lang="fi-FI" dirty="0"/>
              <a:t>Opiskeluhuollon palveluiden saatavuus</a:t>
            </a:r>
          </a:p>
          <a:p>
            <a:r>
              <a:rPr lang="fi-FI" dirty="0"/>
              <a:t>Nuorten keskittymisvaikeudet</a:t>
            </a:r>
          </a:p>
          <a:p>
            <a:r>
              <a:rPr lang="fi-FI" dirty="0"/>
              <a:t>Koululounaan laatu ja koululounaan syöminen</a:t>
            </a:r>
          </a:p>
          <a:p>
            <a:r>
              <a:rPr lang="fi-FI" dirty="0"/>
              <a:t>Nuorten oleskelutilojen vähyys</a:t>
            </a:r>
          </a:p>
          <a:p>
            <a:r>
              <a:rPr lang="fi-FI" dirty="0"/>
              <a:t>Opettajan vuorovaikutussuhde opiskelijoihin/ oikeudenmukainen ja välittävä kohtelu</a:t>
            </a:r>
          </a:p>
          <a:p>
            <a:r>
              <a:rPr lang="fi-FI" dirty="0"/>
              <a:t>Lukiolaisten alkoholin käyttö</a:t>
            </a:r>
          </a:p>
          <a:p>
            <a:r>
              <a:rPr lang="fi-FI" dirty="0"/>
              <a:t>Ammatillisten opiskelijoiden rahapelien pelaaminen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50C379D-DE09-7694-1907-00A7EC746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A52433-564D-4853-9BD5-E714B9EBA50A}" type="datetime1">
              <a:rPr lang="fi-FI" smtClean="0"/>
              <a:pPr>
                <a:defRPr/>
              </a:pPr>
              <a:t>13.2.2024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612C28-D7F7-14F8-209F-21FF8FAF8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0820C12-D320-FDDF-17FC-1DDF92D16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BBDE5-5066-49D2-8283-8B34CF517BE2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E0FC7ACF-6546-1037-C336-B345DAC3F454}"/>
              </a:ext>
            </a:extLst>
          </p:cNvPr>
          <p:cNvSpPr txBox="1"/>
          <p:nvPr/>
        </p:nvSpPr>
        <p:spPr>
          <a:xfrm>
            <a:off x="839416" y="5589240"/>
            <a:ext cx="9217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rgbClr val="00B050"/>
                </a:solidFill>
              </a:rPr>
              <a:t>Positiivinen suunta raumalaisten lasten ja nuorten liikkumisessa!!!</a:t>
            </a:r>
          </a:p>
        </p:txBody>
      </p:sp>
    </p:spTree>
    <p:extLst>
      <p:ext uri="{BB962C8B-B14F-4D97-AF65-F5344CB8AC3E}">
        <p14:creationId xmlns:p14="http://schemas.microsoft.com/office/powerpoint/2010/main" val="3141526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713593-8884-4796-0B1B-2D68E675B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2737"/>
            <a:ext cx="10972800" cy="5073428"/>
          </a:xfrm>
        </p:spPr>
        <p:txBody>
          <a:bodyPr/>
          <a:lstStyle/>
          <a:p>
            <a:pPr marL="0" indent="0">
              <a:buNone/>
            </a:pPr>
            <a:r>
              <a:rPr lang="fi-FI" sz="3600" dirty="0"/>
              <a:t>Kouluterveyskyselyn 2023 tulokset löytyvät THL:n sivulta</a:t>
            </a:r>
          </a:p>
          <a:p>
            <a:pPr marL="0" indent="0">
              <a:buNone/>
            </a:pPr>
            <a:r>
              <a:rPr lang="fi-FI" sz="3600" dirty="0">
                <a:hlinkClick r:id="rId2"/>
              </a:rPr>
              <a:t>https://thl.fi/fi/tutkimus-ja-kehittaminen/tutkimukset-ja-hankkeet/kouluterveyskysely/kouluterveyskyselyn-tulokset</a:t>
            </a:r>
            <a:endParaRPr lang="fi-FI" sz="3600" dirty="0"/>
          </a:p>
          <a:p>
            <a:pPr marL="0" indent="0">
              <a:buNone/>
            </a:pPr>
            <a:endParaRPr lang="fi-FI" sz="3600" dirty="0"/>
          </a:p>
          <a:p>
            <a:pPr marL="0" indent="0">
              <a:buNone/>
            </a:pPr>
            <a:r>
              <a:rPr lang="fi-FI" dirty="0"/>
              <a:t>Tiedot ovat julkisesti saatavilla valtakunnan, hyvinvointialueiden ja kuntien tasolla. Koulukohtaiset tulokset eivät ole julkisia.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6734F8D-C7BF-2D0A-2F5E-247F34D3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A52433-564D-4853-9BD5-E714B9EBA50A}" type="datetime1">
              <a:rPr lang="fi-FI" smtClean="0"/>
              <a:pPr>
                <a:defRPr/>
              </a:pPr>
              <a:t>13.2.2024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B6FD1DD-E885-1135-1BB9-C3DE9F02E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C5AB70C-F3F7-8A7F-77F5-A52B236E8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BBDE5-5066-49D2-8283-8B34CF517BE2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9550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587F0A-E640-7513-3A12-0DB17B40E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THL:n esille nostamat asiat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EF5148-9262-F531-D368-FBA74C4C6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suuri osa lapsista ja nuorista voi hyvin, on tyytyväinen elämäänsä ja arkirytmi on kunnossa</a:t>
            </a:r>
          </a:p>
          <a:p>
            <a:r>
              <a:rPr lang="fi-FI" b="0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osan hyvinvointia kuormittavat monet erilaiset tekijät, kuten sairastelu, ahdistuneisuus, kiusaaminen tai sosiaalisten tilanteiden pelko</a:t>
            </a:r>
          </a:p>
          <a:p>
            <a:r>
              <a:rPr lang="fi-FI" b="0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oman terveydentilansa keskinkertaiseksi tai huonoksi kokevien oppilaiden osuus on kasvanut Kouluterveyskyselyissä vuodesta 2015 alkaen, erityisesti tytöillä</a:t>
            </a:r>
          </a:p>
          <a:p>
            <a:r>
              <a:rPr lang="fi-FI" b="0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sairauspoissaolojen määrät kasvoivat merkittävästi viime kevään kyselyssä</a:t>
            </a:r>
          </a:p>
          <a:p>
            <a:r>
              <a:rPr lang="fi-FI" b="0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Monipaikkakipua koki lähes päivittäin 13 prosenttia perusopetuksen 8. ja 9. luokkien tytöistä ja pojista noin 6 prosenttia (monipaikkakipu lisääntynyt ja on tyypillinen suomalaisille nuorille)</a:t>
            </a:r>
          </a:p>
          <a:p>
            <a:r>
              <a:rPr lang="fi-FI" b="0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 Ahdistuneisuus on yleistynyt aiemmista kyselyistä erityisesti 8. ja 9. luokan tytöillä</a:t>
            </a:r>
          </a:p>
          <a:p>
            <a:r>
              <a:rPr lang="fi-FI" b="0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Uni piteni ja liikunta lisääntyi hieman</a:t>
            </a:r>
          </a:p>
          <a:p>
            <a:r>
              <a:rPr lang="fi-FI" b="0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Kiusaaminen, väkivalta ja häirintä ovat edelleen yleisiä</a:t>
            </a:r>
          </a:p>
          <a:p>
            <a:r>
              <a:rPr lang="fi-FI" b="0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Opiskeluhuoltopalveluja käytetään lisääntyvässä määrin</a:t>
            </a:r>
          </a:p>
          <a:p>
            <a:endParaRPr lang="fi-FI" b="0" i="0" dirty="0">
              <a:solidFill>
                <a:srgbClr val="303030"/>
              </a:solidFill>
              <a:effectLst/>
              <a:latin typeface="source sans pro" panose="020B0503030403020204" pitchFamily="34" charset="0"/>
            </a:endParaRP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540B37D-7433-73B1-22B5-C8B676773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A52433-564D-4853-9BD5-E714B9EBA50A}" type="datetime1">
              <a:rPr lang="fi-FI" smtClean="0"/>
              <a:pPr>
                <a:defRPr/>
              </a:pPr>
              <a:t>13.2.2024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D2F4FC-0861-0106-08BB-C7B7CF394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A22620C-F0A6-3724-1F66-C3178FCFD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BBDE5-5066-49D2-8283-8B34CF517BE2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3105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D3FC2D-5FE9-65FE-01C7-B35C3141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4212"/>
            <a:ext cx="10972800" cy="1143000"/>
          </a:xfrm>
        </p:spPr>
        <p:txBody>
          <a:bodyPr/>
          <a:lstStyle/>
          <a:p>
            <a:r>
              <a:rPr lang="fi-FI" sz="3600" dirty="0"/>
              <a:t>Kyselyn kattavuus Raumalla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64125DD-20B3-39F0-83CC-DEF112CAB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8800"/>
            <a:ext cx="10972800" cy="4525963"/>
          </a:xfrm>
        </p:spPr>
        <p:txBody>
          <a:bodyPr/>
          <a:lstStyle/>
          <a:p>
            <a:r>
              <a:rPr lang="fi-FI" sz="4400" dirty="0"/>
              <a:t>4.-5. </a:t>
            </a:r>
            <a:r>
              <a:rPr lang="fi-FI" sz="4400" dirty="0" err="1"/>
              <a:t>lk</a:t>
            </a:r>
            <a:r>
              <a:rPr lang="fi-FI" sz="4400" dirty="0"/>
              <a:t>  78%</a:t>
            </a:r>
          </a:p>
          <a:p>
            <a:r>
              <a:rPr lang="fi-FI" sz="4400" dirty="0"/>
              <a:t>8.-9. </a:t>
            </a:r>
            <a:r>
              <a:rPr lang="fi-FI" sz="4400" dirty="0" err="1"/>
              <a:t>lk</a:t>
            </a:r>
            <a:r>
              <a:rPr lang="fi-FI" sz="4400" dirty="0"/>
              <a:t> 74%</a:t>
            </a:r>
          </a:p>
          <a:p>
            <a:r>
              <a:rPr lang="fi-FI" sz="4400" dirty="0"/>
              <a:t>Lukio 79%</a:t>
            </a:r>
          </a:p>
          <a:p>
            <a:r>
              <a:rPr lang="fi-FI" sz="4400" dirty="0"/>
              <a:t>Ammatillinen koulutus 30%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3D1E8EB-BF54-8389-8D4D-256D8229D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A52433-564D-4853-9BD5-E714B9EBA50A}" type="datetime1">
              <a:rPr lang="fi-FI" smtClean="0"/>
              <a:pPr>
                <a:defRPr/>
              </a:pPr>
              <a:t>13.2.2024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4F4A8C-3800-A3A4-4346-EB6C57757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BC8F45F-C25A-26ED-9564-AE32D4D74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BBDE5-5066-49D2-8283-8B34CF517BE2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7789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420E58-8571-FCC0-2B51-6739EF651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Huomioita tulosten käsittelystä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C8E9141-3AF6-D835-514B-5F12724B4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Tulosten esille nostaminen aina tekijänsä näköinen</a:t>
            </a:r>
          </a:p>
          <a:p>
            <a:r>
              <a:rPr lang="fi-FI" dirty="0"/>
              <a:t>Kohdennetun haun hyvät mahdollisuudet</a:t>
            </a:r>
          </a:p>
          <a:p>
            <a:r>
              <a:rPr lang="fi-FI" dirty="0"/>
              <a:t>Tässä koonnissa kiinnitetty huomiota muutoksiin verraten edellisiin tuloksiin ja eroa valtakunnan vastauksiin (5-20% erot), eriämättömätkin tulokset eivät kuitenkaan ole merkityksettömiä</a:t>
            </a:r>
          </a:p>
          <a:p>
            <a:r>
              <a:rPr lang="fi-FI" dirty="0"/>
              <a:t>Nuoret tytöt ”negatiivisempia” vastaajia kuin nuoret pojat, lukiolaiset vastanneet ”ääripäisemmät” kuin perusopetuksen ja ammatillisten oppilaiden</a:t>
            </a:r>
          </a:p>
          <a:p>
            <a:r>
              <a:rPr lang="fi-FI" dirty="0"/>
              <a:t>Tulosten tulkinnallisuus (onko se, että 8%:</a:t>
            </a:r>
            <a:r>
              <a:rPr lang="fi-FI" dirty="0" err="1"/>
              <a:t>lla</a:t>
            </a:r>
            <a:r>
              <a:rPr lang="fi-FI" dirty="0"/>
              <a:t> lapsista ei ole yhtään hyvää ystävää hyvä vai huono tulos?)</a:t>
            </a:r>
          </a:p>
          <a:p>
            <a:r>
              <a:rPr lang="fi-FI" dirty="0"/>
              <a:t>Koulujen esim. fyysisiin olosuhteisiin tai tarkempiin ruokatottumuksiin ei tässä ole kiinnitetty suurta huomioita</a:t>
            </a:r>
          </a:p>
          <a:p>
            <a:r>
              <a:rPr lang="fi-FI" dirty="0"/>
              <a:t>Samantyyppisissä tuloksissa käytetty yhtä tai kahta indikaattoria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55C457B-8C72-0999-B352-930C151D9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A52433-564D-4853-9BD5-E714B9EBA50A}" type="datetime1">
              <a:rPr lang="fi-FI" smtClean="0"/>
              <a:pPr>
                <a:defRPr/>
              </a:pPr>
              <a:t>13.2.2024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59855B-0A46-0A27-AD42-25909A7D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64FE97C-64EA-CE5C-B0C7-57AFF36A6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BBDE5-5066-49D2-8283-8B34CF517BE2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B3107D1F-E2F2-E9A4-8F83-90F0714FEF38}"/>
              </a:ext>
            </a:extLst>
          </p:cNvPr>
          <p:cNvSpPr txBox="1"/>
          <p:nvPr/>
        </p:nvSpPr>
        <p:spPr>
          <a:xfrm>
            <a:off x="7392144" y="676742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rgbClr val="FF0000"/>
                </a:solidFill>
              </a:rPr>
              <a:t>HUOM! Korona-kyselyn tulokset 2023</a:t>
            </a:r>
          </a:p>
        </p:txBody>
      </p:sp>
    </p:spTree>
    <p:extLst>
      <p:ext uri="{BB962C8B-B14F-4D97-AF65-F5344CB8AC3E}">
        <p14:creationId xmlns:p14="http://schemas.microsoft.com/office/powerpoint/2010/main" val="2109800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171897"/>
            <a:ext cx="10972800" cy="1143000"/>
          </a:xfrm>
        </p:spPr>
        <p:txBody>
          <a:bodyPr/>
          <a:lstStyle/>
          <a:p>
            <a:r>
              <a:rPr lang="fi-FI" dirty="0"/>
              <a:t>4.-5. luokkalaisten tulokset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A52433-564D-4853-9BD5-E714B9EBA50A}" type="datetime1">
              <a:rPr lang="fi-FI" smtClean="0"/>
              <a:pPr>
                <a:defRPr/>
              </a:pPr>
              <a:t>13.2.2024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BBDE5-5066-49D2-8283-8B34CF517BE2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graphicFrame>
        <p:nvGraphicFramePr>
          <p:cNvPr id="12" name="Taulukko 12">
            <a:extLst>
              <a:ext uri="{FF2B5EF4-FFF2-40B4-BE49-F238E27FC236}">
                <a16:creationId xmlns:a16="http://schemas.microsoft.com/office/drawing/2014/main" id="{1763F1CE-C9C8-4DAD-242E-E370CB728F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986099"/>
              </p:ext>
            </p:extLst>
          </p:nvPr>
        </p:nvGraphicFramePr>
        <p:xfrm>
          <a:off x="590390" y="1139160"/>
          <a:ext cx="10972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0416">
                  <a:extLst>
                    <a:ext uri="{9D8B030D-6E8A-4147-A177-3AD203B41FA5}">
                      <a16:colId xmlns:a16="http://schemas.microsoft.com/office/drawing/2014/main" val="3910198924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3878285786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429525033"/>
                    </a:ext>
                  </a:extLst>
                </a:gridCol>
                <a:gridCol w="1741984">
                  <a:extLst>
                    <a:ext uri="{9D8B030D-6E8A-4147-A177-3AD203B41FA5}">
                      <a16:colId xmlns:a16="http://schemas.microsoft.com/office/drawing/2014/main" val="33035570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Indikaattori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Koko maa 21/23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702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Tyytyväinen elämäänsä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88%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85%/85%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010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Mahd. keskustella koulussa mieltä painavista asioista aik.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56%/59%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60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Hyvä keskusteluyhteys vanhempien kanssa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62%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60%/60%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733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Harrastaa jotain vähintään yhtenä päivänä viikossa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86%/89%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831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Kokee kouluinnostusta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46%/41%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123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Ei ole kiusattu lainkaan lukuvuoden aikana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64%/63%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250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Kiusattu, kiusaaminen päättynyt aikuiselle kerrottua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63%/61%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415365"/>
                  </a:ext>
                </a:extLst>
              </a:tr>
            </a:tbl>
          </a:graphicData>
        </a:graphic>
      </p:graphicFrame>
      <p:graphicFrame>
        <p:nvGraphicFramePr>
          <p:cNvPr id="13" name="Taulukko 13">
            <a:extLst>
              <a:ext uri="{FF2B5EF4-FFF2-40B4-BE49-F238E27FC236}">
                <a16:creationId xmlns:a16="http://schemas.microsoft.com/office/drawing/2014/main" id="{FF507B59-2ED6-0D5C-15C2-9C04A2C0C9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221595"/>
              </p:ext>
            </p:extLst>
          </p:nvPr>
        </p:nvGraphicFramePr>
        <p:xfrm>
          <a:off x="590390" y="4105880"/>
          <a:ext cx="10972800" cy="1828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640021">
                  <a:extLst>
                    <a:ext uri="{9D8B030D-6E8A-4147-A177-3AD203B41FA5}">
                      <a16:colId xmlns:a16="http://schemas.microsoft.com/office/drawing/2014/main" val="3374785826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323717124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488586971"/>
                    </a:ext>
                  </a:extLst>
                </a:gridCol>
                <a:gridCol w="1732379">
                  <a:extLst>
                    <a:ext uri="{9D8B030D-6E8A-4147-A177-3AD203B41FA5}">
                      <a16:colId xmlns:a16="http://schemas.microsoft.com/office/drawing/2014/main" val="6069004"/>
                    </a:ext>
                  </a:extLst>
                </a:gridCol>
              </a:tblGrid>
              <a:tr h="263349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Osallistunut välituntien suunnitteluun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73%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66%/66%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044540"/>
                  </a:ext>
                </a:extLst>
              </a:tr>
              <a:tr h="267007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Paljon vaikeuksia lukemisessa, laskemisessa tai </a:t>
                      </a:r>
                      <a:r>
                        <a:rPr lang="fi-FI" dirty="0" err="1">
                          <a:solidFill>
                            <a:srgbClr val="00B050"/>
                          </a:solidFill>
                        </a:rPr>
                        <a:t>kirjoittam</a:t>
                      </a:r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1,9%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1,4%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3,3%/3,7%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882687"/>
                  </a:ext>
                </a:extLst>
              </a:tr>
              <a:tr h="267007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Syö kaikki aterian osat kaikkina koulupäivinä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12%/10%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16470"/>
                  </a:ext>
                </a:extLst>
              </a:tr>
              <a:tr h="267007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Tapaturma koulussa tai koulumatkalla lukuvuoden aikana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43%/42%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666093"/>
                  </a:ext>
                </a:extLst>
              </a:tr>
              <a:tr h="267007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Terveystarkastuksessa tuntuu turvalliselta kertoa </a:t>
                      </a:r>
                      <a:r>
                        <a:rPr lang="fi-FI" dirty="0" err="1">
                          <a:solidFill>
                            <a:srgbClr val="00B050"/>
                          </a:solidFill>
                        </a:rPr>
                        <a:t>asioist</a:t>
                      </a:r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68%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527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600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BAC5CB-71B7-0B99-A053-59541DF67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8.- 9. luokkalaisten tulokset</a:t>
            </a:r>
          </a:p>
        </p:txBody>
      </p:sp>
      <p:graphicFrame>
        <p:nvGraphicFramePr>
          <p:cNvPr id="7" name="Taulukko 7">
            <a:extLst>
              <a:ext uri="{FF2B5EF4-FFF2-40B4-BE49-F238E27FC236}">
                <a16:creationId xmlns:a16="http://schemas.microsoft.com/office/drawing/2014/main" id="{11A17469-2569-A4D8-007B-0C9F2DCDE3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619871"/>
              </p:ext>
            </p:extLst>
          </p:nvPr>
        </p:nvGraphicFramePr>
        <p:xfrm>
          <a:off x="609600" y="1124744"/>
          <a:ext cx="10972800" cy="535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8448">
                  <a:extLst>
                    <a:ext uri="{9D8B030D-6E8A-4147-A177-3AD203B41FA5}">
                      <a16:colId xmlns:a16="http://schemas.microsoft.com/office/drawing/2014/main" val="3389823787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71178903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496034412"/>
                    </a:ext>
                  </a:extLst>
                </a:gridCol>
                <a:gridCol w="1597968">
                  <a:extLst>
                    <a:ext uri="{9D8B030D-6E8A-4147-A177-3AD203B41FA5}">
                      <a16:colId xmlns:a16="http://schemas.microsoft.com/office/drawing/2014/main" val="25053268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Indikaattori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Koko maa 21/23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192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Tyytyväinen elämäänsä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67% </a:t>
                      </a:r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(t 55%/p 80%)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68%/66%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311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Kohtalainen tai vaikea ahdistuneisuus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18,5%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23% (</a:t>
                      </a:r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t37%/p8%)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19%/21%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978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Sosiaalinen ahdistuneisuus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41% (t58%/p19%)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35%/36%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872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Kokee päivittäiset tekemiset merkitykselliseksi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56%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60%/55%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77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Hyvä keskusteluyhteys vanhempien kanssa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42%/43%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774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Helppo päästä kuraattorin vastaanotolle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62%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66%/62%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988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Helppo päästä koulupsykologin vastaanotolle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63%/57%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579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Koulukiusaamistilanne jossa jätetään huomiotta tai porukan ulkopuolelle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11%/14%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217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Mielialaan apua saatu koulun aikuisilta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86%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77%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82%/79%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278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Luokassa on hyvä työrauha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74%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79%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77%/71%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753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Paljon vaikeuksia keskittyä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13%/17%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302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Ei syö koululounasta päivittäin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35% (t 48%/ p28%)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34%/38%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615675"/>
                  </a:ext>
                </a:extLst>
              </a:tr>
            </a:tbl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5AF1411-FAF6-FD18-C7DE-C633A2EA2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A52433-564D-4853-9BD5-E714B9EBA50A}" type="datetime1">
              <a:rPr lang="fi-FI" smtClean="0"/>
              <a:pPr>
                <a:defRPr/>
              </a:pPr>
              <a:t>13.2.2024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CF8ECEB-0C2E-666E-2F2B-D7DBC7418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B0E28F-B815-CDB7-3F40-90A219772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BBDE5-5066-49D2-8283-8B34CF517BE2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1706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ulukko 9">
            <a:extLst>
              <a:ext uri="{FF2B5EF4-FFF2-40B4-BE49-F238E27FC236}">
                <a16:creationId xmlns:a16="http://schemas.microsoft.com/office/drawing/2014/main" id="{BDF62BF0-C573-E728-7B1C-8780D9B001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627997"/>
              </p:ext>
            </p:extLst>
          </p:nvPr>
        </p:nvGraphicFramePr>
        <p:xfrm>
          <a:off x="609600" y="647700"/>
          <a:ext cx="10972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2424">
                  <a:extLst>
                    <a:ext uri="{9D8B030D-6E8A-4147-A177-3AD203B41FA5}">
                      <a16:colId xmlns:a16="http://schemas.microsoft.com/office/drawing/2014/main" val="3658983818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126400593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4064831162"/>
                    </a:ext>
                  </a:extLst>
                </a:gridCol>
                <a:gridCol w="1597968">
                  <a:extLst>
                    <a:ext uri="{9D8B030D-6E8A-4147-A177-3AD203B41FA5}">
                      <a16:colId xmlns:a16="http://schemas.microsoft.com/office/drawing/2014/main" val="80493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Indikaattori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Koko maa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243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Koululounasta on tarjolla riittävästi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78%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79%/73%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828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Koululounaan syömiseen on varattu riittävästi aikaa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82%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73%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68%/72%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953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Koululounas on laadultaan hyvää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48%/39%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690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Harrastaa ohjattua liikuntaa vähintään kerran viikossa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46%/50%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1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Vähintään tunnin päivässä liikkuvat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24%/25%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169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Tietää asuinalueensa harrastusmahdollisuuksista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62%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58%/54%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419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Asuinalueella ei tarpeeksi oleskelutiloja nuorille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33%/32%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532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Käyt. jotain tupakkatuotetta tai sähkösavuketta </a:t>
                      </a:r>
                      <a:r>
                        <a:rPr lang="fi-FI" dirty="0" err="1">
                          <a:solidFill>
                            <a:srgbClr val="00B050"/>
                          </a:solidFill>
                        </a:rPr>
                        <a:t>väh</a:t>
                      </a:r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. kerran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36%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36%/40%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696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Tosi humalassa vähintään kerran kuukaudessa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9%/9%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725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Hampaiden harjaus harvemmin kuin kaksi kertaa päivässä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41% (t 32%/p 50%)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38%/36%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456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Perheen taloudellinen tilanne koettu kohtalaiseksi tai </a:t>
                      </a:r>
                      <a:r>
                        <a:rPr lang="fi-FI" dirty="0" err="1">
                          <a:solidFill>
                            <a:srgbClr val="FF0000"/>
                          </a:solidFill>
                        </a:rPr>
                        <a:t>heik</a:t>
                      </a:r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26%/30%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447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304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575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182036"/>
                  </a:ext>
                </a:extLst>
              </a:tr>
            </a:tbl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85F0D87-380C-0B2F-5313-3EB54C4D1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A52433-564D-4853-9BD5-E714B9EBA50A}" type="datetime1">
              <a:rPr lang="fi-FI" smtClean="0"/>
              <a:pPr>
                <a:defRPr/>
              </a:pPr>
              <a:t>13.2.2024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2783F33-B330-DA51-C8D7-93052F7A4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A0AE3AF-CF97-9354-43AA-1C1928508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BBDE5-5066-49D2-8283-8B34CF517BE2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5176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BAC5CB-71B7-0B99-A053-59541DF67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Lukiolaisten </a:t>
            </a:r>
            <a:r>
              <a:rPr lang="fi-FI" dirty="0"/>
              <a:t>tulokset</a:t>
            </a:r>
          </a:p>
        </p:txBody>
      </p:sp>
      <p:graphicFrame>
        <p:nvGraphicFramePr>
          <p:cNvPr id="7" name="Taulukko 7">
            <a:extLst>
              <a:ext uri="{FF2B5EF4-FFF2-40B4-BE49-F238E27FC236}">
                <a16:creationId xmlns:a16="http://schemas.microsoft.com/office/drawing/2014/main" id="{11A17469-2569-A4D8-007B-0C9F2DCDE3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357141"/>
              </p:ext>
            </p:extLst>
          </p:nvPr>
        </p:nvGraphicFramePr>
        <p:xfrm>
          <a:off x="551384" y="1124744"/>
          <a:ext cx="11031016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6664">
                  <a:extLst>
                    <a:ext uri="{9D8B030D-6E8A-4147-A177-3AD203B41FA5}">
                      <a16:colId xmlns:a16="http://schemas.microsoft.com/office/drawing/2014/main" val="3389823787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71178903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496034412"/>
                    </a:ext>
                  </a:extLst>
                </a:gridCol>
                <a:gridCol w="1525960">
                  <a:extLst>
                    <a:ext uri="{9D8B030D-6E8A-4147-A177-3AD203B41FA5}">
                      <a16:colId xmlns:a16="http://schemas.microsoft.com/office/drawing/2014/main" val="25053268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Indikaattori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Koko maa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192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Tyytyväinen elämäänsä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77%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67% (t57%/p81%)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68%/67%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311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Kokee, että elämällä on tarkoitus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72%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65%/64%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978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Uupumusasteinen väsymys koulutyössä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38%/30%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872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Ei ole saanut tukea koulupsykologilta vaikka olisi tarvinnut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43%/41%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77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Ei ole saanut tukea hyvinvointiin opettajalta vaikka olisi </a:t>
                      </a:r>
                      <a:r>
                        <a:rPr lang="fi-FI" dirty="0" err="1">
                          <a:solidFill>
                            <a:srgbClr val="FF0000"/>
                          </a:solidFill>
                        </a:rPr>
                        <a:t>tarv</a:t>
                      </a:r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20%/18%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774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Ei yhtään läheistä ystävää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8%/9%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988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Ei ole osallistunut muiden kiusaamiseen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98%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96%/96%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579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Hyvinvointiinsa tukea tarvinneista kuraattorilta apua saaneet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65%/67%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217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Kokee olevansa tärkeä osa luokkayhteisöä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48%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52%/56%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278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Hyvät vaikuttamismahdollisuudet koulun tapahtumien järj.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32%/46%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753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Hyvät vaikutusmahdollisuudet koulun sääntöjen </a:t>
                      </a:r>
                      <a:r>
                        <a:rPr lang="fi-FI" dirty="0" err="1">
                          <a:solidFill>
                            <a:srgbClr val="00B050"/>
                          </a:solidFill>
                        </a:rPr>
                        <a:t>laat</a:t>
                      </a:r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24%/28%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302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Opettajalta saatu välittävä ja oikeudenmukainen kohtelu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64%/63%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615675"/>
                  </a:ext>
                </a:extLst>
              </a:tr>
            </a:tbl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5AF1411-FAF6-FD18-C7DE-C633A2EA2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A52433-564D-4853-9BD5-E714B9EBA50A}" type="datetime1">
              <a:rPr lang="fi-FI" smtClean="0"/>
              <a:pPr>
                <a:defRPr/>
              </a:pPr>
              <a:t>13.2.2024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CF8ECEB-0C2E-666E-2F2B-D7DBC7418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B0E28F-B815-CDB7-3F40-90A219772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BBDE5-5066-49D2-8283-8B34CF517BE2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6060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ulukko 9">
            <a:extLst>
              <a:ext uri="{FF2B5EF4-FFF2-40B4-BE49-F238E27FC236}">
                <a16:creationId xmlns:a16="http://schemas.microsoft.com/office/drawing/2014/main" id="{BDF62BF0-C573-E728-7B1C-8780D9B001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494857"/>
              </p:ext>
            </p:extLst>
          </p:nvPr>
        </p:nvGraphicFramePr>
        <p:xfrm>
          <a:off x="584083" y="222398"/>
          <a:ext cx="10972800" cy="6148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2424">
                  <a:extLst>
                    <a:ext uri="{9D8B030D-6E8A-4147-A177-3AD203B41FA5}">
                      <a16:colId xmlns:a16="http://schemas.microsoft.com/office/drawing/2014/main" val="3658983818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12640059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4064831162"/>
                    </a:ext>
                  </a:extLst>
                </a:gridCol>
                <a:gridCol w="1597968">
                  <a:extLst>
                    <a:ext uri="{9D8B030D-6E8A-4147-A177-3AD203B41FA5}">
                      <a16:colId xmlns:a16="http://schemas.microsoft.com/office/drawing/2014/main" val="80493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Indikaattori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Koko maa 21/23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243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Opettajat eivät ole kiinnostuneita oppilaiden kuulumisista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30%/31%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828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Paljon vaikeuksia keskittyä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13%/16%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953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Ei syö aamupalaa joka arkiaamu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36%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35%/37%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690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Ei syö koululounasta päivittäin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30%/31%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1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Kouluruokailuun on varattu riittävästi aikaa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96%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82%/84%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169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Koululounas on laadultaan hyvää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64%/57%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419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Harrastaa hengästyttävää liikuntaa korkeintaan 1 h päivässä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26%/26%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532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Harrastaa ohjattua liikuntaa vähintään viikoittain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48%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37%/39%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696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Harrastaa pelaamista </a:t>
                      </a:r>
                      <a:r>
                        <a:rPr lang="fi-FI" dirty="0" err="1">
                          <a:solidFill>
                            <a:srgbClr val="00B050"/>
                          </a:solidFill>
                        </a:rPr>
                        <a:t>tietok</a:t>
                      </a:r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. tai mobiililait. lähes päivittäin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31%/27%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725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Kokee, että asuinalueella järjestetään kiinnostavaa vapaa-ajantoimintaa nuorille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29%/30%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456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Kokee, ettei asuinalueella ole tarpeeksi oleskelutiloja </a:t>
                      </a:r>
                      <a:r>
                        <a:rPr lang="fi-FI" dirty="0" err="1">
                          <a:solidFill>
                            <a:srgbClr val="FF0000"/>
                          </a:solidFill>
                        </a:rPr>
                        <a:t>nuor</a:t>
                      </a:r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34%/31%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447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Raittius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40%/42%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304066"/>
                  </a:ext>
                </a:extLst>
              </a:tr>
              <a:tr h="418048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Tosi humalassa vähintään kerran kuukaudessa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15%/15%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575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Kokeillut kannabista ainakin kerran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12%/12%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182036"/>
                  </a:ext>
                </a:extLst>
              </a:tr>
            </a:tbl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85F0D87-380C-0B2F-5313-3EB54C4D1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A52433-564D-4853-9BD5-E714B9EBA50A}" type="datetime1">
              <a:rPr lang="fi-FI" smtClean="0"/>
              <a:pPr>
                <a:defRPr/>
              </a:pPr>
              <a:t>13.2.2024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2783F33-B330-DA51-C8D7-93052F7A4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A0AE3AF-CF97-9354-43AA-1C1928508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BBDE5-5066-49D2-8283-8B34CF517BE2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2829777"/>
      </p:ext>
    </p:extLst>
  </p:cSld>
  <p:clrMapOvr>
    <a:masterClrMapping/>
  </p:clrMapOvr>
</p:sld>
</file>

<file path=ppt/theme/theme1.xml><?xml version="1.0" encoding="utf-8"?>
<a:theme xmlns:a="http://schemas.openxmlformats.org/drawingml/2006/main" name="Esitys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83AEF9EA93C8B4BB306EAAEDE87E664" ma:contentTypeVersion="16" ma:contentTypeDescription="Luo uusi asiakirja." ma:contentTypeScope="" ma:versionID="57f5364d99d67b1ae8d893e1a1a314cc">
  <xsd:schema xmlns:xsd="http://www.w3.org/2001/XMLSchema" xmlns:xs="http://www.w3.org/2001/XMLSchema" xmlns:p="http://schemas.microsoft.com/office/2006/metadata/properties" xmlns:ns3="ec850b43-0084-49e5-9078-946d62351265" xmlns:ns4="67dc70c5-8f9f-4055-893b-a754ab360572" targetNamespace="http://schemas.microsoft.com/office/2006/metadata/properties" ma:root="true" ma:fieldsID="003e66062c3928c2985700060b426d23" ns3:_="" ns4:_="">
    <xsd:import namespace="ec850b43-0084-49e5-9078-946d62351265"/>
    <xsd:import namespace="67dc70c5-8f9f-4055-893b-a754ab36057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ObjectDetectorVersions" minOccurs="0"/>
                <xsd:element ref="ns3:MediaServiceOCR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850b43-0084-49e5-9078-946d623512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dc70c5-8f9f-4055-893b-a754ab36057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B99C71-1454-417A-ABDF-B5289422A2A1}">
  <ds:schemaRefs>
    <ds:schemaRef ds:uri="http://purl.org/dc/terms/"/>
    <ds:schemaRef ds:uri="http://schemas.openxmlformats.org/package/2006/metadata/core-properties"/>
    <ds:schemaRef ds:uri="http://purl.org/dc/dcmitype/"/>
    <ds:schemaRef ds:uri="ec850b43-0084-49e5-9078-946d62351265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67dc70c5-8f9f-4055-893b-a754ab36057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F75C673-9DD6-4C07-B5C1-1D025F78CF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3BA9B9-D9B8-466E-8001-72F327EFC8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850b43-0084-49e5-9078-946d62351265"/>
    <ds:schemaRef ds:uri="67dc70c5-8f9f-4055-893b-a754ab3605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6148</TotalTime>
  <Words>1551</Words>
  <Application>Microsoft Office PowerPoint</Application>
  <PresentationFormat>Laajakuva</PresentationFormat>
  <Paragraphs>442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Calibri</vt:lpstr>
      <vt:lpstr>source sans pro</vt:lpstr>
      <vt:lpstr>Esitys1</vt:lpstr>
      <vt:lpstr>Katsaus kouluterveyskyselyyn 2023</vt:lpstr>
      <vt:lpstr>THL:n esille nostamat asiat</vt:lpstr>
      <vt:lpstr>Kyselyn kattavuus Raumalla</vt:lpstr>
      <vt:lpstr>Huomioita tulosten käsittelystä</vt:lpstr>
      <vt:lpstr>4.-5. luokkalaisten tulokset</vt:lpstr>
      <vt:lpstr>8.- 9. luokkalaisten tulokset</vt:lpstr>
      <vt:lpstr>PowerPoint-esitys</vt:lpstr>
      <vt:lpstr>Lukiolaisten tulokset</vt:lpstr>
      <vt:lpstr>PowerPoint-esitys</vt:lpstr>
      <vt:lpstr>Ammatillisten opiskelijoiden tulokset</vt:lpstr>
      <vt:lpstr>PowerPoint-esitys</vt:lpstr>
      <vt:lpstr>Mihin kiinnittäisin huomiota tulosten perusteella…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Kari Riikilä</dc:creator>
  <cp:lastModifiedBy>Kouru Auli</cp:lastModifiedBy>
  <cp:revision>41</cp:revision>
  <dcterms:created xsi:type="dcterms:W3CDTF">2017-08-16T12:26:12Z</dcterms:created>
  <dcterms:modified xsi:type="dcterms:W3CDTF">2024-02-13T10:29:26Z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RaumaDokumenttityyppi">
    <vt:lpwstr>17;#Lomake|c3eafb2e-b90b-4d8e-ad7f-979549a4264a</vt:lpwstr>
  </property>
  <property fmtid="{D5CDD505-2E9C-101B-9397-08002B2CF9AE}" pid="4" name="ContentTypeId">
    <vt:lpwstr>0x010100083AEF9EA93C8B4BB306EAAEDE87E664</vt:lpwstr>
  </property>
  <property fmtid="{D5CDD505-2E9C-101B-9397-08002B2CF9AE}" pid="5" name="RaumaAihe">
    <vt:lpwstr>117;#Viestintä|92ac6aff-3a48-4dd3-9132-3b8fb2a64430</vt:lpwstr>
  </property>
</Properties>
</file>