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3.xml" ContentType="application/vnd.openxmlformats-officedocument.drawingml.chart+xml"/>
  <Override PartName="/ppt/drawings/drawing6.xml" ContentType="application/vnd.openxmlformats-officedocument.drawingml.chartshapes+xml"/>
  <Override PartName="/ppt/notesSlides/notesSlide15.xml" ContentType="application/vnd.openxmlformats-officedocument.presentationml.notesSlide+xml"/>
  <Override PartName="/ppt/charts/chart14.xml" ContentType="application/vnd.openxmlformats-officedocument.drawingml.chart+xml"/>
  <Override PartName="/ppt/drawings/drawing7.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5.xml" ContentType="application/vnd.openxmlformats-officedocument.drawingml.chart+xml"/>
  <Override PartName="/ppt/drawings/drawing8.xml" ContentType="application/vnd.openxmlformats-officedocument.drawingml.chartshapes+xml"/>
  <Override PartName="/ppt/notesSlides/notesSlide18.xml" ContentType="application/vnd.openxmlformats-officedocument.presentationml.notesSlide+xml"/>
  <Override PartName="/ppt/charts/chart16.xml" ContentType="application/vnd.openxmlformats-officedocument.drawingml.chart+xml"/>
  <Override PartName="/ppt/drawings/drawing9.xml" ContentType="application/vnd.openxmlformats-officedocument.drawingml.chartshapes+xml"/>
  <Override PartName="/ppt/charts/chart17.xml" ContentType="application/vnd.openxmlformats-officedocument.drawingml.chart+xml"/>
  <Override PartName="/ppt/drawings/drawing10.xml" ContentType="application/vnd.openxmlformats-officedocument.drawingml.chartshapes+xml"/>
  <Override PartName="/ppt/charts/chart18.xml" ContentType="application/vnd.openxmlformats-officedocument.drawingml.chart+xml"/>
  <Override PartName="/ppt/drawings/drawing11.xml" ContentType="application/vnd.openxmlformats-officedocument.drawingml.chartshapes+xml"/>
  <Override PartName="/ppt/charts/chart19.xml" ContentType="application/vnd.openxmlformats-officedocument.drawingml.chart+xml"/>
  <Override PartName="/ppt/drawings/drawing12.xml" ContentType="application/vnd.openxmlformats-officedocument.drawingml.chartshapes+xml"/>
  <Override PartName="/ppt/charts/chart20.xml" ContentType="application/vnd.openxmlformats-officedocument.drawingml.chart+xml"/>
  <Override PartName="/ppt/drawings/drawing13.xml" ContentType="application/vnd.openxmlformats-officedocument.drawingml.chartshapes+xml"/>
  <Override PartName="/ppt/charts/chart21.xml" ContentType="application/vnd.openxmlformats-officedocument.drawingml.chart+xml"/>
  <Override PartName="/ppt/drawings/drawing14.xml" ContentType="application/vnd.openxmlformats-officedocument.drawingml.chartshapes+xml"/>
  <Override PartName="/ppt/charts/chart22.xml" ContentType="application/vnd.openxmlformats-officedocument.drawingml.chart+xml"/>
  <Override PartName="/ppt/drawings/drawing15.xml" ContentType="application/vnd.openxmlformats-officedocument.drawingml.chartshapes+xml"/>
  <Override PartName="/ppt/notesSlides/notesSlide19.xml" ContentType="application/vnd.openxmlformats-officedocument.presentationml.notesSlide+xml"/>
  <Override PartName="/ppt/charts/chart23.xml" ContentType="application/vnd.openxmlformats-officedocument.drawingml.chart+xml"/>
  <Override PartName="/ppt/drawings/drawing16.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2"/>
  </p:notesMasterIdLst>
  <p:sldIdLst>
    <p:sldId id="256" r:id="rId5"/>
    <p:sldId id="257" r:id="rId6"/>
    <p:sldId id="258" r:id="rId7"/>
    <p:sldId id="259" r:id="rId8"/>
    <p:sldId id="296" r:id="rId9"/>
    <p:sldId id="297" r:id="rId10"/>
    <p:sldId id="260" r:id="rId11"/>
    <p:sldId id="311" r:id="rId12"/>
    <p:sldId id="263" r:id="rId13"/>
    <p:sldId id="262" r:id="rId14"/>
    <p:sldId id="298" r:id="rId15"/>
    <p:sldId id="314" r:id="rId16"/>
    <p:sldId id="264" r:id="rId17"/>
    <p:sldId id="275" r:id="rId18"/>
    <p:sldId id="315" r:id="rId19"/>
    <p:sldId id="310" r:id="rId20"/>
    <p:sldId id="316" r:id="rId21"/>
    <p:sldId id="299" r:id="rId22"/>
    <p:sldId id="276" r:id="rId23"/>
    <p:sldId id="318" r:id="rId24"/>
    <p:sldId id="266" r:id="rId25"/>
    <p:sldId id="277" r:id="rId26"/>
    <p:sldId id="312" r:id="rId27"/>
    <p:sldId id="278" r:id="rId28"/>
    <p:sldId id="313" r:id="rId29"/>
    <p:sldId id="279" r:id="rId30"/>
    <p:sldId id="306" r:id="rId31"/>
    <p:sldId id="307" r:id="rId32"/>
    <p:sldId id="269" r:id="rId33"/>
    <p:sldId id="281" r:id="rId34"/>
    <p:sldId id="282" r:id="rId35"/>
    <p:sldId id="283" r:id="rId36"/>
    <p:sldId id="284" r:id="rId37"/>
    <p:sldId id="300" r:id="rId38"/>
    <p:sldId id="301" r:id="rId39"/>
    <p:sldId id="302" r:id="rId40"/>
    <p:sldId id="309" r:id="rId41"/>
    <p:sldId id="288" r:id="rId42"/>
    <p:sldId id="294" r:id="rId43"/>
    <p:sldId id="271" r:id="rId44"/>
    <p:sldId id="303" r:id="rId45"/>
    <p:sldId id="290" r:id="rId46"/>
    <p:sldId id="304" r:id="rId47"/>
    <p:sldId id="291" r:id="rId48"/>
    <p:sldId id="305" r:id="rId49"/>
    <p:sldId id="308" r:id="rId50"/>
    <p:sldId id="273" r:id="rId5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BE75F3-C10F-C014-47ED-ED21A7B3DBA8}" name="Elina Nieminen" initials="EN" userId="S::elina.nieminen@sitowise.com::9de29f0e-4b4d-48a4-b622-cdf48c2e4c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99" autoAdjust="0"/>
    <p:restoredTop sz="95226" autoAdjust="0"/>
  </p:normalViewPr>
  <p:slideViewPr>
    <p:cSldViewPr snapToGrid="0">
      <p:cViewPr varScale="1">
        <p:scale>
          <a:sx n="69" d="100"/>
          <a:sy n="69" d="100"/>
        </p:scale>
        <p:origin x="10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lla.lehikoinen\Desktop\Raporttiohjelma%202024\KAAVIOT.xlsm"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milla.lehikoinen\Desktop\Raporttiohjelma%202024\KAAVIOT.xlsm"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4.xml"/><Relationship Id="rId1" Type="http://schemas.microsoft.com/office/2011/relationships/chartStyle" Target="style4.xml"/></Relationships>
</file>

<file path=ppt/charts/_rels/chart12.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milla.lehikoinen\Desktop\Raporttiohjelma%202024\KAAVIOT.xlsm"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milla.lehikoinen\Desktop\Raporttiohjelma%202024\KAAVIOT.xlsm"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milla.lehikoinen\Desktop\Raporttiohjelma%202024\KAAVIOT.xlsm"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milla.lehikoinen\Desktop\Raporttiohjelma%202024\KAAVIOT.xlsm"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Users\milla.lehikoinen\Desktop\Raporttiohjelma%202024\KAAVIOT.xlsm"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Users\milla.lehikoinen\Desktop\Raporttiohjelma%202024\KAAVIOT.xlsm"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C:\Users\milla.lehikoinen\Desktop\Raporttiohjelma%202024\KAAVIOT.xlsm"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illa.lehikoinen\Desktop\Raporttiohjelma%202024\KAAVIOT.xlsm" TargetMode="Externa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C:\Users\milla.lehikoinen\Desktop\Raporttiohjelma%202024\KAAVIOT.xlsm" TargetMode="Externa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C:\Users\milla.lehikoinen\Desktop\Raporttiohjelma%202024\KAAVIOT.xlsm"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C:\Users\milla.lehikoinen\Desktop\Raporttiohjelma%202024\KAAVIOT.xlsm" TargetMode="Externa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oleObject" Target="file:///C:\Users\milla.lehikoinen\Desktop\Raporttiohjelma%202024\KAAVIOT.xlsm"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milla.lehikoinen\Desktop\Raporttiohjelma%202024\KAAVIOT.xlsm"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milla.lehikoinen\Desktop\Raporttiohjelma%202024\KAAVIOT.xlsm"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milla.lehikoinen\Desktop\Raporttiohjelma%202024\KAAVIOT.xlsm"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46341463414633"/>
          <c:y val="0.140625"/>
          <c:w val="0.57132302669483392"/>
          <c:h val="0.73200762795275587"/>
        </c:manualLayout>
      </c:layout>
      <c:pieChart>
        <c:varyColors val="1"/>
        <c:ser>
          <c:idx val="0"/>
          <c:order val="0"/>
          <c:dPt>
            <c:idx val="0"/>
            <c:bubble3D val="0"/>
            <c:spPr>
              <a:solidFill>
                <a:srgbClr val="CCFF99"/>
              </a:solidFill>
            </c:spPr>
            <c:extLst>
              <c:ext xmlns:c16="http://schemas.microsoft.com/office/drawing/2014/chart" uri="{C3380CC4-5D6E-409C-BE32-E72D297353CC}">
                <c16:uniqueId val="{00000001-0DD9-4798-BBCC-F7B7DBA4C118}"/>
              </c:ext>
            </c:extLst>
          </c:dPt>
          <c:dPt>
            <c:idx val="1"/>
            <c:bubble3D val="0"/>
            <c:spPr>
              <a:solidFill>
                <a:srgbClr val="66CC00"/>
              </a:solidFill>
            </c:spPr>
            <c:extLst>
              <c:ext xmlns:c16="http://schemas.microsoft.com/office/drawing/2014/chart" uri="{C3380CC4-5D6E-409C-BE32-E72D297353CC}">
                <c16:uniqueId val="{00000003-0DD9-4798-BBCC-F7B7DBA4C118}"/>
              </c:ext>
            </c:extLst>
          </c:dPt>
          <c:dPt>
            <c:idx val="2"/>
            <c:bubble3D val="0"/>
            <c:spPr>
              <a:solidFill>
                <a:srgbClr val="99CCFF"/>
              </a:solidFill>
            </c:spPr>
            <c:extLst>
              <c:ext xmlns:c16="http://schemas.microsoft.com/office/drawing/2014/chart" uri="{C3380CC4-5D6E-409C-BE32-E72D297353CC}">
                <c16:uniqueId val="{00000005-0DD9-4798-BBCC-F7B7DBA4C118}"/>
              </c:ext>
            </c:extLst>
          </c:dPt>
          <c:dPt>
            <c:idx val="3"/>
            <c:bubble3D val="0"/>
            <c:spPr>
              <a:solidFill>
                <a:srgbClr val="99FFFF"/>
              </a:solidFill>
            </c:spPr>
            <c:extLst>
              <c:ext xmlns:c16="http://schemas.microsoft.com/office/drawing/2014/chart" uri="{C3380CC4-5D6E-409C-BE32-E72D297353CC}">
                <c16:uniqueId val="{00000007-0DD9-4798-BBCC-F7B7DBA4C118}"/>
              </c:ext>
            </c:extLst>
          </c:dPt>
          <c:dPt>
            <c:idx val="4"/>
            <c:bubble3D val="0"/>
            <c:spPr>
              <a:solidFill>
                <a:srgbClr val="00CCCC"/>
              </a:solidFill>
            </c:spPr>
            <c:extLst>
              <c:ext xmlns:c16="http://schemas.microsoft.com/office/drawing/2014/chart" uri="{C3380CC4-5D6E-409C-BE32-E72D297353CC}">
                <c16:uniqueId val="{00000009-0DD9-4798-BBCC-F7B7DBA4C118}"/>
              </c:ext>
            </c:extLst>
          </c:dPt>
          <c:dPt>
            <c:idx val="5"/>
            <c:bubble3D val="0"/>
            <c:spPr>
              <a:solidFill>
                <a:srgbClr val="006666"/>
              </a:solidFill>
            </c:spPr>
            <c:extLst>
              <c:ext xmlns:c16="http://schemas.microsoft.com/office/drawing/2014/chart" uri="{C3380CC4-5D6E-409C-BE32-E72D297353CC}">
                <c16:uniqueId val="{0000000B-0DD9-4798-BBCC-F7B7DBA4C118}"/>
              </c:ext>
            </c:extLst>
          </c:dPt>
          <c:dPt>
            <c:idx val="6"/>
            <c:bubble3D val="0"/>
            <c:spPr>
              <a:solidFill>
                <a:srgbClr val="0080FF"/>
              </a:solidFill>
            </c:spPr>
            <c:extLst>
              <c:ext xmlns:c16="http://schemas.microsoft.com/office/drawing/2014/chart" uri="{C3380CC4-5D6E-409C-BE32-E72D297353CC}">
                <c16:uniqueId val="{0000000D-0DD9-4798-BBCC-F7B7DBA4C118}"/>
              </c:ext>
            </c:extLst>
          </c:dPt>
          <c:dPt>
            <c:idx val="7"/>
            <c:bubble3D val="0"/>
            <c:spPr>
              <a:solidFill>
                <a:srgbClr val="004C99"/>
              </a:solidFill>
            </c:spPr>
            <c:extLst>
              <c:ext xmlns:c16="http://schemas.microsoft.com/office/drawing/2014/chart" uri="{C3380CC4-5D6E-409C-BE32-E72D297353CC}">
                <c16:uniqueId val="{0000000F-0DD9-4798-BBCC-F7B7DBA4C118}"/>
              </c:ext>
            </c:extLst>
          </c:dPt>
          <c:dPt>
            <c:idx val="8"/>
            <c:bubble3D val="0"/>
            <c:spPr>
              <a:solidFill>
                <a:srgbClr val="99FF33"/>
              </a:solidFill>
            </c:spPr>
            <c:extLst>
              <c:ext xmlns:c16="http://schemas.microsoft.com/office/drawing/2014/chart" uri="{C3380CC4-5D6E-409C-BE32-E72D297353CC}">
                <c16:uniqueId val="{00000011-0DD9-4798-BBCC-F7B7DBA4C118}"/>
              </c:ext>
            </c:extLst>
          </c:dPt>
          <c:dPt>
            <c:idx val="9"/>
            <c:bubble3D val="0"/>
            <c:spPr>
              <a:solidFill>
                <a:srgbClr val="00CC66"/>
              </a:solidFill>
            </c:spPr>
            <c:extLst>
              <c:ext xmlns:c16="http://schemas.microsoft.com/office/drawing/2014/chart" uri="{C3380CC4-5D6E-409C-BE32-E72D297353CC}">
                <c16:uniqueId val="{00000013-0DD9-4798-BBCC-F7B7DBA4C118}"/>
              </c:ext>
            </c:extLst>
          </c:dPt>
          <c:dLbls>
            <c:dLbl>
              <c:idx val="0"/>
              <c:layout>
                <c:manualLayout>
                  <c:x val="-1.2798540426349234E-2"/>
                  <c:y val="-1.840182086614173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DD9-4798-BBCC-F7B7DBA4C118}"/>
                </c:ext>
              </c:extLst>
            </c:dLbl>
            <c:dLbl>
              <c:idx val="1"/>
              <c:layout>
                <c:manualLayout>
                  <c:x val="3.544113693105426E-2"/>
                  <c:y val="-8.93383366141732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DD9-4798-BBCC-F7B7DBA4C118}"/>
                </c:ext>
              </c:extLst>
            </c:dLbl>
            <c:dLbl>
              <c:idx val="2"/>
              <c:layout>
                <c:manualLayout>
                  <c:x val="5.2376800460917992E-2"/>
                  <c:y val="3.140649606299212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DD9-4798-BBCC-F7B7DBA4C118}"/>
                </c:ext>
              </c:extLst>
            </c:dLbl>
            <c:dLbl>
              <c:idx val="5"/>
              <c:layout>
                <c:manualLayout>
                  <c:x val="-2.3098905319761883E-2"/>
                  <c:y val="3.804379921259842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DD9-4798-BBCC-F7B7DBA4C118}"/>
                </c:ext>
              </c:extLst>
            </c:dLbl>
            <c:dLbl>
              <c:idx val="6"/>
              <c:layout>
                <c:manualLayout>
                  <c:x val="-2.4613405031688112E-2"/>
                  <c:y val="-5.691190944881947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0DD9-4798-BBCC-F7B7DBA4C118}"/>
                </c:ext>
              </c:extLst>
            </c:dLbl>
            <c:dLbl>
              <c:idx val="7"/>
              <c:layout>
                <c:manualLayout>
                  <c:x val="-3.5351642020357253E-2"/>
                  <c:y val="1.643184055118110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0DD9-4798-BBCC-F7B7DBA4C118}"/>
                </c:ext>
              </c:extLst>
            </c:dLbl>
            <c:dLbl>
              <c:idx val="8"/>
              <c:layout>
                <c:manualLayout>
                  <c:x val="-6.4386210869982766E-2"/>
                  <c:y val="-2.200762795275590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0DD9-4798-BBCC-F7B7DBA4C118}"/>
                </c:ext>
              </c:extLst>
            </c:dLbl>
            <c:dLbl>
              <c:idx val="9"/>
              <c:layout>
                <c:manualLayout>
                  <c:x val="-5.2124639907816399E-2"/>
                  <c:y val="-8.338410433070865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0DD9-4798-BBCC-F7B7DBA4C118}"/>
                </c:ext>
              </c:extLst>
            </c:dLbl>
            <c:spPr>
              <a:noFill/>
              <a:ln>
                <a:noFill/>
              </a:ln>
              <a:effectLst/>
            </c:spPr>
            <c:txPr>
              <a:bodyPr wrap="square" lIns="38100" tIns="19050" rIns="38100" bIns="19050" anchor="ctr">
                <a:spAutoFit/>
              </a:bodyPr>
              <a:lstStyle/>
              <a:p>
                <a:pPr>
                  <a:defRPr sz="1100" b="0">
                    <a:latin typeface="Abadi Extra Light" panose="020B0204020104020204" pitchFamily="34" charset="0"/>
                  </a:defRPr>
                </a:pPr>
                <a:endParaRPr lang="fi-FI"/>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Lit>
              <c:ptCount val="10"/>
              <c:pt idx="0">
                <c:v>Kulutta-_x000d_jien_x000d_sähkön-_x000d_kulutus</c:v>
              </c:pt>
              <c:pt idx="1">
                <c:v>Sähkö-_x000d_lämmitys</c:v>
              </c:pt>
              <c:pt idx="2">
                <c:v>Maa-_x000d_lämpö</c:v>
              </c:pt>
              <c:pt idx="3">
                <c:v>Teolli-_x000d_suuden_x000d_sähkön-_x000d_kulutus</c:v>
              </c:pt>
              <c:pt idx="4">
                <c:v>Teoll. ja_x000d_työ-_x000d_koneet</c:v>
              </c:pt>
              <c:pt idx="5">
                <c:v>Kauko-_x000d_lämpö</c:v>
              </c:pt>
              <c:pt idx="6">
                <c:v>Erillis-_x000d_lämmitys</c:v>
              </c:pt>
              <c:pt idx="7">
                <c:v>Tie-_x000d_liikenne</c:v>
              </c:pt>
              <c:pt idx="8">
                <c:v>Maa-_x000d_talous</c:v>
              </c:pt>
              <c:pt idx="9">
                <c:v>Jäte-_x000d_huolto</c:v>
              </c:pt>
            </c:strLit>
          </c:cat>
          <c:val>
            <c:numRef>
              <c:f>([1]Lähtödata!$AG$695,[1]Lähtödata!$AG$696,[1]Lähtödata!$AG$697,[1]Lähtödata!$AG$698,[1]Lähtödata!$AG$699,[1]Lähtödata!$AG$700,[1]Lähtödata!$AG$701,[1]Lähtödata!$AG$702,[1]Lähtödata!$AG$703,[1]Lähtödata!$AG$704)</c:f>
              <c:numCache>
                <c:formatCode>0.0</c:formatCode>
                <c:ptCount val="10"/>
                <c:pt idx="0">
                  <c:v>10.838655056910252</c:v>
                </c:pt>
                <c:pt idx="1">
                  <c:v>7.9279359784878141</c:v>
                </c:pt>
                <c:pt idx="2">
                  <c:v>0.32633870693075034</c:v>
                </c:pt>
                <c:pt idx="3">
                  <c:v>82.136077975163559</c:v>
                </c:pt>
                <c:pt idx="4">
                  <c:v>144.96556978955351</c:v>
                </c:pt>
                <c:pt idx="5">
                  <c:v>22.362565856932669</c:v>
                </c:pt>
                <c:pt idx="6">
                  <c:v>17.449604480862419</c:v>
                </c:pt>
                <c:pt idx="7">
                  <c:v>47.71286231328957</c:v>
                </c:pt>
                <c:pt idx="8">
                  <c:v>9.1832252271437369</c:v>
                </c:pt>
                <c:pt idx="9">
                  <c:v>9.4472210658015747</c:v>
                </c:pt>
              </c:numCache>
            </c:numRef>
          </c:val>
          <c:extLst>
            <c:ext xmlns:c16="http://schemas.microsoft.com/office/drawing/2014/chart" uri="{C3380CC4-5D6E-409C-BE32-E72D297353CC}">
              <c16:uniqueId val="{00000014-0DD9-4798-BBCC-F7B7DBA4C118}"/>
            </c:ext>
          </c:extLst>
        </c:ser>
        <c:ser>
          <c:idx val="1"/>
          <c:order val="1"/>
          <c:extLst>
            <c:ext xmlns:c16="http://schemas.microsoft.com/office/drawing/2014/chart" uri="{C3380CC4-5D6E-409C-BE32-E72D297353CC}">
              <c16:uniqueId val="{00000015-0DD9-4798-BBCC-F7B7DBA4C118}"/>
            </c:ext>
          </c:extLst>
        </c:ser>
        <c:ser>
          <c:idx val="2"/>
          <c:order val="2"/>
          <c:extLst>
            <c:ext xmlns:c16="http://schemas.microsoft.com/office/drawing/2014/chart" uri="{C3380CC4-5D6E-409C-BE32-E72D297353CC}">
              <c16:uniqueId val="{00000016-0DD9-4798-BBCC-F7B7DBA4C118}"/>
            </c:ext>
          </c:extLst>
        </c:ser>
        <c:dLbls>
          <c:showLegendKey val="0"/>
          <c:showVal val="0"/>
          <c:showCatName val="0"/>
          <c:showSerName val="0"/>
          <c:showPercent val="0"/>
          <c:showBubbleSize val="0"/>
          <c:showLeaderLines val="1"/>
        </c:dLbls>
        <c:firstSliceAng val="0"/>
      </c:pieChart>
      <c:dTable>
        <c:showHorzBorder val="1"/>
        <c:showVertBorder val="1"/>
        <c:showOutline val="1"/>
        <c:showKeys val="1"/>
        <c:txPr>
          <a:bodyPr/>
          <a:lstStyle/>
          <a:p>
            <a:pPr rtl="0">
              <a:defRPr sz="950" baseline="0"/>
            </a:pPr>
            <a:endParaRPr lang="fi-FI"/>
          </a:p>
        </c:txPr>
      </c:dTable>
    </c:plotArea>
    <c:plotVisOnly val="1"/>
    <c:dispBlanksAs val="zero"/>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71525765588546"/>
          <c:y val="2.4835768151897263E-2"/>
          <c:w val="0.8666666666666667"/>
          <c:h val="0.36046511627906974"/>
        </c:manualLayout>
      </c:layout>
      <c:barChart>
        <c:barDir val="col"/>
        <c:grouping val="clustered"/>
        <c:varyColors val="0"/>
        <c:ser>
          <c:idx val="17"/>
          <c:order val="0"/>
          <c:tx>
            <c:v> 2008</c:v>
          </c:tx>
          <c:spPr>
            <a:solidFill>
              <a:srgbClr val="CCFF99"/>
            </a:solidFill>
          </c:spPr>
          <c:invertIfNegative val="0"/>
          <c:cat>
            <c:strLit>
              <c:ptCount val="4"/>
              <c:pt idx="0">
                <c:v>Kaukolämpö</c:v>
              </c:pt>
              <c:pt idx="1">
                <c:v>Sähkölämmitys</c:v>
              </c:pt>
              <c:pt idx="2">
                <c:v>Maalämpö</c:v>
              </c:pt>
              <c:pt idx="3">
                <c:v>Erillislämmitys</c:v>
              </c:pt>
            </c:strLit>
          </c:cat>
          <c:val>
            <c:numRef>
              <c:f>([1]Lähtödata!$AG$218,[1]Lähtödata!$AG$219,[1]Lähtödata!$AG$220,[1]Lähtödata!$AG$221)</c:f>
              <c:numCache>
                <c:formatCode>0.0</c:formatCode>
                <c:ptCount val="4"/>
                <c:pt idx="0">
                  <c:v>8.7627898219816807</c:v>
                </c:pt>
                <c:pt idx="1">
                  <c:v>15.781003932579516</c:v>
                </c:pt>
                <c:pt idx="3">
                  <c:v>24.670021599589774</c:v>
                </c:pt>
              </c:numCache>
            </c:numRef>
          </c:val>
          <c:extLst>
            <c:ext xmlns:c16="http://schemas.microsoft.com/office/drawing/2014/chart" uri="{C3380CC4-5D6E-409C-BE32-E72D297353CC}">
              <c16:uniqueId val="{00000000-471D-4214-9001-0A01942CFEC1}"/>
            </c:ext>
          </c:extLst>
        </c:ser>
        <c:ser>
          <c:idx val="18"/>
          <c:order val="1"/>
          <c:tx>
            <c:v> 2009</c:v>
          </c:tx>
          <c:spPr>
            <a:solidFill>
              <a:srgbClr val="66CC00"/>
            </a:solidFill>
          </c:spPr>
          <c:invertIfNegative val="0"/>
          <c:cat>
            <c:strLit>
              <c:ptCount val="4"/>
              <c:pt idx="0">
                <c:v>Kaukolämpö</c:v>
              </c:pt>
              <c:pt idx="1">
                <c:v>Sähkölämmitys</c:v>
              </c:pt>
              <c:pt idx="2">
                <c:v>Maalämpö</c:v>
              </c:pt>
              <c:pt idx="3">
                <c:v>Erillislämmitys</c:v>
              </c:pt>
            </c:strLit>
          </c:cat>
          <c:val>
            <c:numRef>
              <c:f>([1]Lähtödata!$AG$225,[1]Lähtödata!$AG$226,[1]Lähtödata!$AG$227,[1]Lähtödata!$AG$228)</c:f>
              <c:numCache>
                <c:formatCode>0.0</c:formatCode>
                <c:ptCount val="4"/>
                <c:pt idx="0">
                  <c:v>18.187893648503032</c:v>
                </c:pt>
                <c:pt idx="1">
                  <c:v>20.613611158881369</c:v>
                </c:pt>
                <c:pt idx="2">
                  <c:v>0.17790103091008885</c:v>
                </c:pt>
                <c:pt idx="3">
                  <c:v>26.998755201910935</c:v>
                </c:pt>
              </c:numCache>
            </c:numRef>
          </c:val>
          <c:extLst>
            <c:ext xmlns:c16="http://schemas.microsoft.com/office/drawing/2014/chart" uri="{C3380CC4-5D6E-409C-BE32-E72D297353CC}">
              <c16:uniqueId val="{00000001-471D-4214-9001-0A01942CFEC1}"/>
            </c:ext>
          </c:extLst>
        </c:ser>
        <c:ser>
          <c:idx val="4"/>
          <c:order val="2"/>
          <c:tx>
            <c:v> 2010</c:v>
          </c:tx>
          <c:spPr>
            <a:solidFill>
              <a:srgbClr val="99CCFF"/>
            </a:solidFill>
          </c:spPr>
          <c:invertIfNegative val="0"/>
          <c:cat>
            <c:strLit>
              <c:ptCount val="4"/>
              <c:pt idx="0">
                <c:v>Kaukolämpö</c:v>
              </c:pt>
              <c:pt idx="1">
                <c:v>Sähkölämmitys</c:v>
              </c:pt>
              <c:pt idx="2">
                <c:v>Maalämpö</c:v>
              </c:pt>
              <c:pt idx="3">
                <c:v>Erillislämmitys</c:v>
              </c:pt>
            </c:strLit>
          </c:cat>
          <c:val>
            <c:numRef>
              <c:f>([1]Lähtödata!$AG$232,[1]Lähtödata!$AG$233,[1]Lähtödata!$AG$234,[1]Lähtödata!$AG$235)</c:f>
              <c:numCache>
                <c:formatCode>0.0</c:formatCode>
                <c:ptCount val="4"/>
                <c:pt idx="0">
                  <c:v>24.810235274823143</c:v>
                </c:pt>
                <c:pt idx="1">
                  <c:v>29.514404965846492</c:v>
                </c:pt>
                <c:pt idx="2">
                  <c:v>0.27020697013967077</c:v>
                </c:pt>
                <c:pt idx="3">
                  <c:v>30.855720230755352</c:v>
                </c:pt>
              </c:numCache>
            </c:numRef>
          </c:val>
          <c:extLst>
            <c:ext xmlns:c16="http://schemas.microsoft.com/office/drawing/2014/chart" uri="{C3380CC4-5D6E-409C-BE32-E72D297353CC}">
              <c16:uniqueId val="{00000002-471D-4214-9001-0A01942CFEC1}"/>
            </c:ext>
          </c:extLst>
        </c:ser>
        <c:ser>
          <c:idx val="6"/>
          <c:order val="3"/>
          <c:tx>
            <c:v> 2011</c:v>
          </c:tx>
          <c:spPr>
            <a:solidFill>
              <a:srgbClr val="99FFFF"/>
            </a:solidFill>
          </c:spPr>
          <c:invertIfNegative val="0"/>
          <c:cat>
            <c:strLit>
              <c:ptCount val="4"/>
              <c:pt idx="0">
                <c:v>Kaukolämpö</c:v>
              </c:pt>
              <c:pt idx="1">
                <c:v>Sähkölämmitys</c:v>
              </c:pt>
              <c:pt idx="2">
                <c:v>Maalämpö</c:v>
              </c:pt>
              <c:pt idx="3">
                <c:v>Erillislämmitys</c:v>
              </c:pt>
            </c:strLit>
          </c:cat>
          <c:val>
            <c:numRef>
              <c:f>([1]Lähtödata!$AG$239,[1]Lähtödata!$AG$240,[1]Lähtödata!$AG$241,[1]Lähtödata!$AG$242)</c:f>
              <c:numCache>
                <c:formatCode>0.0</c:formatCode>
                <c:ptCount val="4"/>
                <c:pt idx="0">
                  <c:v>15.0079707917489</c:v>
                </c:pt>
                <c:pt idx="1">
                  <c:v>20.772725480852817</c:v>
                </c:pt>
                <c:pt idx="2">
                  <c:v>0.23249683148289832</c:v>
                </c:pt>
                <c:pt idx="3">
                  <c:v>24.597248674517235</c:v>
                </c:pt>
              </c:numCache>
            </c:numRef>
          </c:val>
          <c:extLst>
            <c:ext xmlns:c16="http://schemas.microsoft.com/office/drawing/2014/chart" uri="{C3380CC4-5D6E-409C-BE32-E72D297353CC}">
              <c16:uniqueId val="{00000003-471D-4214-9001-0A01942CFEC1}"/>
            </c:ext>
          </c:extLst>
        </c:ser>
        <c:ser>
          <c:idx val="7"/>
          <c:order val="4"/>
          <c:tx>
            <c:v> 2012</c:v>
          </c:tx>
          <c:spPr>
            <a:solidFill>
              <a:srgbClr val="00CCCC"/>
            </a:solidFill>
          </c:spPr>
          <c:invertIfNegative val="0"/>
          <c:cat>
            <c:strLit>
              <c:ptCount val="4"/>
              <c:pt idx="0">
                <c:v>Kaukolämpö</c:v>
              </c:pt>
              <c:pt idx="1">
                <c:v>Sähkölämmitys</c:v>
              </c:pt>
              <c:pt idx="2">
                <c:v>Maalämpö</c:v>
              </c:pt>
              <c:pt idx="3">
                <c:v>Erillislämmitys</c:v>
              </c:pt>
            </c:strLit>
          </c:cat>
          <c:val>
            <c:numRef>
              <c:f>([1]Lähtödata!$AG$246,[1]Lähtödata!$AG$247,[1]Lähtödata!$AG$248,[1]Lähtödata!$AG$249)</c:f>
              <c:numCache>
                <c:formatCode>0.0</c:formatCode>
                <c:ptCount val="4"/>
                <c:pt idx="0">
                  <c:v>14.485814732183499</c:v>
                </c:pt>
                <c:pt idx="1">
                  <c:v>14.733335038383828</c:v>
                </c:pt>
                <c:pt idx="2">
                  <c:v>0.20130862705630614</c:v>
                </c:pt>
                <c:pt idx="3">
                  <c:v>26.780436426693321</c:v>
                </c:pt>
              </c:numCache>
            </c:numRef>
          </c:val>
          <c:extLst>
            <c:ext xmlns:c16="http://schemas.microsoft.com/office/drawing/2014/chart" uri="{C3380CC4-5D6E-409C-BE32-E72D297353CC}">
              <c16:uniqueId val="{00000004-471D-4214-9001-0A01942CFEC1}"/>
            </c:ext>
          </c:extLst>
        </c:ser>
        <c:ser>
          <c:idx val="8"/>
          <c:order val="5"/>
          <c:tx>
            <c:v> 2013</c:v>
          </c:tx>
          <c:spPr>
            <a:solidFill>
              <a:srgbClr val="006666"/>
            </a:solidFill>
          </c:spPr>
          <c:invertIfNegative val="0"/>
          <c:cat>
            <c:strLit>
              <c:ptCount val="4"/>
              <c:pt idx="0">
                <c:v>Kaukolämpö</c:v>
              </c:pt>
              <c:pt idx="1">
                <c:v>Sähkölämmitys</c:v>
              </c:pt>
              <c:pt idx="2">
                <c:v>Maalämpö</c:v>
              </c:pt>
              <c:pt idx="3">
                <c:v>Erillislämmitys</c:v>
              </c:pt>
            </c:strLit>
          </c:cat>
          <c:val>
            <c:numRef>
              <c:f>([1]Lähtödata!$AG$253,[1]Lähtödata!$AG$254,[1]Lähtödata!$AG$255,[1]Lähtödata!$AG$256)</c:f>
              <c:numCache>
                <c:formatCode>0.0</c:formatCode>
                <c:ptCount val="4"/>
                <c:pt idx="0">
                  <c:v>10.666271165358401</c:v>
                </c:pt>
                <c:pt idx="1">
                  <c:v>16.289953661471042</c:v>
                </c:pt>
                <c:pt idx="2">
                  <c:v>0.31364846460005807</c:v>
                </c:pt>
                <c:pt idx="3">
                  <c:v>24.451702824372166</c:v>
                </c:pt>
              </c:numCache>
            </c:numRef>
          </c:val>
          <c:extLst>
            <c:ext xmlns:c16="http://schemas.microsoft.com/office/drawing/2014/chart" uri="{C3380CC4-5D6E-409C-BE32-E72D297353CC}">
              <c16:uniqueId val="{00000005-471D-4214-9001-0A01942CFEC1}"/>
            </c:ext>
          </c:extLst>
        </c:ser>
        <c:ser>
          <c:idx val="9"/>
          <c:order val="6"/>
          <c:tx>
            <c:v> 2014</c:v>
          </c:tx>
          <c:spPr>
            <a:solidFill>
              <a:srgbClr val="0080FF"/>
            </a:solidFill>
          </c:spPr>
          <c:invertIfNegative val="0"/>
          <c:cat>
            <c:strLit>
              <c:ptCount val="4"/>
              <c:pt idx="0">
                <c:v>Kaukolämpö</c:v>
              </c:pt>
              <c:pt idx="1">
                <c:v>Sähkölämmitys</c:v>
              </c:pt>
              <c:pt idx="2">
                <c:v>Maalämpö</c:v>
              </c:pt>
              <c:pt idx="3">
                <c:v>Erillislämmitys</c:v>
              </c:pt>
            </c:strLit>
          </c:cat>
          <c:val>
            <c:numRef>
              <c:f>([1]Lähtödata!$AG$260,[1]Lähtödata!$AG$261,[1]Lähtödata!$AG$262,[1]Lähtödata!$AG$263)</c:f>
              <c:numCache>
                <c:formatCode>0.0</c:formatCode>
                <c:ptCount val="4"/>
                <c:pt idx="0">
                  <c:v>11.393270660357853</c:v>
                </c:pt>
                <c:pt idx="1">
                  <c:v>12.55582332703756</c:v>
                </c:pt>
                <c:pt idx="2">
                  <c:v>0.26192592053739816</c:v>
                </c:pt>
                <c:pt idx="3">
                  <c:v>24.451702824372166</c:v>
                </c:pt>
              </c:numCache>
            </c:numRef>
          </c:val>
          <c:extLst>
            <c:ext xmlns:c16="http://schemas.microsoft.com/office/drawing/2014/chart" uri="{C3380CC4-5D6E-409C-BE32-E72D297353CC}">
              <c16:uniqueId val="{00000006-471D-4214-9001-0A01942CFEC1}"/>
            </c:ext>
          </c:extLst>
        </c:ser>
        <c:ser>
          <c:idx val="10"/>
          <c:order val="7"/>
          <c:tx>
            <c:v> 2015</c:v>
          </c:tx>
          <c:spPr>
            <a:solidFill>
              <a:srgbClr val="004C99"/>
            </a:solidFill>
          </c:spPr>
          <c:invertIfNegative val="0"/>
          <c:cat>
            <c:strLit>
              <c:ptCount val="4"/>
              <c:pt idx="0">
                <c:v>Kaukolämpö</c:v>
              </c:pt>
              <c:pt idx="1">
                <c:v>Sähkölämmitys</c:v>
              </c:pt>
              <c:pt idx="2">
                <c:v>Maalämpö</c:v>
              </c:pt>
              <c:pt idx="3">
                <c:v>Erillislämmitys</c:v>
              </c:pt>
            </c:strLit>
          </c:cat>
          <c:val>
            <c:numRef>
              <c:f>([1]Lähtödata!$AG$267,[1]Lähtödata!$AG$268,[1]Lähtödata!$AG$269,[1]Lähtödata!$AG$270)</c:f>
              <c:numCache>
                <c:formatCode>0.0</c:formatCode>
                <c:ptCount val="4"/>
                <c:pt idx="0">
                  <c:v>13.140509118762482</c:v>
                </c:pt>
                <c:pt idx="1">
                  <c:v>9.9437177470523537</c:v>
                </c:pt>
                <c:pt idx="2">
                  <c:v>0.26571624979691472</c:v>
                </c:pt>
                <c:pt idx="3">
                  <c:v>22.705152622631292</c:v>
                </c:pt>
              </c:numCache>
            </c:numRef>
          </c:val>
          <c:extLst>
            <c:ext xmlns:c16="http://schemas.microsoft.com/office/drawing/2014/chart" uri="{C3380CC4-5D6E-409C-BE32-E72D297353CC}">
              <c16:uniqueId val="{00000007-471D-4214-9001-0A01942CFEC1}"/>
            </c:ext>
          </c:extLst>
        </c:ser>
        <c:ser>
          <c:idx val="11"/>
          <c:order val="8"/>
          <c:tx>
            <c:v> 2016</c:v>
          </c:tx>
          <c:spPr>
            <a:solidFill>
              <a:srgbClr val="99FF33"/>
            </a:solidFill>
          </c:spPr>
          <c:invertIfNegative val="0"/>
          <c:cat>
            <c:strLit>
              <c:ptCount val="4"/>
              <c:pt idx="0">
                <c:v>Kaukolämpö</c:v>
              </c:pt>
              <c:pt idx="1">
                <c:v>Sähkölämmitys</c:v>
              </c:pt>
              <c:pt idx="2">
                <c:v>Maalämpö</c:v>
              </c:pt>
              <c:pt idx="3">
                <c:v>Erillislämmitys</c:v>
              </c:pt>
            </c:strLit>
          </c:cat>
          <c:val>
            <c:numRef>
              <c:f>([1]Lähtödata!$AG$274,[1]Lähtödata!$AG$275,[1]Lähtödata!$AG$276,[1]Lähtödata!$AG$277)</c:f>
              <c:numCache>
                <c:formatCode>0.0</c:formatCode>
                <c:ptCount val="4"/>
                <c:pt idx="0">
                  <c:v>12.264245301748089</c:v>
                </c:pt>
                <c:pt idx="1">
                  <c:v>11.521594986903557</c:v>
                </c:pt>
                <c:pt idx="2">
                  <c:v>0.33315554264942931</c:v>
                </c:pt>
                <c:pt idx="3">
                  <c:v>24.058319677486164</c:v>
                </c:pt>
              </c:numCache>
            </c:numRef>
          </c:val>
          <c:extLst>
            <c:ext xmlns:c16="http://schemas.microsoft.com/office/drawing/2014/chart" uri="{C3380CC4-5D6E-409C-BE32-E72D297353CC}">
              <c16:uniqueId val="{00000008-471D-4214-9001-0A01942CFEC1}"/>
            </c:ext>
          </c:extLst>
        </c:ser>
        <c:ser>
          <c:idx val="0"/>
          <c:order val="9"/>
          <c:tx>
            <c:v> 2017</c:v>
          </c:tx>
          <c:spPr>
            <a:solidFill>
              <a:srgbClr val="00CC66"/>
            </a:solidFill>
          </c:spPr>
          <c:invertIfNegative val="0"/>
          <c:cat>
            <c:strLit>
              <c:ptCount val="4"/>
              <c:pt idx="0">
                <c:v>Kaukolämpö</c:v>
              </c:pt>
              <c:pt idx="1">
                <c:v>Sähkölämmitys</c:v>
              </c:pt>
              <c:pt idx="2">
                <c:v>Maalämpö</c:v>
              </c:pt>
              <c:pt idx="3">
                <c:v>Erillislämmitys</c:v>
              </c:pt>
            </c:strLit>
          </c:cat>
          <c:val>
            <c:numRef>
              <c:f>([1]Lähtödata!$AG$281,[1]Lähtödata!$AG$282,[1]Lähtödata!$AG$283,[1]Lähtödata!$AG$284)</c:f>
              <c:numCache>
                <c:formatCode>0.0</c:formatCode>
                <c:ptCount val="4"/>
                <c:pt idx="0">
                  <c:v>16.93019159299245</c:v>
                </c:pt>
                <c:pt idx="1">
                  <c:v>10.230084111645359</c:v>
                </c:pt>
                <c:pt idx="2">
                  <c:v>0.30719868091728764</c:v>
                </c:pt>
                <c:pt idx="3">
                  <c:v>23.090069844535854</c:v>
                </c:pt>
              </c:numCache>
            </c:numRef>
          </c:val>
          <c:extLst>
            <c:ext xmlns:c16="http://schemas.microsoft.com/office/drawing/2014/chart" uri="{C3380CC4-5D6E-409C-BE32-E72D297353CC}">
              <c16:uniqueId val="{00000009-471D-4214-9001-0A01942CFEC1}"/>
            </c:ext>
          </c:extLst>
        </c:ser>
        <c:ser>
          <c:idx val="2"/>
          <c:order val="10"/>
          <c:tx>
            <c:v> 2018</c:v>
          </c:tx>
          <c:spPr>
            <a:solidFill>
              <a:srgbClr val="336600"/>
            </a:solidFill>
          </c:spPr>
          <c:invertIfNegative val="0"/>
          <c:cat>
            <c:strLit>
              <c:ptCount val="4"/>
              <c:pt idx="0">
                <c:v>Kaukolämpö</c:v>
              </c:pt>
              <c:pt idx="1">
                <c:v>Sähkölämmitys</c:v>
              </c:pt>
              <c:pt idx="2">
                <c:v>Maalämpö</c:v>
              </c:pt>
              <c:pt idx="3">
                <c:v>Erillislämmitys</c:v>
              </c:pt>
            </c:strLit>
          </c:cat>
          <c:val>
            <c:numRef>
              <c:f>([1]Lähtödata!$AG$288,[1]Lähtödata!$AG$289,[1]Lähtödata!$AG$290,[1]Lähtödata!$AG$291)</c:f>
              <c:numCache>
                <c:formatCode>0.0</c:formatCode>
                <c:ptCount val="4"/>
                <c:pt idx="0">
                  <c:v>23.654982890551352</c:v>
                </c:pt>
                <c:pt idx="1">
                  <c:v>11.917594740399736</c:v>
                </c:pt>
                <c:pt idx="2">
                  <c:v>0.37574947751576981</c:v>
                </c:pt>
                <c:pt idx="3">
                  <c:v>22.422362708798758</c:v>
                </c:pt>
              </c:numCache>
            </c:numRef>
          </c:val>
          <c:extLst>
            <c:ext xmlns:c16="http://schemas.microsoft.com/office/drawing/2014/chart" uri="{C3380CC4-5D6E-409C-BE32-E72D297353CC}">
              <c16:uniqueId val="{0000000A-471D-4214-9001-0A01942CFEC1}"/>
            </c:ext>
          </c:extLst>
        </c:ser>
        <c:ser>
          <c:idx val="3"/>
          <c:order val="11"/>
          <c:tx>
            <c:v> 2019</c:v>
          </c:tx>
          <c:spPr>
            <a:solidFill>
              <a:srgbClr val="66B2FF"/>
            </a:solidFill>
          </c:spPr>
          <c:invertIfNegative val="0"/>
          <c:cat>
            <c:strLit>
              <c:ptCount val="4"/>
              <c:pt idx="0">
                <c:v>Kaukolämpö</c:v>
              </c:pt>
              <c:pt idx="1">
                <c:v>Sähkölämmitys</c:v>
              </c:pt>
              <c:pt idx="2">
                <c:v>Maalämpö</c:v>
              </c:pt>
              <c:pt idx="3">
                <c:v>Erillislämmitys</c:v>
              </c:pt>
            </c:strLit>
          </c:cat>
          <c:val>
            <c:numRef>
              <c:f>([1]Lähtödata!$AG$295,[1]Lähtödata!$AG$296,[1]Lähtödata!$AG$297,[1]Lähtödata!$AG$298)</c:f>
              <c:numCache>
                <c:formatCode>0.0</c:formatCode>
                <c:ptCount val="4"/>
                <c:pt idx="0">
                  <c:v>22.043117091504893</c:v>
                </c:pt>
                <c:pt idx="1">
                  <c:v>10.043855601031273</c:v>
                </c:pt>
                <c:pt idx="2">
                  <c:v>0.33341712394040313</c:v>
                </c:pt>
                <c:pt idx="3">
                  <c:v>20.943593891064221</c:v>
                </c:pt>
              </c:numCache>
            </c:numRef>
          </c:val>
          <c:extLst>
            <c:ext xmlns:c16="http://schemas.microsoft.com/office/drawing/2014/chart" uri="{C3380CC4-5D6E-409C-BE32-E72D297353CC}">
              <c16:uniqueId val="{0000000B-471D-4214-9001-0A01942CFEC1}"/>
            </c:ext>
          </c:extLst>
        </c:ser>
        <c:ser>
          <c:idx val="12"/>
          <c:order val="12"/>
          <c:tx>
            <c:v> 2020</c:v>
          </c:tx>
          <c:spPr>
            <a:solidFill>
              <a:srgbClr val="CCCCFB"/>
            </a:solidFill>
          </c:spPr>
          <c:invertIfNegative val="0"/>
          <c:cat>
            <c:strLit>
              <c:ptCount val="4"/>
              <c:pt idx="0">
                <c:v>Kaukolämpö</c:v>
              </c:pt>
              <c:pt idx="1">
                <c:v>Sähkölämmitys</c:v>
              </c:pt>
              <c:pt idx="2">
                <c:v>Maalämpö</c:v>
              </c:pt>
              <c:pt idx="3">
                <c:v>Erillislämmitys</c:v>
              </c:pt>
            </c:strLit>
          </c:cat>
          <c:val>
            <c:numRef>
              <c:f>([1]Lähtödata!$AG$302,[1]Lähtödata!$AG$303,[1]Lähtödata!$AG$304,[1]Lähtödata!$AG$305)</c:f>
              <c:numCache>
                <c:formatCode>0.0</c:formatCode>
                <c:ptCount val="4"/>
                <c:pt idx="0">
                  <c:v>15.992479408615877</c:v>
                </c:pt>
                <c:pt idx="1">
                  <c:v>7.1328727728193551</c:v>
                </c:pt>
                <c:pt idx="2">
                  <c:v>0.25174089595302224</c:v>
                </c:pt>
                <c:pt idx="3">
                  <c:v>18.866642684220725</c:v>
                </c:pt>
              </c:numCache>
            </c:numRef>
          </c:val>
          <c:extLst>
            <c:ext xmlns:c16="http://schemas.microsoft.com/office/drawing/2014/chart" uri="{C3380CC4-5D6E-409C-BE32-E72D297353CC}">
              <c16:uniqueId val="{0000000C-471D-4214-9001-0A01942CFEC1}"/>
            </c:ext>
          </c:extLst>
        </c:ser>
        <c:ser>
          <c:idx val="1"/>
          <c:order val="13"/>
          <c:tx>
            <c:v> 2021</c:v>
          </c:tx>
          <c:spPr>
            <a:solidFill>
              <a:srgbClr val="9933FF"/>
            </a:solidFill>
          </c:spPr>
          <c:invertIfNegative val="0"/>
          <c:cat>
            <c:strLit>
              <c:ptCount val="4"/>
              <c:pt idx="0">
                <c:v>Kaukolämpö</c:v>
              </c:pt>
              <c:pt idx="1">
                <c:v>Sähkölämmitys</c:v>
              </c:pt>
              <c:pt idx="2">
                <c:v>Maalämpö</c:v>
              </c:pt>
              <c:pt idx="3">
                <c:v>Erillislämmitys</c:v>
              </c:pt>
            </c:strLit>
          </c:cat>
          <c:val>
            <c:numRef>
              <c:f>([1]Lähtödata!$AG$309,[1]Lähtödata!$AG$310,[1]Lähtödata!$AG$311,[1]Lähtödata!$AG$312)</c:f>
              <c:numCache>
                <c:formatCode>0.0</c:formatCode>
                <c:ptCount val="4"/>
                <c:pt idx="0">
                  <c:v>17.022183450440277</c:v>
                </c:pt>
                <c:pt idx="1">
                  <c:v>9.0157952837195463</c:v>
                </c:pt>
                <c:pt idx="2">
                  <c:v>0.32712249897647416</c:v>
                </c:pt>
                <c:pt idx="3">
                  <c:v>18.972738113902395</c:v>
                </c:pt>
              </c:numCache>
            </c:numRef>
          </c:val>
          <c:extLst>
            <c:ext xmlns:c16="http://schemas.microsoft.com/office/drawing/2014/chart" uri="{C3380CC4-5D6E-409C-BE32-E72D297353CC}">
              <c16:uniqueId val="{0000000D-471D-4214-9001-0A01942CFEC1}"/>
            </c:ext>
          </c:extLst>
        </c:ser>
        <c:ser>
          <c:idx val="5"/>
          <c:order val="14"/>
          <c:tx>
            <c:v> 2022</c:v>
          </c:tx>
          <c:spPr>
            <a:solidFill>
              <a:srgbClr val="FFCCE5"/>
            </a:solidFill>
          </c:spPr>
          <c:invertIfNegative val="0"/>
          <c:cat>
            <c:strLit>
              <c:ptCount val="4"/>
              <c:pt idx="0">
                <c:v>Kaukolämpö</c:v>
              </c:pt>
              <c:pt idx="1">
                <c:v>Sähkölämmitys</c:v>
              </c:pt>
              <c:pt idx="2">
                <c:v>Maalämpö</c:v>
              </c:pt>
              <c:pt idx="3">
                <c:v>Erillislämmitys</c:v>
              </c:pt>
            </c:strLit>
          </c:cat>
          <c:val>
            <c:numRef>
              <c:f>([1]Lähtödata!$AG$316,[1]Lähtödata!$AG$317,[1]Lähtödata!$AG$318,[1]Lähtödata!$AG$319)</c:f>
              <c:numCache>
                <c:formatCode>0.0</c:formatCode>
                <c:ptCount val="4"/>
                <c:pt idx="0">
                  <c:v>22.362565856932669</c:v>
                </c:pt>
                <c:pt idx="1">
                  <c:v>7.9279359784878141</c:v>
                </c:pt>
                <c:pt idx="2">
                  <c:v>0.32633870693075034</c:v>
                </c:pt>
                <c:pt idx="3">
                  <c:v>17.449604480862419</c:v>
                </c:pt>
              </c:numCache>
            </c:numRef>
          </c:val>
          <c:extLst>
            <c:ext xmlns:c16="http://schemas.microsoft.com/office/drawing/2014/chart" uri="{C3380CC4-5D6E-409C-BE32-E72D297353CC}">
              <c16:uniqueId val="{0000000E-471D-4214-9001-0A01942CFEC1}"/>
            </c:ext>
          </c:extLst>
        </c:ser>
        <c:ser>
          <c:idx val="13"/>
          <c:order val="15"/>
          <c:tx>
            <c:v> 2023*</c:v>
          </c:tx>
          <c:spPr>
            <a:solidFill>
              <a:srgbClr val="CCE5FF"/>
            </a:solidFill>
          </c:spPr>
          <c:invertIfNegative val="0"/>
          <c:cat>
            <c:strLit>
              <c:ptCount val="4"/>
              <c:pt idx="0">
                <c:v>Kaukolämpö</c:v>
              </c:pt>
              <c:pt idx="1">
                <c:v>Sähkölämmitys</c:v>
              </c:pt>
              <c:pt idx="2">
                <c:v>Maalämpö</c:v>
              </c:pt>
              <c:pt idx="3">
                <c:v>Erillislämmitys</c:v>
              </c:pt>
            </c:strLit>
          </c:cat>
          <c:val>
            <c:numRef>
              <c:f>([1]Lähtödata!$AG$323,[1]Lähtödata!$AG$324,[1]Lähtödata!$AG$325,[1]Lähtödata!$AG$326)</c:f>
              <c:numCache>
                <c:formatCode>0.0</c:formatCode>
                <c:ptCount val="4"/>
                <c:pt idx="0">
                  <c:v>16.397427657431912</c:v>
                </c:pt>
                <c:pt idx="1">
                  <c:v>5.390810530577185</c:v>
                </c:pt>
                <c:pt idx="2">
                  <c:v>0.22097609660215223</c:v>
                </c:pt>
                <c:pt idx="3">
                  <c:v>18.22692051214473</c:v>
                </c:pt>
              </c:numCache>
            </c:numRef>
          </c:val>
          <c:extLst>
            <c:ext xmlns:c16="http://schemas.microsoft.com/office/drawing/2014/chart" uri="{C3380CC4-5D6E-409C-BE32-E72D297353CC}">
              <c16:uniqueId val="{0000000F-471D-4214-9001-0A01942CFEC1}"/>
            </c:ext>
          </c:extLst>
        </c:ser>
        <c:dLbls>
          <c:showLegendKey val="0"/>
          <c:showVal val="0"/>
          <c:showCatName val="0"/>
          <c:showSerName val="0"/>
          <c:showPercent val="0"/>
          <c:showBubbleSize val="0"/>
        </c:dLbls>
        <c:gapWidth val="150"/>
        <c:axId val="232265600"/>
        <c:axId val="232267136"/>
      </c:barChart>
      <c:catAx>
        <c:axId val="232265600"/>
        <c:scaling>
          <c:orientation val="minMax"/>
        </c:scaling>
        <c:delete val="0"/>
        <c:axPos val="b"/>
        <c:numFmt formatCode="General" sourceLinked="0"/>
        <c:majorTickMark val="none"/>
        <c:minorTickMark val="none"/>
        <c:tickLblPos val="nextTo"/>
        <c:crossAx val="232267136"/>
        <c:crosses val="autoZero"/>
        <c:auto val="1"/>
        <c:lblAlgn val="ctr"/>
        <c:lblOffset val="100"/>
        <c:noMultiLvlLbl val="0"/>
      </c:catAx>
      <c:valAx>
        <c:axId val="232267136"/>
        <c:scaling>
          <c:orientation val="minMax"/>
          <c:max val="40"/>
          <c:min val="0"/>
        </c:scaling>
        <c:delete val="0"/>
        <c:axPos val="l"/>
        <c:majorGridlines/>
        <c:numFmt formatCode="0" sourceLinked="0"/>
        <c:majorTickMark val="none"/>
        <c:minorTickMark val="none"/>
        <c:tickLblPos val="nextTo"/>
        <c:txPr>
          <a:bodyPr/>
          <a:lstStyle/>
          <a:p>
            <a:pPr>
              <a:defRPr sz="900" b="0" baseline="0">
                <a:latin typeface="Abadi Extra Light"/>
                <a:ea typeface="Abadi Extra Light"/>
                <a:cs typeface="Abadi Extra Light"/>
              </a:defRPr>
            </a:pPr>
            <a:endParaRPr lang="fi-FI"/>
          </a:p>
        </c:txPr>
        <c:crossAx val="232265600"/>
        <c:crosses val="autoZero"/>
        <c:crossBetween val="between"/>
        <c:majorUnit val="8"/>
      </c:valAx>
      <c:dTable>
        <c:showHorzBorder val="1"/>
        <c:showVertBorder val="1"/>
        <c:showOutline val="1"/>
        <c:showKeys val="1"/>
        <c:txPr>
          <a:bodyPr/>
          <a:lstStyle/>
          <a:p>
            <a:pPr rtl="0">
              <a:defRPr sz="1000" b="0">
                <a:latin typeface="Abadi Extra Light" panose="020B0204020104020204" pitchFamily="34" charset="0"/>
              </a:defRPr>
            </a:pPr>
            <a:endParaRPr lang="fi-FI"/>
          </a:p>
        </c:txPr>
      </c:dTable>
    </c:plotArea>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'[Rauma_Normeeratut_29022024.xlsx]Normeeratut päästöt'!$A$55</c:f>
              <c:strCache>
                <c:ptCount val="1"/>
                <c:pt idx="0">
                  <c:v>Kaukolämpö (normeerattu)</c:v>
                </c:pt>
              </c:strCache>
            </c:strRef>
          </c:tx>
          <c:spPr>
            <a:solidFill>
              <a:srgbClr val="00CCCC"/>
            </a:solidFill>
            <a:ln>
              <a:noFill/>
            </a:ln>
            <a:effectLst/>
          </c:spPr>
          <c:invertIfNegative val="0"/>
          <c:cat>
            <c:numRef>
              <c:f>'[Rauma_Normeeratut_29022024.xlsx]Normeeratut päästöt'!$B$47:$P$47</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'[Rauma_Normeeratut_29022024.xlsx]Normeeratut päästöt'!$B$55:$P$55</c:f>
              <c:numCache>
                <c:formatCode>0.0</c:formatCode>
                <c:ptCount val="15"/>
                <c:pt idx="0">
                  <c:v>9.621801089081357</c:v>
                </c:pt>
                <c:pt idx="1">
                  <c:v>18.495691580972345</c:v>
                </c:pt>
                <c:pt idx="2">
                  <c:v>22.809723103629114</c:v>
                </c:pt>
                <c:pt idx="3">
                  <c:v>16.254507272633237</c:v>
                </c:pt>
                <c:pt idx="4">
                  <c:v>14.646691511620951</c:v>
                </c:pt>
                <c:pt idx="5">
                  <c:v>11.561923761155628</c:v>
                </c:pt>
                <c:pt idx="6">
                  <c:v>12.382024695507457</c:v>
                </c:pt>
                <c:pt idx="7">
                  <c:v>15.354260866702145</c:v>
                </c:pt>
                <c:pt idx="8">
                  <c:v>13.0092737444006</c:v>
                </c:pt>
                <c:pt idx="9">
                  <c:v>17.910748737322606</c:v>
                </c:pt>
                <c:pt idx="10">
                  <c:v>25.124987573906225</c:v>
                </c:pt>
                <c:pt idx="11">
                  <c:v>23.760721799347223</c:v>
                </c:pt>
                <c:pt idx="12">
                  <c:v>19.113597622246736</c:v>
                </c:pt>
                <c:pt idx="13">
                  <c:v>17.491974731912947</c:v>
                </c:pt>
                <c:pt idx="14">
                  <c:v>24.194992173325716</c:v>
                </c:pt>
              </c:numCache>
            </c:numRef>
          </c:val>
          <c:extLst>
            <c:ext xmlns:c16="http://schemas.microsoft.com/office/drawing/2014/chart" uri="{C3380CC4-5D6E-409C-BE32-E72D297353CC}">
              <c16:uniqueId val="{00000000-5400-4BA9-92C4-66CAE14B125F}"/>
            </c:ext>
          </c:extLst>
        </c:ser>
        <c:ser>
          <c:idx val="2"/>
          <c:order val="1"/>
          <c:tx>
            <c:strRef>
              <c:f>'[Rauma_Normeeratut_29022024.xlsx]Normeeratut päästöt'!$A$56</c:f>
              <c:strCache>
                <c:ptCount val="1"/>
                <c:pt idx="0">
                  <c:v>Sähkölämmitys (normeerattu)</c:v>
                </c:pt>
              </c:strCache>
            </c:strRef>
          </c:tx>
          <c:spPr>
            <a:solidFill>
              <a:srgbClr val="66CC00"/>
            </a:solidFill>
            <a:ln>
              <a:noFill/>
            </a:ln>
            <a:effectLst/>
          </c:spPr>
          <c:invertIfNegative val="0"/>
          <c:cat>
            <c:numRef>
              <c:f>'[Rauma_Normeeratut_29022024.xlsx]Normeeratut päästöt'!$B$47:$P$47</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'[Rauma_Normeeratut_29022024.xlsx]Normeeratut päästöt'!$B$56:$P$56</c:f>
              <c:numCache>
                <c:formatCode>0.0</c:formatCode>
                <c:ptCount val="15"/>
                <c:pt idx="0">
                  <c:v>18.5743865213806</c:v>
                </c:pt>
                <c:pt idx="1">
                  <c:v>18.68229729717892</c:v>
                </c:pt>
                <c:pt idx="2">
                  <c:v>19.057475004319688</c:v>
                </c:pt>
                <c:pt idx="3">
                  <c:v>19.268559502242585</c:v>
                </c:pt>
                <c:pt idx="4">
                  <c:v>19.457665047241694</c:v>
                </c:pt>
                <c:pt idx="5">
                  <c:v>19.645506036448914</c:v>
                </c:pt>
                <c:pt idx="6">
                  <c:v>19.710536552370044</c:v>
                </c:pt>
                <c:pt idx="7">
                  <c:v>19.733849244096728</c:v>
                </c:pt>
                <c:pt idx="8">
                  <c:v>19.926174151455808</c:v>
                </c:pt>
                <c:pt idx="9">
                  <c:v>20.309970250963783</c:v>
                </c:pt>
                <c:pt idx="10">
                  <c:v>20.575496694024768</c:v>
                </c:pt>
                <c:pt idx="11">
                  <c:v>20.768860010508018</c:v>
                </c:pt>
                <c:pt idx="12">
                  <c:v>21.094558113817993</c:v>
                </c:pt>
                <c:pt idx="13">
                  <c:v>21.628755308065234</c:v>
                </c:pt>
                <c:pt idx="14">
                  <c:v>21.883421482190599</c:v>
                </c:pt>
              </c:numCache>
            </c:numRef>
          </c:val>
          <c:extLst>
            <c:ext xmlns:c16="http://schemas.microsoft.com/office/drawing/2014/chart" uri="{C3380CC4-5D6E-409C-BE32-E72D297353CC}">
              <c16:uniqueId val="{00000001-5400-4BA9-92C4-66CAE14B125F}"/>
            </c:ext>
          </c:extLst>
        </c:ser>
        <c:ser>
          <c:idx val="3"/>
          <c:order val="2"/>
          <c:tx>
            <c:strRef>
              <c:f>'[Rauma_Normeeratut_29022024.xlsx]Normeeratut päästöt'!$A$57</c:f>
              <c:strCache>
                <c:ptCount val="1"/>
                <c:pt idx="0">
                  <c:v>Maalämpö (normeerattu)</c:v>
                </c:pt>
              </c:strCache>
            </c:strRef>
          </c:tx>
          <c:spPr>
            <a:solidFill>
              <a:srgbClr val="99CCFF"/>
            </a:solidFill>
            <a:ln>
              <a:noFill/>
            </a:ln>
            <a:effectLst/>
          </c:spPr>
          <c:invertIfNegative val="0"/>
          <c:cat>
            <c:numRef>
              <c:f>'[Rauma_Normeeratut_29022024.xlsx]Normeeratut päästöt'!$B$47:$P$47</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'[Rauma_Normeeratut_29022024.xlsx]Normeeratut päästöt'!$B$57:$P$57</c:f>
              <c:numCache>
                <c:formatCode>0.0</c:formatCode>
                <c:ptCount val="15"/>
                <c:pt idx="1">
                  <c:v>0.16070024702503735</c:v>
                </c:pt>
                <c:pt idx="2">
                  <c:v>0.1774505111027361</c:v>
                </c:pt>
                <c:pt idx="3">
                  <c:v>0.21212080175862369</c:v>
                </c:pt>
                <c:pt idx="4">
                  <c:v>0.26523781833847049</c:v>
                </c:pt>
                <c:pt idx="5">
                  <c:v>0.37429178443201333</c:v>
                </c:pt>
                <c:pt idx="6">
                  <c:v>0.40648168863398215</c:v>
                </c:pt>
                <c:pt idx="7">
                  <c:v>0.52232369074789065</c:v>
                </c:pt>
                <c:pt idx="8">
                  <c:v>0.57441031771399009</c:v>
                </c:pt>
                <c:pt idx="9">
                  <c:v>0.60768980634867742</c:v>
                </c:pt>
                <c:pt idx="10">
                  <c:v>0.64582830509979416</c:v>
                </c:pt>
                <c:pt idx="11">
                  <c:v>0.68506740635969021</c:v>
                </c:pt>
                <c:pt idx="12">
                  <c:v>0.73303867753730878</c:v>
                </c:pt>
                <c:pt idx="13">
                  <c:v>0.78274426919085172</c:v>
                </c:pt>
                <c:pt idx="14">
                  <c:v>0.89292717531402299</c:v>
                </c:pt>
              </c:numCache>
            </c:numRef>
          </c:val>
          <c:extLst>
            <c:ext xmlns:c16="http://schemas.microsoft.com/office/drawing/2014/chart" uri="{C3380CC4-5D6E-409C-BE32-E72D297353CC}">
              <c16:uniqueId val="{00000002-5400-4BA9-92C4-66CAE14B125F}"/>
            </c:ext>
          </c:extLst>
        </c:ser>
        <c:ser>
          <c:idx val="4"/>
          <c:order val="3"/>
          <c:tx>
            <c:strRef>
              <c:f>'[Rauma_Normeeratut_29022024.xlsx]Normeeratut päästöt'!$A$58</c:f>
              <c:strCache>
                <c:ptCount val="1"/>
                <c:pt idx="0">
                  <c:v>Erillislämmitys (normeerattu)</c:v>
                </c:pt>
              </c:strCache>
            </c:strRef>
          </c:tx>
          <c:spPr>
            <a:solidFill>
              <a:srgbClr val="006666"/>
            </a:solidFill>
            <a:ln>
              <a:noFill/>
            </a:ln>
            <a:effectLst/>
          </c:spPr>
          <c:invertIfNegative val="0"/>
          <c:cat>
            <c:numRef>
              <c:f>'[Rauma_Normeeratut_29022024.xlsx]Normeeratut päästöt'!$B$47:$P$47</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'[Rauma_Normeeratut_29022024.xlsx]Normeeratut päästöt'!$B$58:$P$58</c:f>
              <c:numCache>
                <c:formatCode>0.0</c:formatCode>
                <c:ptCount val="15"/>
                <c:pt idx="0">
                  <c:v>27.637611758576114</c:v>
                </c:pt>
                <c:pt idx="1">
                  <c:v>27.572353824610968</c:v>
                </c:pt>
                <c:pt idx="2">
                  <c:v>27.643967941412079</c:v>
                </c:pt>
                <c:pt idx="3">
                  <c:v>27.11746328239321</c:v>
                </c:pt>
                <c:pt idx="4">
                  <c:v>27.15491437204934</c:v>
                </c:pt>
                <c:pt idx="5">
                  <c:v>26.984901658765239</c:v>
                </c:pt>
                <c:pt idx="6">
                  <c:v>27.068704131710074</c:v>
                </c:pt>
                <c:pt idx="7">
                  <c:v>27.32812572900772</c:v>
                </c:pt>
                <c:pt idx="8">
                  <c:v>25.876331680449081</c:v>
                </c:pt>
                <c:pt idx="9">
                  <c:v>24.74819413039274</c:v>
                </c:pt>
                <c:pt idx="10">
                  <c:v>24.146276087042292</c:v>
                </c:pt>
                <c:pt idx="11">
                  <c:v>22.949012096922608</c:v>
                </c:pt>
                <c:pt idx="12">
                  <c:v>23.239571143663653</c:v>
                </c:pt>
                <c:pt idx="13">
                  <c:v>19.623139177092686</c:v>
                </c:pt>
                <c:pt idx="14">
                  <c:v>19.1564542266083</c:v>
                </c:pt>
              </c:numCache>
            </c:numRef>
          </c:val>
          <c:extLst>
            <c:ext xmlns:c16="http://schemas.microsoft.com/office/drawing/2014/chart" uri="{C3380CC4-5D6E-409C-BE32-E72D297353CC}">
              <c16:uniqueId val="{00000003-5400-4BA9-92C4-66CAE14B125F}"/>
            </c:ext>
          </c:extLst>
        </c:ser>
        <c:dLbls>
          <c:showLegendKey val="0"/>
          <c:showVal val="0"/>
          <c:showCatName val="0"/>
          <c:showSerName val="0"/>
          <c:showPercent val="0"/>
          <c:showBubbleSize val="0"/>
        </c:dLbls>
        <c:gapWidth val="95"/>
        <c:overlap val="100"/>
        <c:axId val="38192256"/>
        <c:axId val="38193792"/>
      </c:barChart>
      <c:lineChart>
        <c:grouping val="standard"/>
        <c:varyColors val="0"/>
        <c:ser>
          <c:idx val="5"/>
          <c:order val="4"/>
          <c:tx>
            <c:strRef>
              <c:f>'[Rauma_Normeeratut_29022024.xlsx]Normeeratut päästöt'!$A$52</c:f>
              <c:strCache>
                <c:ptCount val="1"/>
                <c:pt idx="0">
                  <c:v>Lämmitys yhteensä (CO2-raportti)</c:v>
                </c:pt>
              </c:strCache>
            </c:strRef>
          </c:tx>
          <c:spPr>
            <a:ln w="28575" cap="rnd">
              <a:solidFill>
                <a:srgbClr val="4C0099"/>
              </a:solidFill>
              <a:round/>
            </a:ln>
            <a:effectLst/>
          </c:spPr>
          <c:marker>
            <c:symbol val="none"/>
          </c:marker>
          <c:cat>
            <c:numRef>
              <c:f>'[Rauma_Normeeratut_29022024.xlsx]Normeeratut päästöt'!$B$47:$P$47</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'[Rauma_Normeeratut_29022024.xlsx]Normeeratut päästöt'!$B$52:$P$52</c:f>
              <c:numCache>
                <c:formatCode>0.0</c:formatCode>
                <c:ptCount val="15"/>
                <c:pt idx="0">
                  <c:v>49.213815354150967</c:v>
                </c:pt>
                <c:pt idx="1">
                  <c:v>65.978161040205421</c:v>
                </c:pt>
                <c:pt idx="2">
                  <c:v>85.450567441564658</c:v>
                </c:pt>
                <c:pt idx="3">
                  <c:v>60.610441778601825</c:v>
                </c:pt>
                <c:pt idx="4">
                  <c:v>56.200894824316904</c:v>
                </c:pt>
                <c:pt idx="5">
                  <c:v>51.721576115801668</c:v>
                </c:pt>
                <c:pt idx="6">
                  <c:v>48.662722732304978</c:v>
                </c:pt>
                <c:pt idx="7">
                  <c:v>46.05509573824304</c:v>
                </c:pt>
                <c:pt idx="8">
                  <c:v>48.177315508787238</c:v>
                </c:pt>
                <c:pt idx="9">
                  <c:v>50.557544230090954</c:v>
                </c:pt>
                <c:pt idx="10">
                  <c:v>58.370689817265614</c:v>
                </c:pt>
                <c:pt idx="11">
                  <c:v>53.363983707540783</c:v>
                </c:pt>
                <c:pt idx="12">
                  <c:v>42.243735761608981</c:v>
                </c:pt>
                <c:pt idx="13">
                  <c:v>45.337839347038695</c:v>
                </c:pt>
                <c:pt idx="14">
                  <c:v>48.066445023213653</c:v>
                </c:pt>
              </c:numCache>
            </c:numRef>
          </c:val>
          <c:smooth val="0"/>
          <c:extLst>
            <c:ext xmlns:c16="http://schemas.microsoft.com/office/drawing/2014/chart" uri="{C3380CC4-5D6E-409C-BE32-E72D297353CC}">
              <c16:uniqueId val="{00000004-5400-4BA9-92C4-66CAE14B125F}"/>
            </c:ext>
          </c:extLst>
        </c:ser>
        <c:dLbls>
          <c:showLegendKey val="0"/>
          <c:showVal val="0"/>
          <c:showCatName val="0"/>
          <c:showSerName val="0"/>
          <c:showPercent val="0"/>
          <c:showBubbleSize val="0"/>
        </c:dLbls>
        <c:marker val="1"/>
        <c:smooth val="0"/>
        <c:axId val="38192256"/>
        <c:axId val="38193792"/>
      </c:lineChart>
      <c:catAx>
        <c:axId val="3819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badi Extra Light" panose="020B0204020104020204" pitchFamily="34" charset="0"/>
                <a:ea typeface="+mn-ea"/>
                <a:cs typeface="+mn-cs"/>
              </a:defRPr>
            </a:pPr>
            <a:endParaRPr lang="fi-FI"/>
          </a:p>
        </c:txPr>
        <c:crossAx val="38193792"/>
        <c:crosses val="autoZero"/>
        <c:auto val="1"/>
        <c:lblAlgn val="ctr"/>
        <c:lblOffset val="100"/>
        <c:noMultiLvlLbl val="0"/>
      </c:catAx>
      <c:valAx>
        <c:axId val="3819379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ysClr val="windowText" lastClr="000000"/>
                    </a:solidFill>
                    <a:latin typeface="Abadi Extra Light" panose="020B0204020104020204" pitchFamily="34" charset="0"/>
                    <a:ea typeface="+mn-ea"/>
                    <a:cs typeface="+mn-cs"/>
                  </a:defRPr>
                </a:pPr>
                <a:r>
                  <a:rPr lang="fi-FI" dirty="0" err="1"/>
                  <a:t>kt</a:t>
                </a:r>
                <a:r>
                  <a:rPr lang="fi-FI" dirty="0"/>
                  <a:t> CO</a:t>
                </a:r>
                <a:r>
                  <a:rPr lang="fi-FI" baseline="-25000" dirty="0"/>
                  <a:t>2</a:t>
                </a:r>
                <a:r>
                  <a:rPr lang="fi-FI" dirty="0"/>
                  <a:t>-ekv</a:t>
                </a:r>
              </a:p>
            </c:rich>
          </c:tx>
          <c:layout>
            <c:manualLayout>
              <c:xMode val="edge"/>
              <c:yMode val="edge"/>
              <c:x val="0.14983633682241645"/>
              <c:y val="0.28764036511835889"/>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Abadi Extra Light" panose="020B0204020104020204" pitchFamily="34" charset="0"/>
                  <a:ea typeface="+mn-ea"/>
                  <a:cs typeface="+mn-cs"/>
                </a:defRPr>
              </a:pPr>
              <a:endParaRPr lang="fi-F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badi Extra Light" panose="020B0204020104020204" pitchFamily="34" charset="0"/>
                <a:ea typeface="+mn-ea"/>
                <a:cs typeface="+mn-cs"/>
              </a:defRPr>
            </a:pPr>
            <a:endParaRPr lang="fi-FI"/>
          </a:p>
        </c:txPr>
        <c:crossAx val="381922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ysClr val="windowText" lastClr="000000"/>
                </a:solidFill>
                <a:latin typeface="Abadi Extra Light" panose="020B0204020104020204" pitchFamily="34" charset="0"/>
                <a:ea typeface="+mn-ea"/>
                <a:cs typeface="+mn-cs"/>
              </a:defRPr>
            </a:pPr>
            <a:endParaRPr lang="fi-FI"/>
          </a:p>
        </c:txPr>
      </c:dTable>
      <c:spPr>
        <a:noFill/>
        <a:ln>
          <a:noFill/>
        </a:ln>
        <a:effectLst/>
      </c:spPr>
    </c:plotArea>
    <c:plotVisOnly val="1"/>
    <c:dispBlanksAs val="gap"/>
    <c:showDLblsOverMax val="0"/>
  </c:chart>
  <c:spPr>
    <a:solidFill>
      <a:schemeClr val="bg1"/>
    </a:solidFill>
    <a:ln w="25400" cap="flat" cmpd="sng" algn="ctr">
      <a:solidFill>
        <a:schemeClr val="bg1"/>
      </a:solidFill>
      <a:round/>
    </a:ln>
    <a:effectLst>
      <a:outerShdw blurRad="50800" dist="38100" dir="2700000" algn="tl" rotWithShape="0">
        <a:prstClr val="black">
          <a:alpha val="40000"/>
        </a:prstClr>
      </a:outerShdw>
    </a:effectLst>
  </c:spPr>
  <c:txPr>
    <a:bodyPr/>
    <a:lstStyle/>
    <a:p>
      <a:pPr>
        <a:defRPr sz="1050">
          <a:solidFill>
            <a:sysClr val="windowText" lastClr="000000"/>
          </a:solidFill>
          <a:latin typeface="Abadi Extra Light" panose="020B0204020104020204" pitchFamily="34" charset="0"/>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391244730427108"/>
          <c:y val="3.0674184244215637E-2"/>
          <c:w val="0.7400214588226286"/>
          <c:h val="0.70121695577370413"/>
        </c:manualLayout>
      </c:layout>
      <c:barChart>
        <c:barDir val="col"/>
        <c:grouping val="stacked"/>
        <c:varyColors val="0"/>
        <c:ser>
          <c:idx val="0"/>
          <c:order val="0"/>
          <c:tx>
            <c:strRef>
              <c:f>[Rauma_tieliikenne_01032024.xlsx]Taul1!$B$6</c:f>
              <c:strCache>
                <c:ptCount val="1"/>
                <c:pt idx="0">
                  <c:v>Kunnan kadut ja tiet</c:v>
                </c:pt>
              </c:strCache>
            </c:strRef>
          </c:tx>
          <c:spPr>
            <a:solidFill>
              <a:srgbClr val="CCFF99"/>
            </a:solidFill>
          </c:spPr>
          <c:invertIfNegative val="0"/>
          <c:cat>
            <c:strRef>
              <c:f>[Rauma_tieliikenne_01032024.xlsx]Taul1!$C$5:$R$5</c:f>
              <c:strCach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strCache>
            </c:strRef>
          </c:cat>
          <c:val>
            <c:numRef>
              <c:f>[Rauma_tieliikenne_01032024.xlsx]Taul1!$C$6:$R$6</c:f>
              <c:numCache>
                <c:formatCode>0.0</c:formatCode>
                <c:ptCount val="16"/>
                <c:pt idx="0">
                  <c:v>28.466095448888225</c:v>
                </c:pt>
                <c:pt idx="1">
                  <c:v>27.137030893827948</c:v>
                </c:pt>
                <c:pt idx="2">
                  <c:v>27.596815630097343</c:v>
                </c:pt>
                <c:pt idx="3">
                  <c:v>26.650275900810769</c:v>
                </c:pt>
                <c:pt idx="4">
                  <c:v>25.951218719546677</c:v>
                </c:pt>
                <c:pt idx="5">
                  <c:v>25.924825089838272</c:v>
                </c:pt>
                <c:pt idx="6">
                  <c:v>23.42246193933547</c:v>
                </c:pt>
                <c:pt idx="7">
                  <c:v>23.551905763402605</c:v>
                </c:pt>
                <c:pt idx="8">
                  <c:v>25.707587647341136</c:v>
                </c:pt>
                <c:pt idx="9">
                  <c:v>21.386746617125539</c:v>
                </c:pt>
                <c:pt idx="10">
                  <c:v>21.433650572208759</c:v>
                </c:pt>
                <c:pt idx="11">
                  <c:v>20.016215749480558</c:v>
                </c:pt>
                <c:pt idx="12">
                  <c:v>20.389620887547</c:v>
                </c:pt>
                <c:pt idx="13">
                  <c:v>19.432789516287812</c:v>
                </c:pt>
                <c:pt idx="14">
                  <c:v>18.962658084954832</c:v>
                </c:pt>
              </c:numCache>
            </c:numRef>
          </c:val>
          <c:extLst>
            <c:ext xmlns:c16="http://schemas.microsoft.com/office/drawing/2014/chart" uri="{C3380CC4-5D6E-409C-BE32-E72D297353CC}">
              <c16:uniqueId val="{00000000-7ED3-4E75-962D-A66D9498DD31}"/>
            </c:ext>
          </c:extLst>
        </c:ser>
        <c:ser>
          <c:idx val="1"/>
          <c:order val="1"/>
          <c:tx>
            <c:strRef>
              <c:f>[Rauma_tieliikenne_01032024.xlsx]Taul1!$B$7</c:f>
              <c:strCache>
                <c:ptCount val="1"/>
                <c:pt idx="0">
                  <c:v>Päätiet</c:v>
                </c:pt>
              </c:strCache>
            </c:strRef>
          </c:tx>
          <c:spPr>
            <a:solidFill>
              <a:srgbClr val="66CC00"/>
            </a:solidFill>
          </c:spPr>
          <c:invertIfNegative val="0"/>
          <c:cat>
            <c:strRef>
              <c:f>[Rauma_tieliikenne_01032024.xlsx]Taul1!$C$5:$R$5</c:f>
              <c:strCach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strCache>
            </c:strRef>
          </c:cat>
          <c:val>
            <c:numRef>
              <c:f>[Rauma_tieliikenne_01032024.xlsx]Taul1!$C$7:$R$7</c:f>
              <c:numCache>
                <c:formatCode>0.0</c:formatCode>
                <c:ptCount val="16"/>
                <c:pt idx="0">
                  <c:v>33.345496478593006</c:v>
                </c:pt>
                <c:pt idx="1">
                  <c:v>31.272138427118563</c:v>
                </c:pt>
                <c:pt idx="2">
                  <c:v>32.87212850089815</c:v>
                </c:pt>
                <c:pt idx="3">
                  <c:v>32.416291254671492</c:v>
                </c:pt>
                <c:pt idx="4">
                  <c:v>32.183401474198263</c:v>
                </c:pt>
                <c:pt idx="5">
                  <c:v>32.328550920417612</c:v>
                </c:pt>
                <c:pt idx="6">
                  <c:v>29.273511608393452</c:v>
                </c:pt>
                <c:pt idx="7">
                  <c:v>29.579132652952147</c:v>
                </c:pt>
                <c:pt idx="8">
                  <c:v>33.235066874328346</c:v>
                </c:pt>
                <c:pt idx="9">
                  <c:v>33.436824378131654</c:v>
                </c:pt>
                <c:pt idx="10">
                  <c:v>34.66350127090859</c:v>
                </c:pt>
                <c:pt idx="11">
                  <c:v>34.26957723458338</c:v>
                </c:pt>
                <c:pt idx="12">
                  <c:v>30.160375083895651</c:v>
                </c:pt>
                <c:pt idx="13">
                  <c:v>28.745027873254742</c:v>
                </c:pt>
                <c:pt idx="14">
                  <c:v>28.049608356338105</c:v>
                </c:pt>
              </c:numCache>
            </c:numRef>
          </c:val>
          <c:extLst>
            <c:ext xmlns:c16="http://schemas.microsoft.com/office/drawing/2014/chart" uri="{C3380CC4-5D6E-409C-BE32-E72D297353CC}">
              <c16:uniqueId val="{00000001-7ED3-4E75-962D-A66D9498DD31}"/>
            </c:ext>
          </c:extLst>
        </c:ser>
        <c:ser>
          <c:idx val="2"/>
          <c:order val="2"/>
          <c:tx>
            <c:strRef>
              <c:f>[Rauma_tieliikenne_01032024.xlsx]Taul1!$B$8</c:f>
              <c:strCache>
                <c:ptCount val="1"/>
                <c:pt idx="0">
                  <c:v>Moottoripyörät ja mopot</c:v>
                </c:pt>
              </c:strCache>
            </c:strRef>
          </c:tx>
          <c:spPr>
            <a:solidFill>
              <a:srgbClr val="99CCFF"/>
            </a:solidFill>
          </c:spPr>
          <c:invertIfNegative val="0"/>
          <c:cat>
            <c:strRef>
              <c:f>[Rauma_tieliikenne_01032024.xlsx]Taul1!$C$5:$R$5</c:f>
              <c:strCach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strCache>
            </c:strRef>
          </c:cat>
          <c:val>
            <c:numRef>
              <c:f>[Rauma_tieliikenne_01032024.xlsx]Taul1!$C$8:$R$8</c:f>
              <c:numCache>
                <c:formatCode>0.0</c:formatCode>
                <c:ptCount val="16"/>
                <c:pt idx="0">
                  <c:v>0.73986131885374218</c:v>
                </c:pt>
                <c:pt idx="1">
                  <c:v>0.73793486167647537</c:v>
                </c:pt>
                <c:pt idx="2">
                  <c:v>0.76430736081367212</c:v>
                </c:pt>
                <c:pt idx="3">
                  <c:v>0.80789883688011055</c:v>
                </c:pt>
                <c:pt idx="4">
                  <c:v>0.82909399592269051</c:v>
                </c:pt>
                <c:pt idx="5">
                  <c:v>0.84251124840053704</c:v>
                </c:pt>
                <c:pt idx="6">
                  <c:v>0.83839791268784769</c:v>
                </c:pt>
                <c:pt idx="7">
                  <c:v>0.87231705965098449</c:v>
                </c:pt>
                <c:pt idx="8">
                  <c:v>0.87848745567031383</c:v>
                </c:pt>
                <c:pt idx="9">
                  <c:v>0.86305507562783457</c:v>
                </c:pt>
                <c:pt idx="10">
                  <c:v>0.83245513456967835</c:v>
                </c:pt>
                <c:pt idx="11">
                  <c:v>0.78620488503089103</c:v>
                </c:pt>
                <c:pt idx="12">
                  <c:v>0.7533165530588537</c:v>
                </c:pt>
                <c:pt idx="13">
                  <c:v>0.71796538520581255</c:v>
                </c:pt>
                <c:pt idx="14">
                  <c:v>0.70059587199663431</c:v>
                </c:pt>
              </c:numCache>
            </c:numRef>
          </c:val>
          <c:extLst>
            <c:ext xmlns:c16="http://schemas.microsoft.com/office/drawing/2014/chart" uri="{C3380CC4-5D6E-409C-BE32-E72D297353CC}">
              <c16:uniqueId val="{00000002-7ED3-4E75-962D-A66D9498DD31}"/>
            </c:ext>
          </c:extLst>
        </c:ser>
        <c:ser>
          <c:idx val="3"/>
          <c:order val="3"/>
          <c:tx>
            <c:strRef>
              <c:f>[Rauma_tieliikenne_01032024.xlsx]Taul1!$B$9</c:f>
              <c:strCache>
                <c:ptCount val="1"/>
                <c:pt idx="0">
                  <c:v>Yhteensä</c:v>
                </c:pt>
              </c:strCache>
            </c:strRef>
          </c:tx>
          <c:spPr>
            <a:noFill/>
          </c:spPr>
          <c:invertIfNegative val="0"/>
          <c:dPt>
            <c:idx val="7"/>
            <c:invertIfNegative val="0"/>
            <c:bubble3D val="0"/>
            <c:extLst>
              <c:ext xmlns:c16="http://schemas.microsoft.com/office/drawing/2014/chart" uri="{C3380CC4-5D6E-409C-BE32-E72D297353CC}">
                <c16:uniqueId val="{00000003-7ED3-4E75-962D-A66D9498DD31}"/>
              </c:ext>
            </c:extLst>
          </c:dPt>
          <c:dPt>
            <c:idx val="8"/>
            <c:invertIfNegative val="0"/>
            <c:bubble3D val="0"/>
            <c:extLst>
              <c:ext xmlns:c16="http://schemas.microsoft.com/office/drawing/2014/chart" uri="{C3380CC4-5D6E-409C-BE32-E72D297353CC}">
                <c16:uniqueId val="{00000004-7ED3-4E75-962D-A66D9498DD31}"/>
              </c:ext>
            </c:extLst>
          </c:dPt>
          <c:dPt>
            <c:idx val="9"/>
            <c:invertIfNegative val="0"/>
            <c:bubble3D val="0"/>
            <c:extLst>
              <c:ext xmlns:c16="http://schemas.microsoft.com/office/drawing/2014/chart" uri="{C3380CC4-5D6E-409C-BE32-E72D297353CC}">
                <c16:uniqueId val="{00000005-7ED3-4E75-962D-A66D9498DD31}"/>
              </c:ext>
            </c:extLst>
          </c:dPt>
          <c:dPt>
            <c:idx val="10"/>
            <c:invertIfNegative val="0"/>
            <c:bubble3D val="0"/>
            <c:extLst>
              <c:ext xmlns:c16="http://schemas.microsoft.com/office/drawing/2014/chart" uri="{C3380CC4-5D6E-409C-BE32-E72D297353CC}">
                <c16:uniqueId val="{00000006-7ED3-4E75-962D-A66D9498DD31}"/>
              </c:ext>
            </c:extLst>
          </c:dPt>
          <c:dPt>
            <c:idx val="11"/>
            <c:invertIfNegative val="0"/>
            <c:bubble3D val="0"/>
            <c:extLst>
              <c:ext xmlns:c16="http://schemas.microsoft.com/office/drawing/2014/chart" uri="{C3380CC4-5D6E-409C-BE32-E72D297353CC}">
                <c16:uniqueId val="{00000007-7ED3-4E75-962D-A66D9498DD31}"/>
              </c:ext>
            </c:extLst>
          </c:dPt>
          <c:dPt>
            <c:idx val="12"/>
            <c:invertIfNegative val="0"/>
            <c:bubble3D val="0"/>
            <c:extLst>
              <c:ext xmlns:c16="http://schemas.microsoft.com/office/drawing/2014/chart" uri="{C3380CC4-5D6E-409C-BE32-E72D297353CC}">
                <c16:uniqueId val="{00000008-7ED3-4E75-962D-A66D9498DD31}"/>
              </c:ext>
            </c:extLst>
          </c:dPt>
          <c:dPt>
            <c:idx val="13"/>
            <c:invertIfNegative val="0"/>
            <c:bubble3D val="0"/>
            <c:extLst>
              <c:ext xmlns:c16="http://schemas.microsoft.com/office/drawing/2014/chart" uri="{C3380CC4-5D6E-409C-BE32-E72D297353CC}">
                <c16:uniqueId val="{00000009-7ED3-4E75-962D-A66D9498DD31}"/>
              </c:ext>
            </c:extLst>
          </c:dPt>
          <c:dPt>
            <c:idx val="14"/>
            <c:invertIfNegative val="0"/>
            <c:bubble3D val="0"/>
            <c:extLst>
              <c:ext xmlns:c16="http://schemas.microsoft.com/office/drawing/2014/chart" uri="{C3380CC4-5D6E-409C-BE32-E72D297353CC}">
                <c16:uniqueId val="{0000000A-7ED3-4E75-962D-A66D9498DD31}"/>
              </c:ext>
            </c:extLst>
          </c:dPt>
          <c:dPt>
            <c:idx val="15"/>
            <c:invertIfNegative val="0"/>
            <c:bubble3D val="0"/>
            <c:spPr>
              <a:solidFill>
                <a:srgbClr val="99FFFF"/>
              </a:solidFill>
            </c:spPr>
            <c:extLst>
              <c:ext xmlns:c16="http://schemas.microsoft.com/office/drawing/2014/chart" uri="{C3380CC4-5D6E-409C-BE32-E72D297353CC}">
                <c16:uniqueId val="{0000000C-7ED3-4E75-962D-A66D9498DD31}"/>
              </c:ext>
            </c:extLst>
          </c:dPt>
          <c:cat>
            <c:strRef>
              <c:f>[Rauma_tieliikenne_01032024.xlsx]Taul1!$C$5:$R$5</c:f>
              <c:strCach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strCache>
            </c:strRef>
          </c:cat>
          <c:val>
            <c:numRef>
              <c:f>[Rauma_tieliikenne_01032024.xlsx]Taul1!$C$9:$R$9</c:f>
              <c:numCache>
                <c:formatCode>0.0</c:formatCode>
                <c:ptCount val="16"/>
                <c:pt idx="0">
                  <c:v>62.551453246334972</c:v>
                </c:pt>
                <c:pt idx="1">
                  <c:v>59.147104182622989</c:v>
                </c:pt>
                <c:pt idx="2">
                  <c:v>61.23325149180917</c:v>
                </c:pt>
                <c:pt idx="3">
                  <c:v>59.874465992362374</c:v>
                </c:pt>
                <c:pt idx="4">
                  <c:v>58.963714189667627</c:v>
                </c:pt>
                <c:pt idx="5">
                  <c:v>59.095887258656418</c:v>
                </c:pt>
                <c:pt idx="6">
                  <c:v>53.534371460416772</c:v>
                </c:pt>
                <c:pt idx="7">
                  <c:v>54.003355476005737</c:v>
                </c:pt>
                <c:pt idx="8">
                  <c:v>59.821141977339799</c:v>
                </c:pt>
                <c:pt idx="9">
                  <c:v>55.686626070885026</c:v>
                </c:pt>
                <c:pt idx="10">
                  <c:v>56.929606977687023</c:v>
                </c:pt>
                <c:pt idx="11">
                  <c:v>55.07199786909483</c:v>
                </c:pt>
                <c:pt idx="12">
                  <c:v>51.303312524501507</c:v>
                </c:pt>
                <c:pt idx="13">
                  <c:v>48.895782774748369</c:v>
                </c:pt>
                <c:pt idx="14">
                  <c:v>47.71286231328957</c:v>
                </c:pt>
                <c:pt idx="15">
                  <c:v>48.987093057561403</c:v>
                </c:pt>
              </c:numCache>
            </c:numRef>
          </c:val>
          <c:extLst>
            <c:ext xmlns:c16="http://schemas.microsoft.com/office/drawing/2014/chart" uri="{C3380CC4-5D6E-409C-BE32-E72D297353CC}">
              <c16:uniqueId val="{0000000D-7ED3-4E75-962D-A66D9498DD31}"/>
            </c:ext>
          </c:extLst>
        </c:ser>
        <c:dLbls>
          <c:showLegendKey val="0"/>
          <c:showVal val="0"/>
          <c:showCatName val="0"/>
          <c:showSerName val="0"/>
          <c:showPercent val="0"/>
          <c:showBubbleSize val="0"/>
        </c:dLbls>
        <c:gapWidth val="150"/>
        <c:overlap val="100"/>
        <c:axId val="215259392"/>
        <c:axId val="215282432"/>
      </c:barChart>
      <c:lineChart>
        <c:grouping val="standard"/>
        <c:varyColors val="0"/>
        <c:ser>
          <c:idx val="4"/>
          <c:order val="4"/>
          <c:tx>
            <c:strRef>
              <c:f>[Rauma_tieliikenne_01032024.xlsx]Taul1!$B$10</c:f>
              <c:strCache>
                <c:ptCount val="1"/>
                <c:pt idx="0">
                  <c:v>Päästöt/milj. km </c:v>
                </c:pt>
              </c:strCache>
            </c:strRef>
          </c:tx>
          <c:spPr>
            <a:ln>
              <a:solidFill>
                <a:srgbClr val="460099"/>
              </a:solidFill>
            </a:ln>
          </c:spPr>
          <c:marker>
            <c:symbol val="none"/>
          </c:marker>
          <c:cat>
            <c:strRef>
              <c:f>[Rauma_tieliikenne_01032024.xlsx]Taul1!$C$5:$R$5</c:f>
              <c:strCach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strCache>
            </c:strRef>
          </c:cat>
          <c:val>
            <c:numRef>
              <c:f>[Rauma_tieliikenne_01032024.xlsx]Taul1!$C$10:$R$10</c:f>
              <c:numCache>
                <c:formatCode>0.00</c:formatCode>
                <c:ptCount val="16"/>
                <c:pt idx="0">
                  <c:v>0.23943400080441535</c:v>
                </c:pt>
                <c:pt idx="1">
                  <c:v>0.22669106260941332</c:v>
                </c:pt>
                <c:pt idx="2">
                  <c:v>0.23495204293433991</c:v>
                </c:pt>
                <c:pt idx="3">
                  <c:v>0.2307201509746829</c:v>
                </c:pt>
                <c:pt idx="4">
                  <c:v>0.23042413084466373</c:v>
                </c:pt>
                <c:pt idx="5">
                  <c:v>0.22898506252831688</c:v>
                </c:pt>
                <c:pt idx="6">
                  <c:v>0.2048510333150278</c:v>
                </c:pt>
                <c:pt idx="7">
                  <c:v>0.20764296044171734</c:v>
                </c:pt>
                <c:pt idx="8">
                  <c:v>0.2301357173521055</c:v>
                </c:pt>
                <c:pt idx="9">
                  <c:v>0.21382482490958074</c:v>
                </c:pt>
                <c:pt idx="10">
                  <c:v>0.22053768349565306</c:v>
                </c:pt>
                <c:pt idx="11">
                  <c:v>0.21504131611264418</c:v>
                </c:pt>
                <c:pt idx="12">
                  <c:v>0.20441566439263276</c:v>
                </c:pt>
                <c:pt idx="13">
                  <c:v>0.19925268211180039</c:v>
                </c:pt>
                <c:pt idx="14">
                  <c:v>0.19724301629134441</c:v>
                </c:pt>
                <c:pt idx="15">
                  <c:v>0.19724301629134439</c:v>
                </c:pt>
              </c:numCache>
            </c:numRef>
          </c:val>
          <c:smooth val="0"/>
          <c:extLst>
            <c:ext xmlns:c16="http://schemas.microsoft.com/office/drawing/2014/chart" uri="{C3380CC4-5D6E-409C-BE32-E72D297353CC}">
              <c16:uniqueId val="{0000000E-7ED3-4E75-962D-A66D9498DD31}"/>
            </c:ext>
          </c:extLst>
        </c:ser>
        <c:dLbls>
          <c:showLegendKey val="0"/>
          <c:showVal val="0"/>
          <c:showCatName val="0"/>
          <c:showSerName val="0"/>
          <c:showPercent val="0"/>
          <c:showBubbleSize val="0"/>
        </c:dLbls>
        <c:marker val="1"/>
        <c:smooth val="0"/>
        <c:axId val="215848064"/>
        <c:axId val="215285120"/>
      </c:lineChart>
      <c:catAx>
        <c:axId val="215259392"/>
        <c:scaling>
          <c:orientation val="minMax"/>
        </c:scaling>
        <c:delete val="0"/>
        <c:axPos val="b"/>
        <c:numFmt formatCode="General" sourceLinked="1"/>
        <c:majorTickMark val="out"/>
        <c:minorTickMark val="none"/>
        <c:tickLblPos val="nextTo"/>
        <c:crossAx val="215282432"/>
        <c:crosses val="autoZero"/>
        <c:auto val="1"/>
        <c:lblAlgn val="ctr"/>
        <c:lblOffset val="100"/>
        <c:noMultiLvlLbl val="0"/>
      </c:catAx>
      <c:valAx>
        <c:axId val="215282432"/>
        <c:scaling>
          <c:orientation val="minMax"/>
          <c:max val="70"/>
          <c:min val="0"/>
        </c:scaling>
        <c:delete val="0"/>
        <c:axPos val="l"/>
        <c:majorGridlines/>
        <c:title>
          <c:tx>
            <c:rich>
              <a:bodyPr rot="-5400000" vert="horz"/>
              <a:lstStyle/>
              <a:p>
                <a:pPr>
                  <a:defRPr/>
                </a:pPr>
                <a:r>
                  <a:rPr lang="en-US" b="0"/>
                  <a:t>kt CO</a:t>
                </a:r>
                <a:r>
                  <a:rPr lang="en-US" b="0" baseline="-25000"/>
                  <a:t>2</a:t>
                </a:r>
                <a:r>
                  <a:rPr lang="en-US" b="0"/>
                  <a:t>-ekv</a:t>
                </a:r>
                <a:endParaRPr lang="fi-FI" b="0"/>
              </a:p>
            </c:rich>
          </c:tx>
          <c:layout>
            <c:manualLayout>
              <c:xMode val="edge"/>
              <c:yMode val="edge"/>
              <c:x val="9.6156930823319192E-2"/>
              <c:y val="0.28046631041836972"/>
            </c:manualLayout>
          </c:layout>
          <c:overlay val="0"/>
        </c:title>
        <c:numFmt formatCode="0" sourceLinked="0"/>
        <c:majorTickMark val="out"/>
        <c:minorTickMark val="none"/>
        <c:tickLblPos val="nextTo"/>
        <c:crossAx val="215259392"/>
        <c:crosses val="autoZero"/>
        <c:crossBetween val="between"/>
      </c:valAx>
      <c:valAx>
        <c:axId val="215285120"/>
        <c:scaling>
          <c:orientation val="minMax"/>
          <c:min val="0"/>
        </c:scaling>
        <c:delete val="0"/>
        <c:axPos val="r"/>
        <c:title>
          <c:tx>
            <c:rich>
              <a:bodyPr rot="-5400000" vert="horz"/>
              <a:lstStyle/>
              <a:p>
                <a:pPr>
                  <a:defRPr/>
                </a:pPr>
                <a:r>
                  <a:rPr lang="en-US" b="0"/>
                  <a:t>kt CO</a:t>
                </a:r>
                <a:r>
                  <a:rPr lang="en-US" b="0" baseline="-25000"/>
                  <a:t>2</a:t>
                </a:r>
                <a:r>
                  <a:rPr lang="en-US" b="0"/>
                  <a:t>-ekv/milj. km</a:t>
                </a:r>
              </a:p>
            </c:rich>
          </c:tx>
          <c:layout>
            <c:manualLayout>
              <c:xMode val="edge"/>
              <c:yMode val="edge"/>
              <c:x val="0.95955999382683843"/>
              <c:y val="0.25943795244231466"/>
            </c:manualLayout>
          </c:layout>
          <c:overlay val="0"/>
        </c:title>
        <c:numFmt formatCode="0.00" sourceLinked="1"/>
        <c:majorTickMark val="out"/>
        <c:minorTickMark val="none"/>
        <c:tickLblPos val="nextTo"/>
        <c:crossAx val="215848064"/>
        <c:crosses val="max"/>
        <c:crossBetween val="between"/>
      </c:valAx>
      <c:catAx>
        <c:axId val="215848064"/>
        <c:scaling>
          <c:orientation val="minMax"/>
        </c:scaling>
        <c:delete val="1"/>
        <c:axPos val="b"/>
        <c:numFmt formatCode="General" sourceLinked="1"/>
        <c:majorTickMark val="out"/>
        <c:minorTickMark val="none"/>
        <c:tickLblPos val="nextTo"/>
        <c:crossAx val="215285120"/>
        <c:crosses val="autoZero"/>
        <c:auto val="1"/>
        <c:lblAlgn val="ctr"/>
        <c:lblOffset val="100"/>
        <c:noMultiLvlLbl val="0"/>
      </c:catAx>
      <c:dTable>
        <c:showHorzBorder val="1"/>
        <c:showVertBorder val="1"/>
        <c:showOutline val="1"/>
        <c:showKeys val="1"/>
      </c:dTable>
    </c:plotArea>
    <c:plotVisOnly val="1"/>
    <c:dispBlanksAs val="gap"/>
    <c:showDLblsOverMax val="0"/>
  </c:chart>
  <c:spPr>
    <a:ln w="25400">
      <a:solidFill>
        <a:schemeClr val="bg1"/>
      </a:solidFill>
    </a:ln>
    <a:effectLst>
      <a:outerShdw blurRad="50800" dist="38100" dir="2700000" algn="tl" rotWithShape="0">
        <a:prstClr val="black">
          <a:alpha val="40000"/>
        </a:prstClr>
      </a:outerShdw>
    </a:effectLst>
  </c:spPr>
  <c:txPr>
    <a:bodyPr/>
    <a:lstStyle/>
    <a:p>
      <a:pPr>
        <a:defRPr sz="1050">
          <a:latin typeface="Abadi Extra Light" panose="020B0204020104020204" pitchFamily="34" charset="0"/>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94360007324665"/>
          <c:y val="8.243431413178616E-2"/>
          <c:w val="0.86046511627906974"/>
          <c:h val="0.7"/>
        </c:manualLayout>
      </c:layout>
      <c:barChart>
        <c:barDir val="col"/>
        <c:grouping val="stacked"/>
        <c:varyColors val="0"/>
        <c:ser>
          <c:idx val="0"/>
          <c:order val="0"/>
          <c:tx>
            <c:v>Peltoviljely</c:v>
          </c:tx>
          <c:spPr>
            <a:solidFill>
              <a:srgbClr val="CCFF99"/>
            </a:solidFill>
          </c:spPr>
          <c:invertIfNegative val="0"/>
          <c:cat>
            <c:strLit>
              <c:ptCount val="16"/>
              <c:pt idx="0">
                <c:v> 2008</c:v>
              </c:pt>
              <c:pt idx="1">
                <c:v> 2009</c:v>
              </c:pt>
              <c:pt idx="2">
                <c:v> 2010</c:v>
              </c:pt>
              <c:pt idx="3">
                <c:v> 2011</c:v>
              </c:pt>
              <c:pt idx="4">
                <c:v> 2012</c:v>
              </c:pt>
              <c:pt idx="5">
                <c:v> 2013</c:v>
              </c:pt>
              <c:pt idx="6">
                <c:v> 2014</c:v>
              </c:pt>
              <c:pt idx="7">
                <c:v> 2015</c:v>
              </c:pt>
              <c:pt idx="8">
                <c:v> 2016</c:v>
              </c:pt>
              <c:pt idx="9">
                <c:v> 2017</c:v>
              </c:pt>
              <c:pt idx="10">
                <c:v> 2018</c:v>
              </c:pt>
              <c:pt idx="11">
                <c:v> 2019</c:v>
              </c:pt>
              <c:pt idx="12">
                <c:v> 2020</c:v>
              </c:pt>
              <c:pt idx="13">
                <c:v> 2021</c:v>
              </c:pt>
              <c:pt idx="14">
                <c:v> 2022</c:v>
              </c:pt>
              <c:pt idx="15">
                <c:v> 2023*</c:v>
              </c:pt>
            </c:strLit>
          </c:cat>
          <c:val>
            <c:numRef>
              <c:f>[1]Lähtödata!$G$1:$G$16</c:f>
              <c:numCache>
                <c:formatCode>0.0</c:formatCode>
                <c:ptCount val="16"/>
                <c:pt idx="0">
                  <c:v>8.0659131540337263</c:v>
                </c:pt>
                <c:pt idx="1">
                  <c:v>8.0081874111767366</c:v>
                </c:pt>
                <c:pt idx="2">
                  <c:v>8.5824633736067106</c:v>
                </c:pt>
                <c:pt idx="3">
                  <c:v>8.4056260258714346</c:v>
                </c:pt>
                <c:pt idx="4">
                  <c:v>8.0739440000309344</c:v>
                </c:pt>
                <c:pt idx="5">
                  <c:v>7.9577660364120382</c:v>
                </c:pt>
                <c:pt idx="6">
                  <c:v>8.5838122415265925</c:v>
                </c:pt>
                <c:pt idx="7">
                  <c:v>8.0125866277837918</c:v>
                </c:pt>
                <c:pt idx="8">
                  <c:v>8.0143914430006564</c:v>
                </c:pt>
                <c:pt idx="9">
                  <c:v>7.8077896931930475</c:v>
                </c:pt>
                <c:pt idx="10">
                  <c:v>7.8033065866807743</c:v>
                </c:pt>
                <c:pt idx="11">
                  <c:v>7.9440858478119889</c:v>
                </c:pt>
                <c:pt idx="12">
                  <c:v>8.0647427724215763</c:v>
                </c:pt>
                <c:pt idx="13">
                  <c:v>7.7300107173367048</c:v>
                </c:pt>
                <c:pt idx="14">
                  <c:v>7.7450421585949307</c:v>
                </c:pt>
                <c:pt idx="15">
                  <c:v>7.6313270379894593</c:v>
                </c:pt>
              </c:numCache>
            </c:numRef>
          </c:val>
          <c:extLst>
            <c:ext xmlns:c16="http://schemas.microsoft.com/office/drawing/2014/chart" uri="{C3380CC4-5D6E-409C-BE32-E72D297353CC}">
              <c16:uniqueId val="{00000000-7D97-408E-9F9D-7200067A1754}"/>
            </c:ext>
          </c:extLst>
        </c:ser>
        <c:ser>
          <c:idx val="1"/>
          <c:order val="1"/>
          <c:tx>
            <c:v>Lannankäsittely</c:v>
          </c:tx>
          <c:spPr>
            <a:solidFill>
              <a:srgbClr val="66CC00"/>
            </a:solidFill>
          </c:spPr>
          <c:invertIfNegative val="0"/>
          <c:cat>
            <c:strLit>
              <c:ptCount val="16"/>
              <c:pt idx="0">
                <c:v> 2008</c:v>
              </c:pt>
              <c:pt idx="1">
                <c:v> 2009</c:v>
              </c:pt>
              <c:pt idx="2">
                <c:v> 2010</c:v>
              </c:pt>
              <c:pt idx="3">
                <c:v> 2011</c:v>
              </c:pt>
              <c:pt idx="4">
                <c:v> 2012</c:v>
              </c:pt>
              <c:pt idx="5">
                <c:v> 2013</c:v>
              </c:pt>
              <c:pt idx="6">
                <c:v> 2014</c:v>
              </c:pt>
              <c:pt idx="7">
                <c:v> 2015</c:v>
              </c:pt>
              <c:pt idx="8">
                <c:v> 2016</c:v>
              </c:pt>
              <c:pt idx="9">
                <c:v> 2017</c:v>
              </c:pt>
              <c:pt idx="10">
                <c:v> 2018</c:v>
              </c:pt>
              <c:pt idx="11">
                <c:v> 2019</c:v>
              </c:pt>
              <c:pt idx="12">
                <c:v> 2020</c:v>
              </c:pt>
              <c:pt idx="13">
                <c:v> 2021</c:v>
              </c:pt>
              <c:pt idx="14">
                <c:v> 2022</c:v>
              </c:pt>
              <c:pt idx="15">
                <c:v> 2023*</c:v>
              </c:pt>
            </c:strLit>
          </c:cat>
          <c:val>
            <c:numRef>
              <c:f>[1]Lähtödata!$F$1:$F$16</c:f>
              <c:numCache>
                <c:formatCode>0.0</c:formatCode>
                <c:ptCount val="16"/>
                <c:pt idx="0">
                  <c:v>1.5746208727637763</c:v>
                </c:pt>
                <c:pt idx="1">
                  <c:v>1.772660914271055</c:v>
                </c:pt>
                <c:pt idx="2">
                  <c:v>1.6031637974286155</c:v>
                </c:pt>
                <c:pt idx="3">
                  <c:v>1.2590311227744848</c:v>
                </c:pt>
                <c:pt idx="4">
                  <c:v>1.1535122391036434</c:v>
                </c:pt>
                <c:pt idx="5">
                  <c:v>0.83268652871713034</c:v>
                </c:pt>
                <c:pt idx="6">
                  <c:v>2.2738766074582895</c:v>
                </c:pt>
                <c:pt idx="7">
                  <c:v>1.1222140840517558</c:v>
                </c:pt>
                <c:pt idx="8">
                  <c:v>1.1624359641666011</c:v>
                </c:pt>
                <c:pt idx="9">
                  <c:v>0.73463020631694054</c:v>
                </c:pt>
                <c:pt idx="10">
                  <c:v>0.69976032171161417</c:v>
                </c:pt>
                <c:pt idx="11">
                  <c:v>1.0839153278110478</c:v>
                </c:pt>
                <c:pt idx="12">
                  <c:v>0.96829141157169707</c:v>
                </c:pt>
                <c:pt idx="13">
                  <c:v>0.4050480574232857</c:v>
                </c:pt>
                <c:pt idx="14">
                  <c:v>0.35932783992787143</c:v>
                </c:pt>
                <c:pt idx="15">
                  <c:v>0.35117263901363605</c:v>
                </c:pt>
              </c:numCache>
            </c:numRef>
          </c:val>
          <c:extLst>
            <c:ext xmlns:c16="http://schemas.microsoft.com/office/drawing/2014/chart" uri="{C3380CC4-5D6E-409C-BE32-E72D297353CC}">
              <c16:uniqueId val="{00000001-7D97-408E-9F9D-7200067A1754}"/>
            </c:ext>
          </c:extLst>
        </c:ser>
        <c:ser>
          <c:idx val="2"/>
          <c:order val="2"/>
          <c:tx>
            <c:v>Eläinten ruuansulatus</c:v>
          </c:tx>
          <c:spPr>
            <a:solidFill>
              <a:srgbClr val="99CCFF"/>
            </a:solidFill>
          </c:spPr>
          <c:invertIfNegative val="0"/>
          <c:cat>
            <c:strLit>
              <c:ptCount val="16"/>
              <c:pt idx="0">
                <c:v> 2008</c:v>
              </c:pt>
              <c:pt idx="1">
                <c:v> 2009</c:v>
              </c:pt>
              <c:pt idx="2">
                <c:v> 2010</c:v>
              </c:pt>
              <c:pt idx="3">
                <c:v> 2011</c:v>
              </c:pt>
              <c:pt idx="4">
                <c:v> 2012</c:v>
              </c:pt>
              <c:pt idx="5">
                <c:v> 2013</c:v>
              </c:pt>
              <c:pt idx="6">
                <c:v> 2014</c:v>
              </c:pt>
              <c:pt idx="7">
                <c:v> 2015</c:v>
              </c:pt>
              <c:pt idx="8">
                <c:v> 2016</c:v>
              </c:pt>
              <c:pt idx="9">
                <c:v> 2017</c:v>
              </c:pt>
              <c:pt idx="10">
                <c:v> 2018</c:v>
              </c:pt>
              <c:pt idx="11">
                <c:v> 2019</c:v>
              </c:pt>
              <c:pt idx="12">
                <c:v> 2020</c:v>
              </c:pt>
              <c:pt idx="13">
                <c:v> 2021</c:v>
              </c:pt>
              <c:pt idx="14">
                <c:v> 2022</c:v>
              </c:pt>
              <c:pt idx="15">
                <c:v> 2023*</c:v>
              </c:pt>
            </c:strLit>
          </c:cat>
          <c:val>
            <c:numRef>
              <c:f>[1]Lähtödata!$E$1:$E$16</c:f>
              <c:numCache>
                <c:formatCode>0.0</c:formatCode>
                <c:ptCount val="16"/>
                <c:pt idx="0">
                  <c:v>1.7802754799058149</c:v>
                </c:pt>
                <c:pt idx="1">
                  <c:v>1.6681663063754286</c:v>
                </c:pt>
                <c:pt idx="2">
                  <c:v>1.6640765090244896</c:v>
                </c:pt>
                <c:pt idx="3">
                  <c:v>1.5738033633793309</c:v>
                </c:pt>
                <c:pt idx="4">
                  <c:v>1.459789061232456</c:v>
                </c:pt>
                <c:pt idx="5">
                  <c:v>1.4093787553405006</c:v>
                </c:pt>
                <c:pt idx="6">
                  <c:v>1.403582286177516</c:v>
                </c:pt>
                <c:pt idx="7">
                  <c:v>1.3992032653639865</c:v>
                </c:pt>
                <c:pt idx="8">
                  <c:v>1.4717381260640408</c:v>
                </c:pt>
                <c:pt idx="9">
                  <c:v>1.4254719971929375</c:v>
                </c:pt>
                <c:pt idx="10">
                  <c:v>1.3264467889349476</c:v>
                </c:pt>
                <c:pt idx="11">
                  <c:v>1.2890126083728677</c:v>
                </c:pt>
                <c:pt idx="12">
                  <c:v>1.2255009454737948</c:v>
                </c:pt>
                <c:pt idx="13">
                  <c:v>1.2410140376059571</c:v>
                </c:pt>
                <c:pt idx="14">
                  <c:v>1.0788552286209352</c:v>
                </c:pt>
                <c:pt idx="15">
                  <c:v>1.0419177559601489</c:v>
                </c:pt>
              </c:numCache>
            </c:numRef>
          </c:val>
          <c:extLst>
            <c:ext xmlns:c16="http://schemas.microsoft.com/office/drawing/2014/chart" uri="{C3380CC4-5D6E-409C-BE32-E72D297353CC}">
              <c16:uniqueId val="{00000002-7D97-408E-9F9D-7200067A1754}"/>
            </c:ext>
          </c:extLst>
        </c:ser>
        <c:ser>
          <c:idx val="3"/>
          <c:order val="3"/>
          <c:tx>
            <c:v>Yhteensä</c:v>
          </c:tx>
          <c:spPr>
            <a:noFill/>
            <a:extLst>
              <a:ext uri="{909E8E84-426E-40DD-AFC4-6F175D3DCCD1}">
                <a14:hiddenFill xmlns:a14="http://schemas.microsoft.com/office/drawing/2010/main">
                  <a:solidFill>
                    <a:srgbClr val="F5CD2D"/>
                  </a:solidFill>
                </a14:hiddenFill>
              </a:ext>
            </a:extLst>
          </c:spPr>
          <c:invertIfNegative val="0"/>
          <c:cat>
            <c:strLit>
              <c:ptCount val="16"/>
              <c:pt idx="0">
                <c:v> 2008</c:v>
              </c:pt>
              <c:pt idx="1">
                <c:v> 2009</c:v>
              </c:pt>
              <c:pt idx="2">
                <c:v> 2010</c:v>
              </c:pt>
              <c:pt idx="3">
                <c:v> 2011</c:v>
              </c:pt>
              <c:pt idx="4">
                <c:v> 2012</c:v>
              </c:pt>
              <c:pt idx="5">
                <c:v> 2013</c:v>
              </c:pt>
              <c:pt idx="6">
                <c:v> 2014</c:v>
              </c:pt>
              <c:pt idx="7">
                <c:v> 2015</c:v>
              </c:pt>
              <c:pt idx="8">
                <c:v> 2016</c:v>
              </c:pt>
              <c:pt idx="9">
                <c:v> 2017</c:v>
              </c:pt>
              <c:pt idx="10">
                <c:v> 2018</c:v>
              </c:pt>
              <c:pt idx="11">
                <c:v> 2019</c:v>
              </c:pt>
              <c:pt idx="12">
                <c:v> 2020</c:v>
              </c:pt>
              <c:pt idx="13">
                <c:v> 2021</c:v>
              </c:pt>
              <c:pt idx="14">
                <c:v> 2022</c:v>
              </c:pt>
              <c:pt idx="15">
                <c:v> 2023*</c:v>
              </c:pt>
            </c:strLit>
          </c:cat>
          <c:val>
            <c:numRef>
              <c:f>[1]Lähtödata!$H$1:$H$16</c:f>
              <c:numCache>
                <c:formatCode>0.0</c:formatCode>
                <c:ptCount val="16"/>
                <c:pt idx="0">
                  <c:v>11.4</c:v>
                </c:pt>
                <c:pt idx="1">
                  <c:v>11.4</c:v>
                </c:pt>
                <c:pt idx="2">
                  <c:v>11.8</c:v>
                </c:pt>
                <c:pt idx="3">
                  <c:v>11.2</c:v>
                </c:pt>
                <c:pt idx="4">
                  <c:v>10.7</c:v>
                </c:pt>
                <c:pt idx="5">
                  <c:v>10.199999999999999</c:v>
                </c:pt>
                <c:pt idx="6">
                  <c:v>12.3</c:v>
                </c:pt>
                <c:pt idx="7">
                  <c:v>10.5</c:v>
                </c:pt>
                <c:pt idx="8">
                  <c:v>10.6</c:v>
                </c:pt>
                <c:pt idx="9">
                  <c:v>10</c:v>
                </c:pt>
                <c:pt idx="10">
                  <c:v>9.8000000000000007</c:v>
                </c:pt>
                <c:pt idx="11">
                  <c:v>10.3</c:v>
                </c:pt>
                <c:pt idx="12">
                  <c:v>10.3</c:v>
                </c:pt>
                <c:pt idx="13">
                  <c:v>9.4</c:v>
                </c:pt>
                <c:pt idx="14">
                  <c:v>9.1999999999999993</c:v>
                </c:pt>
                <c:pt idx="15">
                  <c:v>9</c:v>
                </c:pt>
              </c:numCache>
            </c:numRef>
          </c:val>
          <c:extLst>
            <c:ext xmlns:c16="http://schemas.microsoft.com/office/drawing/2014/chart" uri="{C3380CC4-5D6E-409C-BE32-E72D297353CC}">
              <c16:uniqueId val="{00000003-7D97-408E-9F9D-7200067A1754}"/>
            </c:ext>
          </c:extLst>
        </c:ser>
        <c:dLbls>
          <c:showLegendKey val="0"/>
          <c:showVal val="0"/>
          <c:showCatName val="0"/>
          <c:showSerName val="0"/>
          <c:showPercent val="0"/>
          <c:showBubbleSize val="0"/>
        </c:dLbls>
        <c:gapWidth val="30"/>
        <c:overlap val="100"/>
        <c:axId val="232265600"/>
        <c:axId val="232267136"/>
      </c:barChart>
      <c:catAx>
        <c:axId val="232265600"/>
        <c:scaling>
          <c:orientation val="minMax"/>
        </c:scaling>
        <c:delete val="0"/>
        <c:axPos val="b"/>
        <c:numFmt formatCode="General" sourceLinked="0"/>
        <c:majorTickMark val="none"/>
        <c:minorTickMark val="none"/>
        <c:tickLblPos val="nextTo"/>
        <c:crossAx val="232267136"/>
        <c:crosses val="autoZero"/>
        <c:auto val="1"/>
        <c:lblAlgn val="ctr"/>
        <c:lblOffset val="100"/>
        <c:noMultiLvlLbl val="0"/>
      </c:catAx>
      <c:valAx>
        <c:axId val="232267136"/>
        <c:scaling>
          <c:orientation val="minMax"/>
          <c:max val="16"/>
          <c:min val="0"/>
        </c:scaling>
        <c:delete val="0"/>
        <c:axPos val="l"/>
        <c:majorGridlines/>
        <c:numFmt formatCode="0" sourceLinked="0"/>
        <c:majorTickMark val="none"/>
        <c:minorTickMark val="none"/>
        <c:tickLblPos val="nextTo"/>
        <c:txPr>
          <a:bodyPr/>
          <a:lstStyle/>
          <a:p>
            <a:pPr>
              <a:defRPr sz="900" b="0" baseline="0">
                <a:latin typeface="Abadi Extra Light"/>
                <a:ea typeface="Abadi Extra Light"/>
                <a:cs typeface="Abadi Extra Light"/>
              </a:defRPr>
            </a:pPr>
            <a:endParaRPr lang="fi-FI"/>
          </a:p>
        </c:txPr>
        <c:crossAx val="232265600"/>
        <c:crosses val="autoZero"/>
        <c:crossBetween val="between"/>
        <c:majorUnit val="4"/>
      </c:valAx>
      <c:dTable>
        <c:showHorzBorder val="1"/>
        <c:showVertBorder val="1"/>
        <c:showOutline val="1"/>
        <c:showKeys val="1"/>
        <c:txPr>
          <a:bodyPr/>
          <a:lstStyle/>
          <a:p>
            <a:pPr rtl="0">
              <a:defRPr sz="1000" b="0">
                <a:latin typeface="Abadi Extra Light" panose="020B0204020104020204" pitchFamily="34" charset="0"/>
              </a:defRPr>
            </a:pPr>
            <a:endParaRPr lang="fi-FI"/>
          </a:p>
        </c:txPr>
      </c:dTable>
    </c:plotArea>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560703167917959E-2"/>
          <c:y val="8.243431413178616E-2"/>
          <c:w val="0.90116279069767447"/>
          <c:h val="0.73947368421052628"/>
        </c:manualLayout>
      </c:layout>
      <c:barChart>
        <c:barDir val="col"/>
        <c:grouping val="stacked"/>
        <c:varyColors val="0"/>
        <c:ser>
          <c:idx val="0"/>
          <c:order val="0"/>
          <c:tx>
            <c:v>Jätevesi</c:v>
          </c:tx>
          <c:spPr>
            <a:solidFill>
              <a:srgbClr val="CCFF99"/>
            </a:solidFill>
          </c:spPr>
          <c:invertIfNegative val="0"/>
          <c:cat>
            <c:strLit>
              <c:ptCount val="16"/>
              <c:pt idx="0">
                <c:v> 2008</c:v>
              </c:pt>
              <c:pt idx="1">
                <c:v> 2009</c:v>
              </c:pt>
              <c:pt idx="2">
                <c:v> 2010</c:v>
              </c:pt>
              <c:pt idx="3">
                <c:v> 2011</c:v>
              </c:pt>
              <c:pt idx="4">
                <c:v> 2012</c:v>
              </c:pt>
              <c:pt idx="5">
                <c:v> 2013</c:v>
              </c:pt>
              <c:pt idx="6">
                <c:v> 2014</c:v>
              </c:pt>
              <c:pt idx="7">
                <c:v> 2015</c:v>
              </c:pt>
              <c:pt idx="8">
                <c:v> 2016</c:v>
              </c:pt>
              <c:pt idx="9">
                <c:v> 2017</c:v>
              </c:pt>
              <c:pt idx="10">
                <c:v> 2018</c:v>
              </c:pt>
              <c:pt idx="11">
                <c:v> 2019</c:v>
              </c:pt>
              <c:pt idx="12">
                <c:v> 2020</c:v>
              </c:pt>
              <c:pt idx="13">
                <c:v> 2021</c:v>
              </c:pt>
              <c:pt idx="14">
                <c:v> 2022</c:v>
              </c:pt>
              <c:pt idx="15">
                <c:v> 2023*</c:v>
              </c:pt>
            </c:strLit>
          </c:cat>
          <c:val>
            <c:numRef>
              <c:f>[1]Lähtödata!$J$1:$J$16</c:f>
              <c:numCache>
                <c:formatCode>0.0</c:formatCode>
                <c:ptCount val="16"/>
                <c:pt idx="0">
                  <c:v>3.0868266282199674</c:v>
                </c:pt>
                <c:pt idx="1">
                  <c:v>2.8032013129283517</c:v>
                </c:pt>
                <c:pt idx="2">
                  <c:v>2.785094142415232</c:v>
                </c:pt>
                <c:pt idx="3">
                  <c:v>1.2460603290243806</c:v>
                </c:pt>
                <c:pt idx="4">
                  <c:v>2.8375899559324185</c:v>
                </c:pt>
                <c:pt idx="5">
                  <c:v>2.9007071930000001</c:v>
                </c:pt>
                <c:pt idx="6">
                  <c:v>2.7306210631355499</c:v>
                </c:pt>
                <c:pt idx="7">
                  <c:v>2.7681305443013833</c:v>
                </c:pt>
                <c:pt idx="8">
                  <c:v>2.8458710639389628</c:v>
                </c:pt>
                <c:pt idx="9">
                  <c:v>2.79757784722716</c:v>
                </c:pt>
                <c:pt idx="10">
                  <c:v>2.924306838773167</c:v>
                </c:pt>
                <c:pt idx="11">
                  <c:v>3.0898452373595506</c:v>
                </c:pt>
                <c:pt idx="12">
                  <c:v>2.4975341577807249</c:v>
                </c:pt>
                <c:pt idx="13">
                  <c:v>2.6879668859778265</c:v>
                </c:pt>
                <c:pt idx="14">
                  <c:v>2.4173343618999055</c:v>
                </c:pt>
                <c:pt idx="15">
                  <c:v>2.4173343618999055</c:v>
                </c:pt>
              </c:numCache>
            </c:numRef>
          </c:val>
          <c:extLst>
            <c:ext xmlns:c16="http://schemas.microsoft.com/office/drawing/2014/chart" uri="{C3380CC4-5D6E-409C-BE32-E72D297353CC}">
              <c16:uniqueId val="{00000000-7338-4A12-921C-EBA892D1AB6B}"/>
            </c:ext>
          </c:extLst>
        </c:ser>
        <c:ser>
          <c:idx val="1"/>
          <c:order val="1"/>
          <c:tx>
            <c:v>Kiinteä jäte</c:v>
          </c:tx>
          <c:spPr>
            <a:solidFill>
              <a:srgbClr val="66CC00"/>
            </a:solidFill>
          </c:spPr>
          <c:invertIfNegative val="0"/>
          <c:cat>
            <c:strLit>
              <c:ptCount val="16"/>
              <c:pt idx="0">
                <c:v> 2008</c:v>
              </c:pt>
              <c:pt idx="1">
                <c:v> 2009</c:v>
              </c:pt>
              <c:pt idx="2">
                <c:v> 2010</c:v>
              </c:pt>
              <c:pt idx="3">
                <c:v> 2011</c:v>
              </c:pt>
              <c:pt idx="4">
                <c:v> 2012</c:v>
              </c:pt>
              <c:pt idx="5">
                <c:v> 2013</c:v>
              </c:pt>
              <c:pt idx="6">
                <c:v> 2014</c:v>
              </c:pt>
              <c:pt idx="7">
                <c:v> 2015</c:v>
              </c:pt>
              <c:pt idx="8">
                <c:v> 2016</c:v>
              </c:pt>
              <c:pt idx="9">
                <c:v> 2017</c:v>
              </c:pt>
              <c:pt idx="10">
                <c:v> 2018</c:v>
              </c:pt>
              <c:pt idx="11">
                <c:v> 2019</c:v>
              </c:pt>
              <c:pt idx="12">
                <c:v> 2020</c:v>
              </c:pt>
              <c:pt idx="13">
                <c:v> 2021</c:v>
              </c:pt>
              <c:pt idx="14">
                <c:v> 2022</c:v>
              </c:pt>
              <c:pt idx="15">
                <c:v> 2023*</c:v>
              </c:pt>
            </c:strLit>
          </c:cat>
          <c:val>
            <c:numRef>
              <c:f>[1]Lähtödata!$I$1:$I$16</c:f>
              <c:numCache>
                <c:formatCode>0.0</c:formatCode>
                <c:ptCount val="16"/>
                <c:pt idx="0">
                  <c:v>20.415358562837053</c:v>
                </c:pt>
                <c:pt idx="1">
                  <c:v>20.20387306167483</c:v>
                </c:pt>
                <c:pt idx="2">
                  <c:v>12.087270117866128</c:v>
                </c:pt>
                <c:pt idx="3">
                  <c:v>9.2188809088337571</c:v>
                </c:pt>
                <c:pt idx="4">
                  <c:v>11.501571764202144</c:v>
                </c:pt>
                <c:pt idx="5">
                  <c:v>10.765863473459447</c:v>
                </c:pt>
                <c:pt idx="6">
                  <c:v>12.018468391324603</c:v>
                </c:pt>
                <c:pt idx="7">
                  <c:v>10.291724311341792</c:v>
                </c:pt>
                <c:pt idx="8">
                  <c:v>8.07642270276272</c:v>
                </c:pt>
                <c:pt idx="9">
                  <c:v>6.8579243149160209</c:v>
                </c:pt>
                <c:pt idx="10">
                  <c:v>6.3934063975458759</c:v>
                </c:pt>
                <c:pt idx="11">
                  <c:v>7.0669821742908718</c:v>
                </c:pt>
                <c:pt idx="12">
                  <c:v>6.4285721502744124</c:v>
                </c:pt>
                <c:pt idx="13">
                  <c:v>6.941460097444125</c:v>
                </c:pt>
                <c:pt idx="14">
                  <c:v>7.0298867039016688</c:v>
                </c:pt>
                <c:pt idx="15">
                  <c:v>7.0298867039016688</c:v>
                </c:pt>
              </c:numCache>
            </c:numRef>
          </c:val>
          <c:extLst>
            <c:ext xmlns:c16="http://schemas.microsoft.com/office/drawing/2014/chart" uri="{C3380CC4-5D6E-409C-BE32-E72D297353CC}">
              <c16:uniqueId val="{00000001-7338-4A12-921C-EBA892D1AB6B}"/>
            </c:ext>
          </c:extLst>
        </c:ser>
        <c:ser>
          <c:idx val="2"/>
          <c:order val="2"/>
          <c:tx>
            <c:v>Yhteensä</c:v>
          </c:tx>
          <c:spPr>
            <a:noFill/>
            <a:extLst>
              <a:ext uri="{909E8E84-426E-40DD-AFC4-6F175D3DCCD1}">
                <a14:hiddenFill xmlns:a14="http://schemas.microsoft.com/office/drawing/2010/main">
                  <a:solidFill>
                    <a:srgbClr val="B32C16"/>
                  </a:solidFill>
                </a14:hiddenFill>
              </a:ext>
            </a:extLst>
          </c:spPr>
          <c:invertIfNegative val="0"/>
          <c:cat>
            <c:strLit>
              <c:ptCount val="16"/>
              <c:pt idx="0">
                <c:v> 2008</c:v>
              </c:pt>
              <c:pt idx="1">
                <c:v> 2009</c:v>
              </c:pt>
              <c:pt idx="2">
                <c:v> 2010</c:v>
              </c:pt>
              <c:pt idx="3">
                <c:v> 2011</c:v>
              </c:pt>
              <c:pt idx="4">
                <c:v> 2012</c:v>
              </c:pt>
              <c:pt idx="5">
                <c:v> 2013</c:v>
              </c:pt>
              <c:pt idx="6">
                <c:v> 2014</c:v>
              </c:pt>
              <c:pt idx="7">
                <c:v> 2015</c:v>
              </c:pt>
              <c:pt idx="8">
                <c:v> 2016</c:v>
              </c:pt>
              <c:pt idx="9">
                <c:v> 2017</c:v>
              </c:pt>
              <c:pt idx="10">
                <c:v> 2018</c:v>
              </c:pt>
              <c:pt idx="11">
                <c:v> 2019</c:v>
              </c:pt>
              <c:pt idx="12">
                <c:v> 2020</c:v>
              </c:pt>
              <c:pt idx="13">
                <c:v> 2021</c:v>
              </c:pt>
              <c:pt idx="14">
                <c:v> 2022</c:v>
              </c:pt>
              <c:pt idx="15">
                <c:v> 2023*</c:v>
              </c:pt>
            </c:strLit>
          </c:cat>
          <c:val>
            <c:numRef>
              <c:f>[1]Lähtödata!$K$1:$K$16</c:f>
              <c:numCache>
                <c:formatCode>0.0</c:formatCode>
                <c:ptCount val="16"/>
                <c:pt idx="0">
                  <c:v>23.5</c:v>
                </c:pt>
                <c:pt idx="1">
                  <c:v>23</c:v>
                </c:pt>
                <c:pt idx="2">
                  <c:v>14.9</c:v>
                </c:pt>
                <c:pt idx="3">
                  <c:v>10.5</c:v>
                </c:pt>
                <c:pt idx="4">
                  <c:v>14.3</c:v>
                </c:pt>
                <c:pt idx="5">
                  <c:v>13.7</c:v>
                </c:pt>
                <c:pt idx="6">
                  <c:v>14.7</c:v>
                </c:pt>
                <c:pt idx="7">
                  <c:v>13.1</c:v>
                </c:pt>
                <c:pt idx="8">
                  <c:v>10.9</c:v>
                </c:pt>
                <c:pt idx="9">
                  <c:v>9.6999999999999993</c:v>
                </c:pt>
                <c:pt idx="10">
                  <c:v>9.3000000000000007</c:v>
                </c:pt>
                <c:pt idx="11">
                  <c:v>10.199999999999999</c:v>
                </c:pt>
                <c:pt idx="12">
                  <c:v>8.9</c:v>
                </c:pt>
                <c:pt idx="13">
                  <c:v>9.6</c:v>
                </c:pt>
                <c:pt idx="14">
                  <c:v>9.4</c:v>
                </c:pt>
                <c:pt idx="15">
                  <c:v>9.4</c:v>
                </c:pt>
              </c:numCache>
            </c:numRef>
          </c:val>
          <c:extLst>
            <c:ext xmlns:c16="http://schemas.microsoft.com/office/drawing/2014/chart" uri="{C3380CC4-5D6E-409C-BE32-E72D297353CC}">
              <c16:uniqueId val="{00000002-7338-4A12-921C-EBA892D1AB6B}"/>
            </c:ext>
          </c:extLst>
        </c:ser>
        <c:dLbls>
          <c:showLegendKey val="0"/>
          <c:showVal val="0"/>
          <c:showCatName val="0"/>
          <c:showSerName val="0"/>
          <c:showPercent val="0"/>
          <c:showBubbleSize val="0"/>
        </c:dLbls>
        <c:gapWidth val="30"/>
        <c:overlap val="100"/>
        <c:axId val="232265600"/>
        <c:axId val="232267136"/>
      </c:barChart>
      <c:catAx>
        <c:axId val="232265600"/>
        <c:scaling>
          <c:orientation val="minMax"/>
        </c:scaling>
        <c:delete val="0"/>
        <c:axPos val="b"/>
        <c:numFmt formatCode="General" sourceLinked="0"/>
        <c:majorTickMark val="none"/>
        <c:minorTickMark val="none"/>
        <c:tickLblPos val="nextTo"/>
        <c:crossAx val="232267136"/>
        <c:crosses val="autoZero"/>
        <c:auto val="1"/>
        <c:lblAlgn val="ctr"/>
        <c:lblOffset val="100"/>
        <c:noMultiLvlLbl val="0"/>
      </c:catAx>
      <c:valAx>
        <c:axId val="232267136"/>
        <c:scaling>
          <c:orientation val="minMax"/>
          <c:max val="30"/>
          <c:min val="0"/>
        </c:scaling>
        <c:delete val="0"/>
        <c:axPos val="l"/>
        <c:majorGridlines/>
        <c:numFmt formatCode="0" sourceLinked="0"/>
        <c:majorTickMark val="none"/>
        <c:minorTickMark val="none"/>
        <c:tickLblPos val="nextTo"/>
        <c:txPr>
          <a:bodyPr/>
          <a:lstStyle/>
          <a:p>
            <a:pPr>
              <a:defRPr sz="900" b="0" baseline="0">
                <a:latin typeface="Abadi Extra Light"/>
                <a:ea typeface="Abadi Extra Light"/>
                <a:cs typeface="Abadi Extra Light"/>
              </a:defRPr>
            </a:pPr>
            <a:endParaRPr lang="fi-FI"/>
          </a:p>
        </c:txPr>
        <c:crossAx val="232265600"/>
        <c:crosses val="autoZero"/>
        <c:crossBetween val="between"/>
        <c:majorUnit val="6"/>
      </c:valAx>
      <c:dTable>
        <c:showHorzBorder val="1"/>
        <c:showVertBorder val="1"/>
        <c:showOutline val="1"/>
        <c:showKeys val="1"/>
        <c:txPr>
          <a:bodyPr/>
          <a:lstStyle/>
          <a:p>
            <a:pPr rtl="0">
              <a:defRPr sz="1000" b="0">
                <a:latin typeface="Abadi Extra Light" panose="020B0204020104020204" pitchFamily="34" charset="0"/>
              </a:defRPr>
            </a:pPr>
            <a:endParaRPr lang="fi-FI"/>
          </a:p>
        </c:txPr>
      </c:dTable>
    </c:plotArea>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71525765588546"/>
          <c:y val="2.4835768151897263E-2"/>
          <c:w val="0.8666666666666667"/>
          <c:h val="0.39534883720930231"/>
        </c:manualLayout>
      </c:layout>
      <c:barChart>
        <c:barDir val="col"/>
        <c:grouping val="clustered"/>
        <c:varyColors val="0"/>
        <c:ser>
          <c:idx val="17"/>
          <c:order val="0"/>
          <c:tx>
            <c:v> 2008</c:v>
          </c:tx>
          <c:spPr>
            <a:solidFill>
              <a:srgbClr val="CCFF99"/>
            </a:solidFill>
          </c:spPr>
          <c:invertIfNegative val="0"/>
          <c:cat>
            <c:strLit>
              <c:ptCount val="2"/>
              <c:pt idx="0">
                <c:v>Teollisuus ja työkoneet</c:v>
              </c:pt>
              <c:pt idx="1">
                <c:v>Teollisuuden sähkönkulutus</c:v>
              </c:pt>
            </c:strLit>
          </c:cat>
          <c:val>
            <c:numRef>
              <c:f>[1]Lähtödata!$AG$637:$AG$638</c:f>
              <c:numCache>
                <c:formatCode>0.0</c:formatCode>
                <c:ptCount val="2"/>
                <c:pt idx="0">
                  <c:v>118.0916564487954</c:v>
                </c:pt>
                <c:pt idx="1">
                  <c:v>394.62241214775844</c:v>
                </c:pt>
              </c:numCache>
            </c:numRef>
          </c:val>
          <c:extLst>
            <c:ext xmlns:c16="http://schemas.microsoft.com/office/drawing/2014/chart" uri="{C3380CC4-5D6E-409C-BE32-E72D297353CC}">
              <c16:uniqueId val="{00000000-724E-4AE2-93AD-2C4AFE202889}"/>
            </c:ext>
          </c:extLst>
        </c:ser>
        <c:ser>
          <c:idx val="1"/>
          <c:order val="1"/>
          <c:tx>
            <c:v> 2009</c:v>
          </c:tx>
          <c:spPr>
            <a:solidFill>
              <a:srgbClr val="66CC00"/>
            </a:solidFill>
          </c:spPr>
          <c:invertIfNegative val="0"/>
          <c:cat>
            <c:strLit>
              <c:ptCount val="2"/>
              <c:pt idx="0">
                <c:v>Teollisuus ja työkoneet</c:v>
              </c:pt>
              <c:pt idx="1">
                <c:v>Teollisuuden sähkönkulutus</c:v>
              </c:pt>
            </c:strLit>
          </c:cat>
          <c:val>
            <c:numRef>
              <c:f>[1]Lähtödata!$AG$640:$AG$641</c:f>
              <c:numCache>
                <c:formatCode>0.0</c:formatCode>
                <c:ptCount val="2"/>
                <c:pt idx="0">
                  <c:v>122.18836135363064</c:v>
                </c:pt>
                <c:pt idx="1">
                  <c:v>361.85816593551846</c:v>
                </c:pt>
              </c:numCache>
            </c:numRef>
          </c:val>
          <c:extLst>
            <c:ext xmlns:c16="http://schemas.microsoft.com/office/drawing/2014/chart" uri="{C3380CC4-5D6E-409C-BE32-E72D297353CC}">
              <c16:uniqueId val="{00000001-724E-4AE2-93AD-2C4AFE202889}"/>
            </c:ext>
          </c:extLst>
        </c:ser>
        <c:ser>
          <c:idx val="2"/>
          <c:order val="2"/>
          <c:tx>
            <c:v> 2010</c:v>
          </c:tx>
          <c:spPr>
            <a:solidFill>
              <a:srgbClr val="99CCFF"/>
            </a:solidFill>
          </c:spPr>
          <c:invertIfNegative val="0"/>
          <c:cat>
            <c:strLit>
              <c:ptCount val="2"/>
              <c:pt idx="0">
                <c:v>Teollisuus ja työkoneet</c:v>
              </c:pt>
              <c:pt idx="1">
                <c:v>Teollisuuden sähkönkulutus</c:v>
              </c:pt>
            </c:strLit>
          </c:cat>
          <c:val>
            <c:numRef>
              <c:f>[1]Lähtödata!$AG$643:$AG$644</c:f>
              <c:numCache>
                <c:formatCode>0.0</c:formatCode>
                <c:ptCount val="2"/>
                <c:pt idx="0">
                  <c:v>167.1019880198084</c:v>
                </c:pt>
                <c:pt idx="1">
                  <c:v>471.96657197444659</c:v>
                </c:pt>
              </c:numCache>
            </c:numRef>
          </c:val>
          <c:extLst>
            <c:ext xmlns:c16="http://schemas.microsoft.com/office/drawing/2014/chart" uri="{C3380CC4-5D6E-409C-BE32-E72D297353CC}">
              <c16:uniqueId val="{00000002-724E-4AE2-93AD-2C4AFE202889}"/>
            </c:ext>
          </c:extLst>
        </c:ser>
        <c:ser>
          <c:idx val="3"/>
          <c:order val="3"/>
          <c:tx>
            <c:v> 2011</c:v>
          </c:tx>
          <c:spPr>
            <a:solidFill>
              <a:srgbClr val="99FFFF"/>
            </a:solidFill>
          </c:spPr>
          <c:invertIfNegative val="0"/>
          <c:cat>
            <c:strLit>
              <c:ptCount val="2"/>
              <c:pt idx="0">
                <c:v>Teollisuus ja työkoneet</c:v>
              </c:pt>
              <c:pt idx="1">
                <c:v>Teollisuuden sähkönkulutus</c:v>
              </c:pt>
            </c:strLit>
          </c:cat>
          <c:val>
            <c:numRef>
              <c:f>[1]Lähtödata!$AG$646:$AG$647</c:f>
              <c:numCache>
                <c:formatCode>0.0</c:formatCode>
                <c:ptCount val="2"/>
                <c:pt idx="0">
                  <c:v>166.60094536145868</c:v>
                </c:pt>
                <c:pt idx="1">
                  <c:v>362.17016956430899</c:v>
                </c:pt>
              </c:numCache>
            </c:numRef>
          </c:val>
          <c:extLst>
            <c:ext xmlns:c16="http://schemas.microsoft.com/office/drawing/2014/chart" uri="{C3380CC4-5D6E-409C-BE32-E72D297353CC}">
              <c16:uniqueId val="{00000003-724E-4AE2-93AD-2C4AFE202889}"/>
            </c:ext>
          </c:extLst>
        </c:ser>
        <c:ser>
          <c:idx val="4"/>
          <c:order val="4"/>
          <c:tx>
            <c:v> 2012</c:v>
          </c:tx>
          <c:spPr>
            <a:solidFill>
              <a:srgbClr val="00CCCC"/>
            </a:solidFill>
          </c:spPr>
          <c:invertIfNegative val="0"/>
          <c:cat>
            <c:strLit>
              <c:ptCount val="2"/>
              <c:pt idx="0">
                <c:v>Teollisuus ja työkoneet</c:v>
              </c:pt>
              <c:pt idx="1">
                <c:v>Teollisuuden sähkönkulutus</c:v>
              </c:pt>
            </c:strLit>
          </c:cat>
          <c:val>
            <c:numRef>
              <c:f>[1]Lähtödata!$AG$649:$AG$650</c:f>
              <c:numCache>
                <c:formatCode>0.0</c:formatCode>
                <c:ptCount val="2"/>
                <c:pt idx="0">
                  <c:v>148.05684722519655</c:v>
                </c:pt>
                <c:pt idx="1">
                  <c:v>264.68563151526968</c:v>
                </c:pt>
              </c:numCache>
            </c:numRef>
          </c:val>
          <c:extLst>
            <c:ext xmlns:c16="http://schemas.microsoft.com/office/drawing/2014/chart" uri="{C3380CC4-5D6E-409C-BE32-E72D297353CC}">
              <c16:uniqueId val="{00000004-724E-4AE2-93AD-2C4AFE202889}"/>
            </c:ext>
          </c:extLst>
        </c:ser>
        <c:ser>
          <c:idx val="5"/>
          <c:order val="5"/>
          <c:tx>
            <c:v> 2013</c:v>
          </c:tx>
          <c:spPr>
            <a:solidFill>
              <a:srgbClr val="006666"/>
            </a:solidFill>
          </c:spPr>
          <c:invertIfNegative val="0"/>
          <c:cat>
            <c:strLit>
              <c:ptCount val="2"/>
              <c:pt idx="0">
                <c:v>Teollisuus ja työkoneet</c:v>
              </c:pt>
              <c:pt idx="1">
                <c:v>Teollisuuden sähkönkulutus</c:v>
              </c:pt>
            </c:strLit>
          </c:cat>
          <c:val>
            <c:numRef>
              <c:f>[1]Lähtödata!$AG$652:$AG$653</c:f>
              <c:numCache>
                <c:formatCode>0.0</c:formatCode>
                <c:ptCount val="2"/>
                <c:pt idx="0">
                  <c:v>130.254175546168</c:v>
                </c:pt>
                <c:pt idx="1">
                  <c:v>315.10384081032856</c:v>
                </c:pt>
              </c:numCache>
            </c:numRef>
          </c:val>
          <c:extLst>
            <c:ext xmlns:c16="http://schemas.microsoft.com/office/drawing/2014/chart" uri="{C3380CC4-5D6E-409C-BE32-E72D297353CC}">
              <c16:uniqueId val="{00000005-724E-4AE2-93AD-2C4AFE202889}"/>
            </c:ext>
          </c:extLst>
        </c:ser>
        <c:ser>
          <c:idx val="6"/>
          <c:order val="6"/>
          <c:tx>
            <c:v> 2014</c:v>
          </c:tx>
          <c:spPr>
            <a:solidFill>
              <a:srgbClr val="0080FF"/>
            </a:solidFill>
          </c:spPr>
          <c:invertIfNegative val="0"/>
          <c:cat>
            <c:strLit>
              <c:ptCount val="2"/>
              <c:pt idx="0">
                <c:v>Teollisuus ja työkoneet</c:v>
              </c:pt>
              <c:pt idx="1">
                <c:v>Teollisuuden sähkönkulutus</c:v>
              </c:pt>
            </c:strLit>
          </c:cat>
          <c:val>
            <c:numRef>
              <c:f>[1]Lähtödata!$AG$655:$AG$656</c:f>
              <c:numCache>
                <c:formatCode>0.0</c:formatCode>
                <c:ptCount val="2"/>
                <c:pt idx="0">
                  <c:v>108.47752207210824</c:v>
                </c:pt>
                <c:pt idx="1">
                  <c:v>244.71358875600103</c:v>
                </c:pt>
              </c:numCache>
            </c:numRef>
          </c:val>
          <c:extLst>
            <c:ext xmlns:c16="http://schemas.microsoft.com/office/drawing/2014/chart" uri="{C3380CC4-5D6E-409C-BE32-E72D297353CC}">
              <c16:uniqueId val="{00000006-724E-4AE2-93AD-2C4AFE202889}"/>
            </c:ext>
          </c:extLst>
        </c:ser>
        <c:ser>
          <c:idx val="7"/>
          <c:order val="7"/>
          <c:tx>
            <c:v> 2015</c:v>
          </c:tx>
          <c:spPr>
            <a:solidFill>
              <a:srgbClr val="004C99"/>
            </a:solidFill>
          </c:spPr>
          <c:invertIfNegative val="0"/>
          <c:cat>
            <c:strLit>
              <c:ptCount val="2"/>
              <c:pt idx="0">
                <c:v>Teollisuus ja työkoneet</c:v>
              </c:pt>
              <c:pt idx="1">
                <c:v>Teollisuuden sähkönkulutus</c:v>
              </c:pt>
            </c:strLit>
          </c:cat>
          <c:val>
            <c:numRef>
              <c:f>[1]Lähtödata!$AG$658:$AG$659</c:f>
              <c:numCache>
                <c:formatCode>0.0</c:formatCode>
                <c:ptCount val="2"/>
                <c:pt idx="0">
                  <c:v>160.10877374373445</c:v>
                </c:pt>
                <c:pt idx="1">
                  <c:v>200.72120239057068</c:v>
                </c:pt>
              </c:numCache>
            </c:numRef>
          </c:val>
          <c:extLst>
            <c:ext xmlns:c16="http://schemas.microsoft.com/office/drawing/2014/chart" uri="{C3380CC4-5D6E-409C-BE32-E72D297353CC}">
              <c16:uniqueId val="{00000007-724E-4AE2-93AD-2C4AFE202889}"/>
            </c:ext>
          </c:extLst>
        </c:ser>
        <c:ser>
          <c:idx val="8"/>
          <c:order val="8"/>
          <c:tx>
            <c:v> 2016</c:v>
          </c:tx>
          <c:spPr>
            <a:solidFill>
              <a:srgbClr val="99FF33"/>
            </a:solidFill>
          </c:spPr>
          <c:invertIfNegative val="0"/>
          <c:cat>
            <c:strLit>
              <c:ptCount val="2"/>
              <c:pt idx="0">
                <c:v>Teollisuus ja työkoneet</c:v>
              </c:pt>
              <c:pt idx="1">
                <c:v>Teollisuuden sähkönkulutus</c:v>
              </c:pt>
            </c:strLit>
          </c:cat>
          <c:val>
            <c:numRef>
              <c:f>[1]Lähtödata!$AG$661:$AG$662</c:f>
              <c:numCache>
                <c:formatCode>0.0</c:formatCode>
                <c:ptCount val="2"/>
                <c:pt idx="0">
                  <c:v>162.86287586810724</c:v>
                </c:pt>
                <c:pt idx="1">
                  <c:v>199.6970850364018</c:v>
                </c:pt>
              </c:numCache>
            </c:numRef>
          </c:val>
          <c:extLst>
            <c:ext xmlns:c16="http://schemas.microsoft.com/office/drawing/2014/chart" uri="{C3380CC4-5D6E-409C-BE32-E72D297353CC}">
              <c16:uniqueId val="{00000008-724E-4AE2-93AD-2C4AFE202889}"/>
            </c:ext>
          </c:extLst>
        </c:ser>
        <c:ser>
          <c:idx val="9"/>
          <c:order val="9"/>
          <c:tx>
            <c:v> 2017</c:v>
          </c:tx>
          <c:spPr>
            <a:solidFill>
              <a:srgbClr val="00CC66"/>
            </a:solidFill>
          </c:spPr>
          <c:invertIfNegative val="0"/>
          <c:cat>
            <c:strLit>
              <c:ptCount val="2"/>
              <c:pt idx="0">
                <c:v>Teollisuus ja työkoneet</c:v>
              </c:pt>
              <c:pt idx="1">
                <c:v>Teollisuuden sähkönkulutus</c:v>
              </c:pt>
            </c:strLit>
          </c:cat>
          <c:val>
            <c:numRef>
              <c:f>[1]Lähtödata!$AG$664:$AG$665</c:f>
              <c:numCache>
                <c:formatCode>0.0</c:formatCode>
                <c:ptCount val="2"/>
                <c:pt idx="0">
                  <c:v>175.73279321850148</c:v>
                </c:pt>
                <c:pt idx="1">
                  <c:v>175.27775595054297</c:v>
                </c:pt>
              </c:numCache>
            </c:numRef>
          </c:val>
          <c:extLst>
            <c:ext xmlns:c16="http://schemas.microsoft.com/office/drawing/2014/chart" uri="{C3380CC4-5D6E-409C-BE32-E72D297353CC}">
              <c16:uniqueId val="{00000009-724E-4AE2-93AD-2C4AFE202889}"/>
            </c:ext>
          </c:extLst>
        </c:ser>
        <c:ser>
          <c:idx val="10"/>
          <c:order val="10"/>
          <c:tx>
            <c:v> 2018</c:v>
          </c:tx>
          <c:spPr>
            <a:solidFill>
              <a:srgbClr val="336600"/>
            </a:solidFill>
          </c:spPr>
          <c:invertIfNegative val="0"/>
          <c:cat>
            <c:strLit>
              <c:ptCount val="2"/>
              <c:pt idx="0">
                <c:v>Teollisuus ja työkoneet</c:v>
              </c:pt>
              <c:pt idx="1">
                <c:v>Teollisuuden sähkönkulutus</c:v>
              </c:pt>
            </c:strLit>
          </c:cat>
          <c:val>
            <c:numRef>
              <c:f>[1]Lähtödata!$AG$667:$AG$668</c:f>
              <c:numCache>
                <c:formatCode>0.0</c:formatCode>
                <c:ptCount val="2"/>
                <c:pt idx="0">
                  <c:v>192.05910778017378</c:v>
                </c:pt>
                <c:pt idx="1">
                  <c:v>216.10658542854421</c:v>
                </c:pt>
              </c:numCache>
            </c:numRef>
          </c:val>
          <c:extLst>
            <c:ext xmlns:c16="http://schemas.microsoft.com/office/drawing/2014/chart" uri="{C3380CC4-5D6E-409C-BE32-E72D297353CC}">
              <c16:uniqueId val="{0000000A-724E-4AE2-93AD-2C4AFE202889}"/>
            </c:ext>
          </c:extLst>
        </c:ser>
        <c:ser>
          <c:idx val="11"/>
          <c:order val="11"/>
          <c:tx>
            <c:v> 2019</c:v>
          </c:tx>
          <c:spPr>
            <a:solidFill>
              <a:srgbClr val="66B2FF"/>
            </a:solidFill>
          </c:spPr>
          <c:invertIfNegative val="0"/>
          <c:cat>
            <c:strLit>
              <c:ptCount val="2"/>
              <c:pt idx="0">
                <c:v>Teollisuus ja työkoneet</c:v>
              </c:pt>
              <c:pt idx="1">
                <c:v>Teollisuuden sähkönkulutus</c:v>
              </c:pt>
            </c:strLit>
          </c:cat>
          <c:val>
            <c:numRef>
              <c:f>[1]Lähtödata!$AG$670:$AG$671</c:f>
              <c:numCache>
                <c:formatCode>0.0</c:formatCode>
                <c:ptCount val="2"/>
                <c:pt idx="0">
                  <c:v>187.64353840606526</c:v>
                </c:pt>
                <c:pt idx="1">
                  <c:v>160.99074883814038</c:v>
                </c:pt>
              </c:numCache>
            </c:numRef>
          </c:val>
          <c:extLst>
            <c:ext xmlns:c16="http://schemas.microsoft.com/office/drawing/2014/chart" uri="{C3380CC4-5D6E-409C-BE32-E72D297353CC}">
              <c16:uniqueId val="{0000000B-724E-4AE2-93AD-2C4AFE202889}"/>
            </c:ext>
          </c:extLst>
        </c:ser>
        <c:ser>
          <c:idx val="0"/>
          <c:order val="12"/>
          <c:tx>
            <c:v> 2020</c:v>
          </c:tx>
          <c:spPr>
            <a:solidFill>
              <a:srgbClr val="CCCCFB"/>
            </a:solidFill>
          </c:spPr>
          <c:invertIfNegative val="0"/>
          <c:cat>
            <c:strLit>
              <c:ptCount val="2"/>
              <c:pt idx="0">
                <c:v>Teollisuus ja työkoneet</c:v>
              </c:pt>
              <c:pt idx="1">
                <c:v>Teollisuuden sähkönkulutus</c:v>
              </c:pt>
            </c:strLit>
          </c:cat>
          <c:val>
            <c:numRef>
              <c:f>[1]Lähtödata!$AG$673:$AG$674</c:f>
              <c:numCache>
                <c:formatCode>0.0</c:formatCode>
                <c:ptCount val="2"/>
                <c:pt idx="0">
                  <c:v>204.39713727685165</c:v>
                </c:pt>
                <c:pt idx="1">
                  <c:v>98.148814821254092</c:v>
                </c:pt>
              </c:numCache>
            </c:numRef>
          </c:val>
          <c:extLst>
            <c:ext xmlns:c16="http://schemas.microsoft.com/office/drawing/2014/chart" uri="{C3380CC4-5D6E-409C-BE32-E72D297353CC}">
              <c16:uniqueId val="{0000000C-724E-4AE2-93AD-2C4AFE202889}"/>
            </c:ext>
          </c:extLst>
        </c:ser>
        <c:ser>
          <c:idx val="12"/>
          <c:order val="13"/>
          <c:tx>
            <c:v> 2021</c:v>
          </c:tx>
          <c:spPr>
            <a:solidFill>
              <a:srgbClr val="9933FF"/>
            </a:solidFill>
          </c:spPr>
          <c:invertIfNegative val="0"/>
          <c:cat>
            <c:strLit>
              <c:ptCount val="2"/>
              <c:pt idx="0">
                <c:v>Teollisuus ja työkoneet</c:v>
              </c:pt>
              <c:pt idx="1">
                <c:v>Teollisuuden sähkönkulutus</c:v>
              </c:pt>
            </c:strLit>
          </c:cat>
          <c:val>
            <c:numRef>
              <c:f>[1]Lähtödata!$AG$676:$AG$677</c:f>
              <c:numCache>
                <c:formatCode>0.0</c:formatCode>
                <c:ptCount val="2"/>
                <c:pt idx="0">
                  <c:v>170.84302782628319</c:v>
                </c:pt>
                <c:pt idx="1">
                  <c:v>119.78388249338548</c:v>
                </c:pt>
              </c:numCache>
            </c:numRef>
          </c:val>
          <c:extLst>
            <c:ext xmlns:c16="http://schemas.microsoft.com/office/drawing/2014/chart" uri="{C3380CC4-5D6E-409C-BE32-E72D297353CC}">
              <c16:uniqueId val="{0000000D-724E-4AE2-93AD-2C4AFE202889}"/>
            </c:ext>
          </c:extLst>
        </c:ser>
        <c:ser>
          <c:idx val="13"/>
          <c:order val="14"/>
          <c:tx>
            <c:v> 2022</c:v>
          </c:tx>
          <c:spPr>
            <a:solidFill>
              <a:srgbClr val="FFCCE5"/>
            </a:solidFill>
          </c:spPr>
          <c:invertIfNegative val="0"/>
          <c:cat>
            <c:strLit>
              <c:ptCount val="2"/>
              <c:pt idx="0">
                <c:v>Teollisuus ja työkoneet</c:v>
              </c:pt>
              <c:pt idx="1">
                <c:v>Teollisuuden sähkönkulutus</c:v>
              </c:pt>
            </c:strLit>
          </c:cat>
          <c:val>
            <c:numRef>
              <c:f>[1]Lähtödata!$AG$679:$AG$680</c:f>
              <c:numCache>
                <c:formatCode>0.0</c:formatCode>
                <c:ptCount val="2"/>
                <c:pt idx="0">
                  <c:v>144.96556978955351</c:v>
                </c:pt>
                <c:pt idx="1">
                  <c:v>82.136077975163559</c:v>
                </c:pt>
              </c:numCache>
            </c:numRef>
          </c:val>
          <c:extLst>
            <c:ext xmlns:c16="http://schemas.microsoft.com/office/drawing/2014/chart" uri="{C3380CC4-5D6E-409C-BE32-E72D297353CC}">
              <c16:uniqueId val="{0000000E-724E-4AE2-93AD-2C4AFE202889}"/>
            </c:ext>
          </c:extLst>
        </c:ser>
        <c:dLbls>
          <c:showLegendKey val="0"/>
          <c:showVal val="0"/>
          <c:showCatName val="0"/>
          <c:showSerName val="0"/>
          <c:showPercent val="0"/>
          <c:showBubbleSize val="0"/>
        </c:dLbls>
        <c:gapWidth val="150"/>
        <c:axId val="232265600"/>
        <c:axId val="232267136"/>
      </c:barChart>
      <c:catAx>
        <c:axId val="232265600"/>
        <c:scaling>
          <c:orientation val="minMax"/>
        </c:scaling>
        <c:delete val="0"/>
        <c:axPos val="b"/>
        <c:numFmt formatCode="General" sourceLinked="0"/>
        <c:majorTickMark val="none"/>
        <c:minorTickMark val="none"/>
        <c:tickLblPos val="nextTo"/>
        <c:txPr>
          <a:bodyPr/>
          <a:lstStyle/>
          <a:p>
            <a:pPr>
              <a:defRPr sz="1000"/>
            </a:pPr>
            <a:endParaRPr lang="fi-FI"/>
          </a:p>
        </c:txPr>
        <c:crossAx val="232267136"/>
        <c:crosses val="autoZero"/>
        <c:auto val="1"/>
        <c:lblAlgn val="ctr"/>
        <c:lblOffset val="100"/>
        <c:noMultiLvlLbl val="0"/>
      </c:catAx>
      <c:valAx>
        <c:axId val="232267136"/>
        <c:scaling>
          <c:orientation val="minMax"/>
          <c:max val="600"/>
          <c:min val="0"/>
        </c:scaling>
        <c:delete val="0"/>
        <c:axPos val="l"/>
        <c:majorGridlines/>
        <c:numFmt formatCode="0" sourceLinked="0"/>
        <c:majorTickMark val="none"/>
        <c:minorTickMark val="none"/>
        <c:tickLblPos val="nextTo"/>
        <c:txPr>
          <a:bodyPr/>
          <a:lstStyle/>
          <a:p>
            <a:pPr>
              <a:defRPr sz="900" b="0" baseline="0">
                <a:latin typeface="Abadi Extra Light"/>
                <a:ea typeface="Abadi Extra Light"/>
                <a:cs typeface="Abadi Extra Light"/>
              </a:defRPr>
            </a:pPr>
            <a:endParaRPr lang="fi-FI"/>
          </a:p>
        </c:txPr>
        <c:crossAx val="232265600"/>
        <c:crosses val="autoZero"/>
        <c:crossBetween val="between"/>
        <c:majorUnit val="120"/>
      </c:valAx>
      <c:dTable>
        <c:showHorzBorder val="1"/>
        <c:showVertBorder val="1"/>
        <c:showOutline val="1"/>
        <c:showKeys val="1"/>
        <c:txPr>
          <a:bodyPr/>
          <a:lstStyle/>
          <a:p>
            <a:pPr rtl="0">
              <a:defRPr sz="1000" b="0">
                <a:latin typeface="Abadi Extra Light" panose="020B0204020104020204" pitchFamily="34" charset="0"/>
              </a:defRPr>
            </a:pPr>
            <a:endParaRPr lang="fi-FI"/>
          </a:p>
        </c:txPr>
      </c:dTable>
    </c:plotArea>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2.823529411764706E-2"/>
          <c:y val="0.17181115072480346"/>
          <c:w val="0.95020859806876701"/>
          <c:h val="0.82818883384116104"/>
        </c:manualLayout>
      </c:layout>
      <c:barChart>
        <c:barDir val="col"/>
        <c:grouping val="stacked"/>
        <c:varyColors val="0"/>
        <c:ser>
          <c:idx val="0"/>
          <c:order val="0"/>
          <c:tx>
            <c:v>Kuluttajien sähkönkulutus</c:v>
          </c:tx>
          <c:spPr>
            <a:solidFill>
              <a:srgbClr val="CCFF99"/>
            </a:solidFill>
          </c:spPr>
          <c:invertIfNegative val="0"/>
          <c:dPt>
            <c:idx val="0"/>
            <c:invertIfNegative val="0"/>
            <c:bubble3D val="0"/>
            <c:spPr>
              <a:solidFill>
                <a:srgbClr val="CCFF99"/>
              </a:solidFill>
              <a:effectLst/>
            </c:spPr>
            <c:extLst>
              <c:ext xmlns:c16="http://schemas.microsoft.com/office/drawing/2014/chart" uri="{C3380CC4-5D6E-409C-BE32-E72D297353CC}">
                <c16:uniqueId val="{00000001-8ABF-4390-8C22-15D373EC9E6A}"/>
              </c:ext>
            </c:extLst>
          </c:dPt>
          <c:dPt>
            <c:idx val="1"/>
            <c:invertIfNegative val="0"/>
            <c:bubble3D val="0"/>
            <c:spPr>
              <a:solidFill>
                <a:srgbClr val="CCFF99"/>
              </a:solidFill>
              <a:effectLst/>
            </c:spPr>
            <c:extLst>
              <c:ext xmlns:c16="http://schemas.microsoft.com/office/drawing/2014/chart" uri="{C3380CC4-5D6E-409C-BE32-E72D297353CC}">
                <c16:uniqueId val="{00000003-8ABF-4390-8C22-15D373EC9E6A}"/>
              </c:ext>
            </c:extLst>
          </c:dPt>
          <c:dPt>
            <c:idx val="2"/>
            <c:invertIfNegative val="0"/>
            <c:bubble3D val="0"/>
            <c:spPr>
              <a:solidFill>
                <a:srgbClr val="CCFF99"/>
              </a:solidFill>
              <a:effectLst/>
            </c:spPr>
            <c:extLst>
              <c:ext xmlns:c16="http://schemas.microsoft.com/office/drawing/2014/chart" uri="{C3380CC4-5D6E-409C-BE32-E72D297353CC}">
                <c16:uniqueId val="{00000005-8ABF-4390-8C22-15D373EC9E6A}"/>
              </c:ext>
            </c:extLst>
          </c:dPt>
          <c:dPt>
            <c:idx val="3"/>
            <c:invertIfNegative val="0"/>
            <c:bubble3D val="0"/>
            <c:spPr>
              <a:solidFill>
                <a:srgbClr val="CCFF99"/>
              </a:solidFill>
              <a:effectLst/>
            </c:spPr>
            <c:extLst>
              <c:ext xmlns:c16="http://schemas.microsoft.com/office/drawing/2014/chart" uri="{C3380CC4-5D6E-409C-BE32-E72D297353CC}">
                <c16:uniqueId val="{00000007-8ABF-4390-8C22-15D373EC9E6A}"/>
              </c:ext>
            </c:extLst>
          </c:dPt>
          <c:dPt>
            <c:idx val="4"/>
            <c:invertIfNegative val="0"/>
            <c:bubble3D val="0"/>
            <c:spPr>
              <a:solidFill>
                <a:srgbClr val="CCFF99"/>
              </a:solidFill>
              <a:effectLst/>
            </c:spPr>
            <c:extLst>
              <c:ext xmlns:c16="http://schemas.microsoft.com/office/drawing/2014/chart" uri="{C3380CC4-5D6E-409C-BE32-E72D297353CC}">
                <c16:uniqueId val="{00000009-8ABF-4390-8C22-15D373EC9E6A}"/>
              </c:ext>
            </c:extLst>
          </c:dPt>
          <c:dPt>
            <c:idx val="5"/>
            <c:invertIfNegative val="0"/>
            <c:bubble3D val="0"/>
            <c:spPr>
              <a:solidFill>
                <a:srgbClr val="CCFF99"/>
              </a:solidFill>
              <a:effectLst/>
            </c:spPr>
            <c:extLst>
              <c:ext xmlns:c16="http://schemas.microsoft.com/office/drawing/2014/chart" uri="{C3380CC4-5D6E-409C-BE32-E72D297353CC}">
                <c16:uniqueId val="{0000000B-8ABF-4390-8C22-15D373EC9E6A}"/>
              </c:ext>
            </c:extLst>
          </c:dPt>
          <c:dPt>
            <c:idx val="6"/>
            <c:invertIfNegative val="0"/>
            <c:bubble3D val="0"/>
            <c:spPr>
              <a:solidFill>
                <a:srgbClr val="CCFF99"/>
              </a:solidFill>
              <a:effectLst/>
            </c:spPr>
            <c:extLst>
              <c:ext xmlns:c16="http://schemas.microsoft.com/office/drawing/2014/chart" uri="{C3380CC4-5D6E-409C-BE32-E72D297353CC}">
                <c16:uniqueId val="{0000000D-8ABF-4390-8C22-15D373EC9E6A}"/>
              </c:ext>
            </c:extLst>
          </c:dPt>
          <c:dPt>
            <c:idx val="7"/>
            <c:invertIfNegative val="0"/>
            <c:bubble3D val="0"/>
            <c:spPr>
              <a:solidFill>
                <a:srgbClr val="CCFF99"/>
              </a:solidFill>
              <a:effectLst/>
            </c:spPr>
            <c:extLst>
              <c:ext xmlns:c16="http://schemas.microsoft.com/office/drawing/2014/chart" uri="{C3380CC4-5D6E-409C-BE32-E72D297353CC}">
                <c16:uniqueId val="{0000000F-8ABF-4390-8C22-15D373EC9E6A}"/>
              </c:ext>
            </c:extLst>
          </c:dPt>
          <c:dPt>
            <c:idx val="8"/>
            <c:invertIfNegative val="0"/>
            <c:bubble3D val="0"/>
            <c:spPr>
              <a:solidFill>
                <a:srgbClr val="CCFF99"/>
              </a:solidFill>
              <a:effectLst>
                <a:outerShdw dist="35921" dir="2700000" algn="br">
                  <a:srgbClr val="000000"/>
                </a:outerShdw>
              </a:effectLst>
            </c:spPr>
            <c:extLst>
              <c:ext xmlns:c16="http://schemas.microsoft.com/office/drawing/2014/chart" uri="{C3380CC4-5D6E-409C-BE32-E72D297353CC}">
                <c16:uniqueId val="{00000011-8ABF-4390-8C22-15D373EC9E6A}"/>
              </c:ext>
            </c:extLst>
          </c:dPt>
          <c:dPt>
            <c:idx val="9"/>
            <c:invertIfNegative val="0"/>
            <c:bubble3D val="0"/>
            <c:spPr>
              <a:solidFill>
                <a:srgbClr val="CCFF99"/>
              </a:solidFill>
              <a:effectLst/>
            </c:spPr>
            <c:extLst>
              <c:ext xmlns:c16="http://schemas.microsoft.com/office/drawing/2014/chart" uri="{C3380CC4-5D6E-409C-BE32-E72D297353CC}">
                <c16:uniqueId val="{00000013-8ABF-4390-8C22-15D373EC9E6A}"/>
              </c:ext>
            </c:extLst>
          </c:dPt>
          <c:dPt>
            <c:idx val="10"/>
            <c:invertIfNegative val="0"/>
            <c:bubble3D val="0"/>
            <c:spPr>
              <a:solidFill>
                <a:srgbClr val="CCFF99"/>
              </a:solidFill>
              <a:effectLst/>
            </c:spPr>
            <c:extLst>
              <c:ext xmlns:c16="http://schemas.microsoft.com/office/drawing/2014/chart" uri="{C3380CC4-5D6E-409C-BE32-E72D297353CC}">
                <c16:uniqueId val="{00000015-8ABF-4390-8C22-15D373EC9E6A}"/>
              </c:ext>
            </c:extLst>
          </c:dPt>
          <c:dPt>
            <c:idx val="11"/>
            <c:invertIfNegative val="0"/>
            <c:bubble3D val="0"/>
            <c:spPr>
              <a:solidFill>
                <a:srgbClr val="CCFF99"/>
              </a:solidFill>
              <a:effectLst/>
            </c:spPr>
            <c:extLst>
              <c:ext xmlns:c16="http://schemas.microsoft.com/office/drawing/2014/chart" uri="{C3380CC4-5D6E-409C-BE32-E72D297353CC}">
                <c16:uniqueId val="{00000017-8ABF-4390-8C22-15D373EC9E6A}"/>
              </c:ext>
            </c:extLst>
          </c:dPt>
          <c:dPt>
            <c:idx val="12"/>
            <c:invertIfNegative val="0"/>
            <c:bubble3D val="0"/>
            <c:spPr>
              <a:solidFill>
                <a:srgbClr val="CCFF99"/>
              </a:solidFill>
              <a:effectLst/>
            </c:spPr>
            <c:extLst>
              <c:ext xmlns:c16="http://schemas.microsoft.com/office/drawing/2014/chart" uri="{C3380CC4-5D6E-409C-BE32-E72D297353CC}">
                <c16:uniqueId val="{00000019-8ABF-4390-8C22-15D373EC9E6A}"/>
              </c:ext>
            </c:extLst>
          </c:dPt>
          <c:dPt>
            <c:idx val="13"/>
            <c:invertIfNegative val="0"/>
            <c:bubble3D val="0"/>
            <c:spPr>
              <a:solidFill>
                <a:srgbClr val="CCFF99"/>
              </a:solidFill>
              <a:effectLst/>
            </c:spPr>
            <c:extLst>
              <c:ext xmlns:c16="http://schemas.microsoft.com/office/drawing/2014/chart" uri="{C3380CC4-5D6E-409C-BE32-E72D297353CC}">
                <c16:uniqueId val="{0000001B-8ABF-4390-8C22-15D373EC9E6A}"/>
              </c:ext>
            </c:extLst>
          </c:dPt>
          <c:dPt>
            <c:idx val="14"/>
            <c:invertIfNegative val="0"/>
            <c:bubble3D val="0"/>
            <c:spPr>
              <a:solidFill>
                <a:srgbClr val="CCFF99"/>
              </a:solidFill>
              <a:effectLst/>
            </c:spPr>
            <c:extLst>
              <c:ext xmlns:c16="http://schemas.microsoft.com/office/drawing/2014/chart" uri="{C3380CC4-5D6E-409C-BE32-E72D297353CC}">
                <c16:uniqueId val="{0000001D-8ABF-4390-8C22-15D373EC9E6A}"/>
              </c:ext>
            </c:extLst>
          </c:dPt>
          <c:dPt>
            <c:idx val="15"/>
            <c:invertIfNegative val="0"/>
            <c:bubble3D val="0"/>
            <c:spPr>
              <a:solidFill>
                <a:srgbClr val="CCFF99"/>
              </a:solidFill>
              <a:effectLst/>
            </c:spPr>
            <c:extLst>
              <c:ext xmlns:c16="http://schemas.microsoft.com/office/drawing/2014/chart" uri="{C3380CC4-5D6E-409C-BE32-E72D297353CC}">
                <c16:uniqueId val="{0000001F-8ABF-4390-8C22-15D373EC9E6A}"/>
              </c:ext>
            </c:extLst>
          </c:dPt>
          <c:dPt>
            <c:idx val="16"/>
            <c:invertIfNegative val="0"/>
            <c:bubble3D val="0"/>
            <c:spPr>
              <a:solidFill>
                <a:srgbClr val="CCFF99"/>
              </a:solidFill>
              <a:effectLst/>
            </c:spPr>
            <c:extLst>
              <c:ext xmlns:c16="http://schemas.microsoft.com/office/drawing/2014/chart" uri="{C3380CC4-5D6E-409C-BE32-E72D297353CC}">
                <c16:uniqueId val="{00000021-8ABF-4390-8C22-15D373EC9E6A}"/>
              </c:ext>
            </c:extLst>
          </c:dPt>
          <c:dPt>
            <c:idx val="17"/>
            <c:invertIfNegative val="0"/>
            <c:bubble3D val="0"/>
            <c:spPr>
              <a:solidFill>
                <a:srgbClr val="CCFF99"/>
              </a:solidFill>
              <a:effectLst/>
            </c:spPr>
            <c:extLst>
              <c:ext xmlns:c16="http://schemas.microsoft.com/office/drawing/2014/chart" uri="{C3380CC4-5D6E-409C-BE32-E72D297353CC}">
                <c16:uniqueId val="{00000023-8ABF-4390-8C22-15D373EC9E6A}"/>
              </c:ext>
            </c:extLst>
          </c:dPt>
          <c:dPt>
            <c:idx val="18"/>
            <c:invertIfNegative val="0"/>
            <c:bubble3D val="0"/>
            <c:spPr>
              <a:solidFill>
                <a:srgbClr val="CCFF99"/>
              </a:solidFill>
              <a:effectLst/>
            </c:spPr>
            <c:extLst>
              <c:ext xmlns:c16="http://schemas.microsoft.com/office/drawing/2014/chart" uri="{C3380CC4-5D6E-409C-BE32-E72D297353CC}">
                <c16:uniqueId val="{00000025-8ABF-4390-8C22-15D373EC9E6A}"/>
              </c:ext>
            </c:extLst>
          </c:dPt>
          <c:dPt>
            <c:idx val="19"/>
            <c:invertIfNegative val="0"/>
            <c:bubble3D val="0"/>
            <c:spPr>
              <a:solidFill>
                <a:srgbClr val="CCFF99"/>
              </a:solidFill>
              <a:effectLst/>
            </c:spPr>
            <c:extLst>
              <c:ext xmlns:c16="http://schemas.microsoft.com/office/drawing/2014/chart" uri="{C3380CC4-5D6E-409C-BE32-E72D297353CC}">
                <c16:uniqueId val="{00000027-8ABF-4390-8C22-15D373EC9E6A}"/>
              </c:ext>
            </c:extLst>
          </c:dPt>
          <c:dPt>
            <c:idx val="20"/>
            <c:invertIfNegative val="0"/>
            <c:bubble3D val="0"/>
            <c:spPr>
              <a:solidFill>
                <a:srgbClr val="CCFF99"/>
              </a:solidFill>
              <a:effectLst/>
            </c:spPr>
            <c:extLst>
              <c:ext xmlns:c16="http://schemas.microsoft.com/office/drawing/2014/chart" uri="{C3380CC4-5D6E-409C-BE32-E72D297353CC}">
                <c16:uniqueId val="{00000029-8ABF-4390-8C22-15D373EC9E6A}"/>
              </c:ext>
            </c:extLst>
          </c:dPt>
          <c:dPt>
            <c:idx val="21"/>
            <c:invertIfNegative val="0"/>
            <c:bubble3D val="0"/>
            <c:spPr>
              <a:solidFill>
                <a:srgbClr val="CCFF99"/>
              </a:solidFill>
              <a:effectLst/>
            </c:spPr>
            <c:extLst>
              <c:ext xmlns:c16="http://schemas.microsoft.com/office/drawing/2014/chart" uri="{C3380CC4-5D6E-409C-BE32-E72D297353CC}">
                <c16:uniqueId val="{0000002B-8ABF-4390-8C22-15D373EC9E6A}"/>
              </c:ext>
            </c:extLst>
          </c:dPt>
          <c:dPt>
            <c:idx val="22"/>
            <c:invertIfNegative val="0"/>
            <c:bubble3D val="0"/>
            <c:spPr>
              <a:solidFill>
                <a:srgbClr val="CCFF99"/>
              </a:solidFill>
              <a:effectLst/>
            </c:spPr>
            <c:extLst>
              <c:ext xmlns:c16="http://schemas.microsoft.com/office/drawing/2014/chart" uri="{C3380CC4-5D6E-409C-BE32-E72D297353CC}">
                <c16:uniqueId val="{0000002D-8ABF-4390-8C22-15D373EC9E6A}"/>
              </c:ext>
            </c:extLst>
          </c:dPt>
          <c:dPt>
            <c:idx val="23"/>
            <c:invertIfNegative val="0"/>
            <c:bubble3D val="0"/>
            <c:spPr>
              <a:solidFill>
                <a:srgbClr val="CCFF99"/>
              </a:solidFill>
              <a:effectLst/>
            </c:spPr>
            <c:extLst>
              <c:ext xmlns:c16="http://schemas.microsoft.com/office/drawing/2014/chart" uri="{C3380CC4-5D6E-409C-BE32-E72D297353CC}">
                <c16:uniqueId val="{0000002F-8ABF-4390-8C22-15D373EC9E6A}"/>
              </c:ext>
            </c:extLst>
          </c:dPt>
          <c:cat>
            <c:strLit>
              <c:ptCount val="24"/>
              <c:pt idx="0">
                <c:v>Järvenpää</c:v>
              </c:pt>
              <c:pt idx="1">
                <c:v>Kerava</c:v>
              </c:pt>
              <c:pt idx="2">
                <c:v>Imatra</c:v>
              </c:pt>
              <c:pt idx="3">
                <c:v>Nokia</c:v>
              </c:pt>
              <c:pt idx="4">
                <c:v>Vaasa</c:v>
              </c:pt>
              <c:pt idx="5">
                <c:v>Tuusula</c:v>
              </c:pt>
              <c:pt idx="6">
                <c:v>Kirkkonummi</c:v>
              </c:pt>
              <c:pt idx="7">
                <c:v>Kaarina</c:v>
              </c:pt>
              <c:pt idx="8">
                <c:v>--&gt;  Rauma</c:v>
              </c:pt>
              <c:pt idx="9">
                <c:v>Nurmijärvi</c:v>
              </c:pt>
              <c:pt idx="10">
                <c:v>Ylöjärvi</c:v>
              </c:pt>
              <c:pt idx="11">
                <c:v>Savonlinna</c:v>
              </c:pt>
              <c:pt idx="12">
                <c:v>Hyvinkää</c:v>
              </c:pt>
              <c:pt idx="13">
                <c:v>Kotka</c:v>
              </c:pt>
              <c:pt idx="14">
                <c:v>Kangasala</c:v>
              </c:pt>
              <c:pt idx="15">
                <c:v>Hämeenlinna</c:v>
              </c:pt>
              <c:pt idx="16">
                <c:v>Riihimäki</c:v>
              </c:pt>
              <c:pt idx="17">
                <c:v>Vihti</c:v>
              </c:pt>
              <c:pt idx="18">
                <c:v>Mikkeli</c:v>
              </c:pt>
              <c:pt idx="19">
                <c:v>Kokkola</c:v>
              </c:pt>
              <c:pt idx="20">
                <c:v>Lohja</c:v>
              </c:pt>
              <c:pt idx="21">
                <c:v>Kajaani</c:v>
              </c:pt>
              <c:pt idx="22">
                <c:v>Seinäjoki</c:v>
              </c:pt>
              <c:pt idx="23">
                <c:v>Salo</c:v>
              </c:pt>
            </c:strLit>
          </c:cat>
          <c:val>
            <c:numLit>
              <c:formatCode>General</c:formatCode>
              <c:ptCount val="24"/>
              <c:pt idx="0">
                <c:v>0.22262066602706909</c:v>
              </c:pt>
              <c:pt idx="1">
                <c:v>0.28280520439147949</c:v>
              </c:pt>
              <c:pt idx="2">
                <c:v>0.25006049871444702</c:v>
              </c:pt>
              <c:pt idx="3">
                <c:v>0.20643925666809082</c:v>
              </c:pt>
              <c:pt idx="4">
                <c:v>0.3235040009021759</c:v>
              </c:pt>
              <c:pt idx="5">
                <c:v>0.10059133172035217</c:v>
              </c:pt>
              <c:pt idx="6">
                <c:v>0.30217936635017395</c:v>
              </c:pt>
              <c:pt idx="7">
                <c:v>0.23300077021121979</c:v>
              </c:pt>
              <c:pt idx="8">
                <c:v>0.28030762076377869</c:v>
              </c:pt>
              <c:pt idx="9">
                <c:v>0.17349614202976227</c:v>
              </c:pt>
              <c:pt idx="10">
                <c:v>0.21864290535449982</c:v>
              </c:pt>
              <c:pt idx="11">
                <c:v>0.25558552145957947</c:v>
              </c:pt>
              <c:pt idx="12">
                <c:v>0.30584195256233215</c:v>
              </c:pt>
              <c:pt idx="13">
                <c:v>0.27299034595489502</c:v>
              </c:pt>
              <c:pt idx="14">
                <c:v>0.27340951561927795</c:v>
              </c:pt>
              <c:pt idx="15">
                <c:v>0.37030008435249329</c:v>
              </c:pt>
              <c:pt idx="16">
                <c:v>0.40439340472221375</c:v>
              </c:pt>
              <c:pt idx="17">
                <c:v>0.21662595868110657</c:v>
              </c:pt>
              <c:pt idx="18">
                <c:v>0.3672446608543396</c:v>
              </c:pt>
              <c:pt idx="19">
                <c:v>0.29892474412918091</c:v>
              </c:pt>
              <c:pt idx="20">
                <c:v>0.27270215749740601</c:v>
              </c:pt>
              <c:pt idx="21">
                <c:v>0.3748583197593689</c:v>
              </c:pt>
              <c:pt idx="22">
                <c:v>0.34764403104782104</c:v>
              </c:pt>
              <c:pt idx="23">
                <c:v>0.26854416728019714</c:v>
              </c:pt>
            </c:numLit>
          </c:val>
          <c:extLst>
            <c:ext xmlns:c16="http://schemas.microsoft.com/office/drawing/2014/chart" uri="{C3380CC4-5D6E-409C-BE32-E72D297353CC}">
              <c16:uniqueId val="{00000030-8ABF-4390-8C22-15D373EC9E6A}"/>
            </c:ext>
          </c:extLst>
        </c:ser>
        <c:ser>
          <c:idx val="1"/>
          <c:order val="1"/>
          <c:tx>
            <c:v>Sähkölämmitys</c:v>
          </c:tx>
          <c:spPr>
            <a:solidFill>
              <a:srgbClr val="66CC00"/>
            </a:solidFill>
          </c:spPr>
          <c:invertIfNegative val="0"/>
          <c:dPt>
            <c:idx val="0"/>
            <c:invertIfNegative val="0"/>
            <c:bubble3D val="0"/>
            <c:spPr>
              <a:solidFill>
                <a:srgbClr val="66CC00"/>
              </a:solidFill>
              <a:effectLst/>
            </c:spPr>
            <c:extLst>
              <c:ext xmlns:c16="http://schemas.microsoft.com/office/drawing/2014/chart" uri="{C3380CC4-5D6E-409C-BE32-E72D297353CC}">
                <c16:uniqueId val="{00000032-8ABF-4390-8C22-15D373EC9E6A}"/>
              </c:ext>
            </c:extLst>
          </c:dPt>
          <c:dPt>
            <c:idx val="1"/>
            <c:invertIfNegative val="0"/>
            <c:bubble3D val="0"/>
            <c:spPr>
              <a:solidFill>
                <a:srgbClr val="66CC00"/>
              </a:solidFill>
              <a:effectLst/>
            </c:spPr>
            <c:extLst>
              <c:ext xmlns:c16="http://schemas.microsoft.com/office/drawing/2014/chart" uri="{C3380CC4-5D6E-409C-BE32-E72D297353CC}">
                <c16:uniqueId val="{00000034-8ABF-4390-8C22-15D373EC9E6A}"/>
              </c:ext>
            </c:extLst>
          </c:dPt>
          <c:dPt>
            <c:idx val="2"/>
            <c:invertIfNegative val="0"/>
            <c:bubble3D val="0"/>
            <c:spPr>
              <a:solidFill>
                <a:srgbClr val="66CC00"/>
              </a:solidFill>
              <a:effectLst/>
            </c:spPr>
            <c:extLst>
              <c:ext xmlns:c16="http://schemas.microsoft.com/office/drawing/2014/chart" uri="{C3380CC4-5D6E-409C-BE32-E72D297353CC}">
                <c16:uniqueId val="{00000036-8ABF-4390-8C22-15D373EC9E6A}"/>
              </c:ext>
            </c:extLst>
          </c:dPt>
          <c:dPt>
            <c:idx val="3"/>
            <c:invertIfNegative val="0"/>
            <c:bubble3D val="0"/>
            <c:spPr>
              <a:solidFill>
                <a:srgbClr val="66CC00"/>
              </a:solidFill>
              <a:effectLst/>
            </c:spPr>
            <c:extLst>
              <c:ext xmlns:c16="http://schemas.microsoft.com/office/drawing/2014/chart" uri="{C3380CC4-5D6E-409C-BE32-E72D297353CC}">
                <c16:uniqueId val="{00000038-8ABF-4390-8C22-15D373EC9E6A}"/>
              </c:ext>
            </c:extLst>
          </c:dPt>
          <c:dPt>
            <c:idx val="4"/>
            <c:invertIfNegative val="0"/>
            <c:bubble3D val="0"/>
            <c:spPr>
              <a:solidFill>
                <a:srgbClr val="66CC00"/>
              </a:solidFill>
              <a:effectLst/>
            </c:spPr>
            <c:extLst>
              <c:ext xmlns:c16="http://schemas.microsoft.com/office/drawing/2014/chart" uri="{C3380CC4-5D6E-409C-BE32-E72D297353CC}">
                <c16:uniqueId val="{0000003A-8ABF-4390-8C22-15D373EC9E6A}"/>
              </c:ext>
            </c:extLst>
          </c:dPt>
          <c:dPt>
            <c:idx val="5"/>
            <c:invertIfNegative val="0"/>
            <c:bubble3D val="0"/>
            <c:spPr>
              <a:solidFill>
                <a:srgbClr val="66CC00"/>
              </a:solidFill>
              <a:effectLst/>
            </c:spPr>
            <c:extLst>
              <c:ext xmlns:c16="http://schemas.microsoft.com/office/drawing/2014/chart" uri="{C3380CC4-5D6E-409C-BE32-E72D297353CC}">
                <c16:uniqueId val="{0000003C-8ABF-4390-8C22-15D373EC9E6A}"/>
              </c:ext>
            </c:extLst>
          </c:dPt>
          <c:dPt>
            <c:idx val="6"/>
            <c:invertIfNegative val="0"/>
            <c:bubble3D val="0"/>
            <c:spPr>
              <a:solidFill>
                <a:srgbClr val="66CC00"/>
              </a:solidFill>
              <a:effectLst/>
            </c:spPr>
            <c:extLst>
              <c:ext xmlns:c16="http://schemas.microsoft.com/office/drawing/2014/chart" uri="{C3380CC4-5D6E-409C-BE32-E72D297353CC}">
                <c16:uniqueId val="{0000003E-8ABF-4390-8C22-15D373EC9E6A}"/>
              </c:ext>
            </c:extLst>
          </c:dPt>
          <c:dPt>
            <c:idx val="7"/>
            <c:invertIfNegative val="0"/>
            <c:bubble3D val="0"/>
            <c:spPr>
              <a:solidFill>
                <a:srgbClr val="66CC00"/>
              </a:solidFill>
              <a:effectLst/>
            </c:spPr>
            <c:extLst>
              <c:ext xmlns:c16="http://schemas.microsoft.com/office/drawing/2014/chart" uri="{C3380CC4-5D6E-409C-BE32-E72D297353CC}">
                <c16:uniqueId val="{00000040-8ABF-4390-8C22-15D373EC9E6A}"/>
              </c:ext>
            </c:extLst>
          </c:dPt>
          <c:dPt>
            <c:idx val="8"/>
            <c:invertIfNegative val="0"/>
            <c:bubble3D val="0"/>
            <c:spPr>
              <a:solidFill>
                <a:srgbClr val="66CC00"/>
              </a:solidFill>
              <a:effectLst>
                <a:outerShdw dist="35921" dir="2700000" algn="br">
                  <a:srgbClr val="000000"/>
                </a:outerShdw>
              </a:effectLst>
            </c:spPr>
            <c:extLst>
              <c:ext xmlns:c16="http://schemas.microsoft.com/office/drawing/2014/chart" uri="{C3380CC4-5D6E-409C-BE32-E72D297353CC}">
                <c16:uniqueId val="{00000042-8ABF-4390-8C22-15D373EC9E6A}"/>
              </c:ext>
            </c:extLst>
          </c:dPt>
          <c:dPt>
            <c:idx val="9"/>
            <c:invertIfNegative val="0"/>
            <c:bubble3D val="0"/>
            <c:spPr>
              <a:solidFill>
                <a:srgbClr val="66CC00"/>
              </a:solidFill>
              <a:effectLst/>
            </c:spPr>
            <c:extLst>
              <c:ext xmlns:c16="http://schemas.microsoft.com/office/drawing/2014/chart" uri="{C3380CC4-5D6E-409C-BE32-E72D297353CC}">
                <c16:uniqueId val="{00000044-8ABF-4390-8C22-15D373EC9E6A}"/>
              </c:ext>
            </c:extLst>
          </c:dPt>
          <c:dPt>
            <c:idx val="10"/>
            <c:invertIfNegative val="0"/>
            <c:bubble3D val="0"/>
            <c:spPr>
              <a:solidFill>
                <a:srgbClr val="66CC00"/>
              </a:solidFill>
              <a:effectLst/>
            </c:spPr>
            <c:extLst>
              <c:ext xmlns:c16="http://schemas.microsoft.com/office/drawing/2014/chart" uri="{C3380CC4-5D6E-409C-BE32-E72D297353CC}">
                <c16:uniqueId val="{00000046-8ABF-4390-8C22-15D373EC9E6A}"/>
              </c:ext>
            </c:extLst>
          </c:dPt>
          <c:dPt>
            <c:idx val="11"/>
            <c:invertIfNegative val="0"/>
            <c:bubble3D val="0"/>
            <c:spPr>
              <a:solidFill>
                <a:srgbClr val="66CC00"/>
              </a:solidFill>
              <a:effectLst/>
            </c:spPr>
            <c:extLst>
              <c:ext xmlns:c16="http://schemas.microsoft.com/office/drawing/2014/chart" uri="{C3380CC4-5D6E-409C-BE32-E72D297353CC}">
                <c16:uniqueId val="{00000048-8ABF-4390-8C22-15D373EC9E6A}"/>
              </c:ext>
            </c:extLst>
          </c:dPt>
          <c:dPt>
            <c:idx val="12"/>
            <c:invertIfNegative val="0"/>
            <c:bubble3D val="0"/>
            <c:spPr>
              <a:solidFill>
                <a:srgbClr val="66CC00"/>
              </a:solidFill>
              <a:effectLst/>
            </c:spPr>
            <c:extLst>
              <c:ext xmlns:c16="http://schemas.microsoft.com/office/drawing/2014/chart" uri="{C3380CC4-5D6E-409C-BE32-E72D297353CC}">
                <c16:uniqueId val="{0000004A-8ABF-4390-8C22-15D373EC9E6A}"/>
              </c:ext>
            </c:extLst>
          </c:dPt>
          <c:dPt>
            <c:idx val="13"/>
            <c:invertIfNegative val="0"/>
            <c:bubble3D val="0"/>
            <c:spPr>
              <a:solidFill>
                <a:srgbClr val="66CC00"/>
              </a:solidFill>
              <a:effectLst/>
            </c:spPr>
            <c:extLst>
              <c:ext xmlns:c16="http://schemas.microsoft.com/office/drawing/2014/chart" uri="{C3380CC4-5D6E-409C-BE32-E72D297353CC}">
                <c16:uniqueId val="{0000004C-8ABF-4390-8C22-15D373EC9E6A}"/>
              </c:ext>
            </c:extLst>
          </c:dPt>
          <c:dPt>
            <c:idx val="14"/>
            <c:invertIfNegative val="0"/>
            <c:bubble3D val="0"/>
            <c:spPr>
              <a:solidFill>
                <a:srgbClr val="66CC00"/>
              </a:solidFill>
              <a:effectLst/>
            </c:spPr>
            <c:extLst>
              <c:ext xmlns:c16="http://schemas.microsoft.com/office/drawing/2014/chart" uri="{C3380CC4-5D6E-409C-BE32-E72D297353CC}">
                <c16:uniqueId val="{0000004E-8ABF-4390-8C22-15D373EC9E6A}"/>
              </c:ext>
            </c:extLst>
          </c:dPt>
          <c:dPt>
            <c:idx val="15"/>
            <c:invertIfNegative val="0"/>
            <c:bubble3D val="0"/>
            <c:spPr>
              <a:solidFill>
                <a:srgbClr val="66CC00"/>
              </a:solidFill>
              <a:effectLst/>
            </c:spPr>
            <c:extLst>
              <c:ext xmlns:c16="http://schemas.microsoft.com/office/drawing/2014/chart" uri="{C3380CC4-5D6E-409C-BE32-E72D297353CC}">
                <c16:uniqueId val="{00000050-8ABF-4390-8C22-15D373EC9E6A}"/>
              </c:ext>
            </c:extLst>
          </c:dPt>
          <c:dPt>
            <c:idx val="16"/>
            <c:invertIfNegative val="0"/>
            <c:bubble3D val="0"/>
            <c:spPr>
              <a:solidFill>
                <a:srgbClr val="66CC00"/>
              </a:solidFill>
              <a:effectLst/>
            </c:spPr>
            <c:extLst>
              <c:ext xmlns:c16="http://schemas.microsoft.com/office/drawing/2014/chart" uri="{C3380CC4-5D6E-409C-BE32-E72D297353CC}">
                <c16:uniqueId val="{00000052-8ABF-4390-8C22-15D373EC9E6A}"/>
              </c:ext>
            </c:extLst>
          </c:dPt>
          <c:dPt>
            <c:idx val="17"/>
            <c:invertIfNegative val="0"/>
            <c:bubble3D val="0"/>
            <c:spPr>
              <a:solidFill>
                <a:srgbClr val="66CC00"/>
              </a:solidFill>
              <a:effectLst/>
            </c:spPr>
            <c:extLst>
              <c:ext xmlns:c16="http://schemas.microsoft.com/office/drawing/2014/chart" uri="{C3380CC4-5D6E-409C-BE32-E72D297353CC}">
                <c16:uniqueId val="{00000054-8ABF-4390-8C22-15D373EC9E6A}"/>
              </c:ext>
            </c:extLst>
          </c:dPt>
          <c:dPt>
            <c:idx val="18"/>
            <c:invertIfNegative val="0"/>
            <c:bubble3D val="0"/>
            <c:spPr>
              <a:solidFill>
                <a:srgbClr val="66CC00"/>
              </a:solidFill>
              <a:effectLst/>
            </c:spPr>
            <c:extLst>
              <c:ext xmlns:c16="http://schemas.microsoft.com/office/drawing/2014/chart" uri="{C3380CC4-5D6E-409C-BE32-E72D297353CC}">
                <c16:uniqueId val="{00000056-8ABF-4390-8C22-15D373EC9E6A}"/>
              </c:ext>
            </c:extLst>
          </c:dPt>
          <c:dPt>
            <c:idx val="19"/>
            <c:invertIfNegative val="0"/>
            <c:bubble3D val="0"/>
            <c:spPr>
              <a:solidFill>
                <a:srgbClr val="66CC00"/>
              </a:solidFill>
              <a:effectLst/>
            </c:spPr>
            <c:extLst>
              <c:ext xmlns:c16="http://schemas.microsoft.com/office/drawing/2014/chart" uri="{C3380CC4-5D6E-409C-BE32-E72D297353CC}">
                <c16:uniqueId val="{00000058-8ABF-4390-8C22-15D373EC9E6A}"/>
              </c:ext>
            </c:extLst>
          </c:dPt>
          <c:dPt>
            <c:idx val="20"/>
            <c:invertIfNegative val="0"/>
            <c:bubble3D val="0"/>
            <c:spPr>
              <a:solidFill>
                <a:srgbClr val="66CC00"/>
              </a:solidFill>
              <a:effectLst/>
            </c:spPr>
            <c:extLst>
              <c:ext xmlns:c16="http://schemas.microsoft.com/office/drawing/2014/chart" uri="{C3380CC4-5D6E-409C-BE32-E72D297353CC}">
                <c16:uniqueId val="{0000005A-8ABF-4390-8C22-15D373EC9E6A}"/>
              </c:ext>
            </c:extLst>
          </c:dPt>
          <c:dPt>
            <c:idx val="21"/>
            <c:invertIfNegative val="0"/>
            <c:bubble3D val="0"/>
            <c:spPr>
              <a:solidFill>
                <a:srgbClr val="66CC00"/>
              </a:solidFill>
              <a:effectLst/>
            </c:spPr>
            <c:extLst>
              <c:ext xmlns:c16="http://schemas.microsoft.com/office/drawing/2014/chart" uri="{C3380CC4-5D6E-409C-BE32-E72D297353CC}">
                <c16:uniqueId val="{0000005C-8ABF-4390-8C22-15D373EC9E6A}"/>
              </c:ext>
            </c:extLst>
          </c:dPt>
          <c:dPt>
            <c:idx val="22"/>
            <c:invertIfNegative val="0"/>
            <c:bubble3D val="0"/>
            <c:spPr>
              <a:solidFill>
                <a:srgbClr val="66CC00"/>
              </a:solidFill>
              <a:effectLst/>
            </c:spPr>
            <c:extLst>
              <c:ext xmlns:c16="http://schemas.microsoft.com/office/drawing/2014/chart" uri="{C3380CC4-5D6E-409C-BE32-E72D297353CC}">
                <c16:uniqueId val="{0000005E-8ABF-4390-8C22-15D373EC9E6A}"/>
              </c:ext>
            </c:extLst>
          </c:dPt>
          <c:dPt>
            <c:idx val="23"/>
            <c:invertIfNegative val="0"/>
            <c:bubble3D val="0"/>
            <c:spPr>
              <a:solidFill>
                <a:srgbClr val="66CC00"/>
              </a:solidFill>
              <a:effectLst/>
            </c:spPr>
            <c:extLst>
              <c:ext xmlns:c16="http://schemas.microsoft.com/office/drawing/2014/chart" uri="{C3380CC4-5D6E-409C-BE32-E72D297353CC}">
                <c16:uniqueId val="{00000060-8ABF-4390-8C22-15D373EC9E6A}"/>
              </c:ext>
            </c:extLst>
          </c:dPt>
          <c:cat>
            <c:strLit>
              <c:ptCount val="24"/>
              <c:pt idx="0">
                <c:v>Järvenpää</c:v>
              </c:pt>
              <c:pt idx="1">
                <c:v>Kerava</c:v>
              </c:pt>
              <c:pt idx="2">
                <c:v>Imatra</c:v>
              </c:pt>
              <c:pt idx="3">
                <c:v>Nokia</c:v>
              </c:pt>
              <c:pt idx="4">
                <c:v>Vaasa</c:v>
              </c:pt>
              <c:pt idx="5">
                <c:v>Tuusula</c:v>
              </c:pt>
              <c:pt idx="6">
                <c:v>Kirkkonummi</c:v>
              </c:pt>
              <c:pt idx="7">
                <c:v>Kaarina</c:v>
              </c:pt>
              <c:pt idx="8">
                <c:v>--&gt;  Rauma</c:v>
              </c:pt>
              <c:pt idx="9">
                <c:v>Nurmijärvi</c:v>
              </c:pt>
              <c:pt idx="10">
                <c:v>Ylöjärvi</c:v>
              </c:pt>
              <c:pt idx="11">
                <c:v>Savonlinna</c:v>
              </c:pt>
              <c:pt idx="12">
                <c:v>Hyvinkää</c:v>
              </c:pt>
              <c:pt idx="13">
                <c:v>Kotka</c:v>
              </c:pt>
              <c:pt idx="14">
                <c:v>Kangasala</c:v>
              </c:pt>
              <c:pt idx="15">
                <c:v>Hämeenlinna</c:v>
              </c:pt>
              <c:pt idx="16">
                <c:v>Riihimäki</c:v>
              </c:pt>
              <c:pt idx="17">
                <c:v>Vihti</c:v>
              </c:pt>
              <c:pt idx="18">
                <c:v>Mikkeli</c:v>
              </c:pt>
              <c:pt idx="19">
                <c:v>Kokkola</c:v>
              </c:pt>
              <c:pt idx="20">
                <c:v>Lohja</c:v>
              </c:pt>
              <c:pt idx="21">
                <c:v>Kajaani</c:v>
              </c:pt>
              <c:pt idx="22">
                <c:v>Seinäjoki</c:v>
              </c:pt>
              <c:pt idx="23">
                <c:v>Salo</c:v>
              </c:pt>
            </c:strLit>
          </c:cat>
          <c:val>
            <c:numLit>
              <c:formatCode>General</c:formatCode>
              <c:ptCount val="24"/>
              <c:pt idx="0">
                <c:v>0.19036370515823364</c:v>
              </c:pt>
              <c:pt idx="1">
                <c:v>0.11027555912733078</c:v>
              </c:pt>
              <c:pt idx="2">
                <c:v>0.26405084133148193</c:v>
              </c:pt>
              <c:pt idx="3">
                <c:v>0.20577411353588104</c:v>
              </c:pt>
              <c:pt idx="4">
                <c:v>0.13317008316516876</c:v>
              </c:pt>
              <c:pt idx="5">
                <c:v>0.38029661774635315</c:v>
              </c:pt>
              <c:pt idx="6">
                <c:v>0.19523577392101288</c:v>
              </c:pt>
              <c:pt idx="7">
                <c:v>0.21059940755367279</c:v>
              </c:pt>
              <c:pt idx="8">
                <c:v>0.20503105223178864</c:v>
              </c:pt>
              <c:pt idx="9">
                <c:v>0.29257547855377197</c:v>
              </c:pt>
              <c:pt idx="10">
                <c:v>0.22355806827545166</c:v>
              </c:pt>
              <c:pt idx="11">
                <c:v>0.32019373774528503</c:v>
              </c:pt>
              <c:pt idx="12">
                <c:v>0.14903849363327026</c:v>
              </c:pt>
              <c:pt idx="13">
                <c:v>0.24438133835792542</c:v>
              </c:pt>
              <c:pt idx="14">
                <c:v>0.18173748254776001</c:v>
              </c:pt>
              <c:pt idx="15">
                <c:v>0.16972078382968903</c:v>
              </c:pt>
              <c:pt idx="16">
                <c:v>0.22840069234371185</c:v>
              </c:pt>
              <c:pt idx="17">
                <c:v>0.31464970111846924</c:v>
              </c:pt>
              <c:pt idx="18">
                <c:v>0.17739224433898926</c:v>
              </c:pt>
              <c:pt idx="19">
                <c:v>0.18852269649505615</c:v>
              </c:pt>
              <c:pt idx="20">
                <c:v>0.26435571908950806</c:v>
              </c:pt>
              <c:pt idx="21">
                <c:v>0.16115745902061462</c:v>
              </c:pt>
              <c:pt idx="22">
                <c:v>0.18964517116546631</c:v>
              </c:pt>
              <c:pt idx="23">
                <c:v>0.25597885251045227</c:v>
              </c:pt>
            </c:numLit>
          </c:val>
          <c:extLst>
            <c:ext xmlns:c16="http://schemas.microsoft.com/office/drawing/2014/chart" uri="{C3380CC4-5D6E-409C-BE32-E72D297353CC}">
              <c16:uniqueId val="{00000061-8ABF-4390-8C22-15D373EC9E6A}"/>
            </c:ext>
          </c:extLst>
        </c:ser>
        <c:ser>
          <c:idx val="2"/>
          <c:order val="2"/>
          <c:tx>
            <c:v>Maalämpö</c:v>
          </c:tx>
          <c:spPr>
            <a:solidFill>
              <a:srgbClr val="99CCFF"/>
            </a:solidFill>
          </c:spPr>
          <c:invertIfNegative val="0"/>
          <c:dPt>
            <c:idx val="0"/>
            <c:invertIfNegative val="0"/>
            <c:bubble3D val="0"/>
            <c:spPr>
              <a:solidFill>
                <a:srgbClr val="99CCFF"/>
              </a:solidFill>
              <a:effectLst/>
            </c:spPr>
            <c:extLst>
              <c:ext xmlns:c16="http://schemas.microsoft.com/office/drawing/2014/chart" uri="{C3380CC4-5D6E-409C-BE32-E72D297353CC}">
                <c16:uniqueId val="{00000063-8ABF-4390-8C22-15D373EC9E6A}"/>
              </c:ext>
            </c:extLst>
          </c:dPt>
          <c:dPt>
            <c:idx val="1"/>
            <c:invertIfNegative val="0"/>
            <c:bubble3D val="0"/>
            <c:spPr>
              <a:solidFill>
                <a:srgbClr val="99CCFF"/>
              </a:solidFill>
              <a:effectLst/>
            </c:spPr>
            <c:extLst>
              <c:ext xmlns:c16="http://schemas.microsoft.com/office/drawing/2014/chart" uri="{C3380CC4-5D6E-409C-BE32-E72D297353CC}">
                <c16:uniqueId val="{00000065-8ABF-4390-8C22-15D373EC9E6A}"/>
              </c:ext>
            </c:extLst>
          </c:dPt>
          <c:dPt>
            <c:idx val="2"/>
            <c:invertIfNegative val="0"/>
            <c:bubble3D val="0"/>
            <c:spPr>
              <a:solidFill>
                <a:srgbClr val="99CCFF"/>
              </a:solidFill>
              <a:effectLst/>
            </c:spPr>
            <c:extLst>
              <c:ext xmlns:c16="http://schemas.microsoft.com/office/drawing/2014/chart" uri="{C3380CC4-5D6E-409C-BE32-E72D297353CC}">
                <c16:uniqueId val="{00000067-8ABF-4390-8C22-15D373EC9E6A}"/>
              </c:ext>
            </c:extLst>
          </c:dPt>
          <c:dPt>
            <c:idx val="3"/>
            <c:invertIfNegative val="0"/>
            <c:bubble3D val="0"/>
            <c:spPr>
              <a:solidFill>
                <a:srgbClr val="99CCFF"/>
              </a:solidFill>
              <a:effectLst/>
            </c:spPr>
            <c:extLst>
              <c:ext xmlns:c16="http://schemas.microsoft.com/office/drawing/2014/chart" uri="{C3380CC4-5D6E-409C-BE32-E72D297353CC}">
                <c16:uniqueId val="{00000069-8ABF-4390-8C22-15D373EC9E6A}"/>
              </c:ext>
            </c:extLst>
          </c:dPt>
          <c:dPt>
            <c:idx val="4"/>
            <c:invertIfNegative val="0"/>
            <c:bubble3D val="0"/>
            <c:spPr>
              <a:solidFill>
                <a:srgbClr val="99CCFF"/>
              </a:solidFill>
              <a:effectLst/>
            </c:spPr>
            <c:extLst>
              <c:ext xmlns:c16="http://schemas.microsoft.com/office/drawing/2014/chart" uri="{C3380CC4-5D6E-409C-BE32-E72D297353CC}">
                <c16:uniqueId val="{0000006B-8ABF-4390-8C22-15D373EC9E6A}"/>
              </c:ext>
            </c:extLst>
          </c:dPt>
          <c:dPt>
            <c:idx val="5"/>
            <c:invertIfNegative val="0"/>
            <c:bubble3D val="0"/>
            <c:spPr>
              <a:solidFill>
                <a:srgbClr val="99CCFF"/>
              </a:solidFill>
              <a:effectLst/>
            </c:spPr>
            <c:extLst>
              <c:ext xmlns:c16="http://schemas.microsoft.com/office/drawing/2014/chart" uri="{C3380CC4-5D6E-409C-BE32-E72D297353CC}">
                <c16:uniqueId val="{0000006D-8ABF-4390-8C22-15D373EC9E6A}"/>
              </c:ext>
            </c:extLst>
          </c:dPt>
          <c:dPt>
            <c:idx val="6"/>
            <c:invertIfNegative val="0"/>
            <c:bubble3D val="0"/>
            <c:spPr>
              <a:solidFill>
                <a:srgbClr val="99CCFF"/>
              </a:solidFill>
              <a:effectLst/>
            </c:spPr>
            <c:extLst>
              <c:ext xmlns:c16="http://schemas.microsoft.com/office/drawing/2014/chart" uri="{C3380CC4-5D6E-409C-BE32-E72D297353CC}">
                <c16:uniqueId val="{0000006F-8ABF-4390-8C22-15D373EC9E6A}"/>
              </c:ext>
            </c:extLst>
          </c:dPt>
          <c:dPt>
            <c:idx val="7"/>
            <c:invertIfNegative val="0"/>
            <c:bubble3D val="0"/>
            <c:spPr>
              <a:solidFill>
                <a:srgbClr val="99CCFF"/>
              </a:solidFill>
              <a:effectLst/>
            </c:spPr>
            <c:extLst>
              <c:ext xmlns:c16="http://schemas.microsoft.com/office/drawing/2014/chart" uri="{C3380CC4-5D6E-409C-BE32-E72D297353CC}">
                <c16:uniqueId val="{00000071-8ABF-4390-8C22-15D373EC9E6A}"/>
              </c:ext>
            </c:extLst>
          </c:dPt>
          <c:dPt>
            <c:idx val="8"/>
            <c:invertIfNegative val="0"/>
            <c:bubble3D val="0"/>
            <c:spPr>
              <a:solidFill>
                <a:srgbClr val="99CCFF"/>
              </a:solidFill>
              <a:effectLst>
                <a:outerShdw dist="35921" dir="2700000" algn="br">
                  <a:srgbClr val="000000"/>
                </a:outerShdw>
              </a:effectLst>
            </c:spPr>
            <c:extLst>
              <c:ext xmlns:c16="http://schemas.microsoft.com/office/drawing/2014/chart" uri="{C3380CC4-5D6E-409C-BE32-E72D297353CC}">
                <c16:uniqueId val="{00000073-8ABF-4390-8C22-15D373EC9E6A}"/>
              </c:ext>
            </c:extLst>
          </c:dPt>
          <c:dPt>
            <c:idx val="9"/>
            <c:invertIfNegative val="0"/>
            <c:bubble3D val="0"/>
            <c:spPr>
              <a:solidFill>
                <a:srgbClr val="99CCFF"/>
              </a:solidFill>
              <a:effectLst/>
            </c:spPr>
            <c:extLst>
              <c:ext xmlns:c16="http://schemas.microsoft.com/office/drawing/2014/chart" uri="{C3380CC4-5D6E-409C-BE32-E72D297353CC}">
                <c16:uniqueId val="{00000075-8ABF-4390-8C22-15D373EC9E6A}"/>
              </c:ext>
            </c:extLst>
          </c:dPt>
          <c:dPt>
            <c:idx val="10"/>
            <c:invertIfNegative val="0"/>
            <c:bubble3D val="0"/>
            <c:spPr>
              <a:solidFill>
                <a:srgbClr val="99CCFF"/>
              </a:solidFill>
              <a:effectLst/>
            </c:spPr>
            <c:extLst>
              <c:ext xmlns:c16="http://schemas.microsoft.com/office/drawing/2014/chart" uri="{C3380CC4-5D6E-409C-BE32-E72D297353CC}">
                <c16:uniqueId val="{00000077-8ABF-4390-8C22-15D373EC9E6A}"/>
              </c:ext>
            </c:extLst>
          </c:dPt>
          <c:dPt>
            <c:idx val="11"/>
            <c:invertIfNegative val="0"/>
            <c:bubble3D val="0"/>
            <c:spPr>
              <a:solidFill>
                <a:srgbClr val="99CCFF"/>
              </a:solidFill>
              <a:effectLst/>
            </c:spPr>
            <c:extLst>
              <c:ext xmlns:c16="http://schemas.microsoft.com/office/drawing/2014/chart" uri="{C3380CC4-5D6E-409C-BE32-E72D297353CC}">
                <c16:uniqueId val="{00000079-8ABF-4390-8C22-15D373EC9E6A}"/>
              </c:ext>
            </c:extLst>
          </c:dPt>
          <c:dPt>
            <c:idx val="12"/>
            <c:invertIfNegative val="0"/>
            <c:bubble3D val="0"/>
            <c:spPr>
              <a:solidFill>
                <a:srgbClr val="99CCFF"/>
              </a:solidFill>
              <a:effectLst/>
            </c:spPr>
            <c:extLst>
              <c:ext xmlns:c16="http://schemas.microsoft.com/office/drawing/2014/chart" uri="{C3380CC4-5D6E-409C-BE32-E72D297353CC}">
                <c16:uniqueId val="{0000007B-8ABF-4390-8C22-15D373EC9E6A}"/>
              </c:ext>
            </c:extLst>
          </c:dPt>
          <c:dPt>
            <c:idx val="13"/>
            <c:invertIfNegative val="0"/>
            <c:bubble3D val="0"/>
            <c:spPr>
              <a:solidFill>
                <a:srgbClr val="99CCFF"/>
              </a:solidFill>
              <a:effectLst/>
            </c:spPr>
            <c:extLst>
              <c:ext xmlns:c16="http://schemas.microsoft.com/office/drawing/2014/chart" uri="{C3380CC4-5D6E-409C-BE32-E72D297353CC}">
                <c16:uniqueId val="{0000007D-8ABF-4390-8C22-15D373EC9E6A}"/>
              </c:ext>
            </c:extLst>
          </c:dPt>
          <c:dPt>
            <c:idx val="14"/>
            <c:invertIfNegative val="0"/>
            <c:bubble3D val="0"/>
            <c:spPr>
              <a:solidFill>
                <a:srgbClr val="99CCFF"/>
              </a:solidFill>
              <a:effectLst/>
            </c:spPr>
            <c:extLst>
              <c:ext xmlns:c16="http://schemas.microsoft.com/office/drawing/2014/chart" uri="{C3380CC4-5D6E-409C-BE32-E72D297353CC}">
                <c16:uniqueId val="{0000007F-8ABF-4390-8C22-15D373EC9E6A}"/>
              </c:ext>
            </c:extLst>
          </c:dPt>
          <c:dPt>
            <c:idx val="15"/>
            <c:invertIfNegative val="0"/>
            <c:bubble3D val="0"/>
            <c:spPr>
              <a:solidFill>
                <a:srgbClr val="99CCFF"/>
              </a:solidFill>
              <a:effectLst/>
            </c:spPr>
            <c:extLst>
              <c:ext xmlns:c16="http://schemas.microsoft.com/office/drawing/2014/chart" uri="{C3380CC4-5D6E-409C-BE32-E72D297353CC}">
                <c16:uniqueId val="{00000081-8ABF-4390-8C22-15D373EC9E6A}"/>
              </c:ext>
            </c:extLst>
          </c:dPt>
          <c:dPt>
            <c:idx val="16"/>
            <c:invertIfNegative val="0"/>
            <c:bubble3D val="0"/>
            <c:spPr>
              <a:solidFill>
                <a:srgbClr val="99CCFF"/>
              </a:solidFill>
              <a:effectLst/>
            </c:spPr>
            <c:extLst>
              <c:ext xmlns:c16="http://schemas.microsoft.com/office/drawing/2014/chart" uri="{C3380CC4-5D6E-409C-BE32-E72D297353CC}">
                <c16:uniqueId val="{00000083-8ABF-4390-8C22-15D373EC9E6A}"/>
              </c:ext>
            </c:extLst>
          </c:dPt>
          <c:dPt>
            <c:idx val="17"/>
            <c:invertIfNegative val="0"/>
            <c:bubble3D val="0"/>
            <c:spPr>
              <a:solidFill>
                <a:srgbClr val="99CCFF"/>
              </a:solidFill>
              <a:effectLst/>
            </c:spPr>
            <c:extLst>
              <c:ext xmlns:c16="http://schemas.microsoft.com/office/drawing/2014/chart" uri="{C3380CC4-5D6E-409C-BE32-E72D297353CC}">
                <c16:uniqueId val="{00000085-8ABF-4390-8C22-15D373EC9E6A}"/>
              </c:ext>
            </c:extLst>
          </c:dPt>
          <c:dPt>
            <c:idx val="18"/>
            <c:invertIfNegative val="0"/>
            <c:bubble3D val="0"/>
            <c:spPr>
              <a:solidFill>
                <a:srgbClr val="99CCFF"/>
              </a:solidFill>
              <a:effectLst/>
            </c:spPr>
            <c:extLst>
              <c:ext xmlns:c16="http://schemas.microsoft.com/office/drawing/2014/chart" uri="{C3380CC4-5D6E-409C-BE32-E72D297353CC}">
                <c16:uniqueId val="{00000087-8ABF-4390-8C22-15D373EC9E6A}"/>
              </c:ext>
            </c:extLst>
          </c:dPt>
          <c:dPt>
            <c:idx val="19"/>
            <c:invertIfNegative val="0"/>
            <c:bubble3D val="0"/>
            <c:spPr>
              <a:solidFill>
                <a:srgbClr val="99CCFF"/>
              </a:solidFill>
              <a:effectLst/>
            </c:spPr>
            <c:extLst>
              <c:ext xmlns:c16="http://schemas.microsoft.com/office/drawing/2014/chart" uri="{C3380CC4-5D6E-409C-BE32-E72D297353CC}">
                <c16:uniqueId val="{00000089-8ABF-4390-8C22-15D373EC9E6A}"/>
              </c:ext>
            </c:extLst>
          </c:dPt>
          <c:dPt>
            <c:idx val="20"/>
            <c:invertIfNegative val="0"/>
            <c:bubble3D val="0"/>
            <c:spPr>
              <a:solidFill>
                <a:srgbClr val="99CCFF"/>
              </a:solidFill>
              <a:effectLst/>
            </c:spPr>
            <c:extLst>
              <c:ext xmlns:c16="http://schemas.microsoft.com/office/drawing/2014/chart" uri="{C3380CC4-5D6E-409C-BE32-E72D297353CC}">
                <c16:uniqueId val="{0000008B-8ABF-4390-8C22-15D373EC9E6A}"/>
              </c:ext>
            </c:extLst>
          </c:dPt>
          <c:dPt>
            <c:idx val="21"/>
            <c:invertIfNegative val="0"/>
            <c:bubble3D val="0"/>
            <c:spPr>
              <a:solidFill>
                <a:srgbClr val="99CCFF"/>
              </a:solidFill>
              <a:effectLst/>
            </c:spPr>
            <c:extLst>
              <c:ext xmlns:c16="http://schemas.microsoft.com/office/drawing/2014/chart" uri="{C3380CC4-5D6E-409C-BE32-E72D297353CC}">
                <c16:uniqueId val="{0000008D-8ABF-4390-8C22-15D373EC9E6A}"/>
              </c:ext>
            </c:extLst>
          </c:dPt>
          <c:dPt>
            <c:idx val="22"/>
            <c:invertIfNegative val="0"/>
            <c:bubble3D val="0"/>
            <c:spPr>
              <a:solidFill>
                <a:srgbClr val="99CCFF"/>
              </a:solidFill>
              <a:effectLst/>
            </c:spPr>
            <c:extLst>
              <c:ext xmlns:c16="http://schemas.microsoft.com/office/drawing/2014/chart" uri="{C3380CC4-5D6E-409C-BE32-E72D297353CC}">
                <c16:uniqueId val="{0000008F-8ABF-4390-8C22-15D373EC9E6A}"/>
              </c:ext>
            </c:extLst>
          </c:dPt>
          <c:dPt>
            <c:idx val="23"/>
            <c:invertIfNegative val="0"/>
            <c:bubble3D val="0"/>
            <c:spPr>
              <a:solidFill>
                <a:srgbClr val="99CCFF"/>
              </a:solidFill>
              <a:effectLst/>
            </c:spPr>
            <c:extLst>
              <c:ext xmlns:c16="http://schemas.microsoft.com/office/drawing/2014/chart" uri="{C3380CC4-5D6E-409C-BE32-E72D297353CC}">
                <c16:uniqueId val="{00000091-8ABF-4390-8C22-15D373EC9E6A}"/>
              </c:ext>
            </c:extLst>
          </c:dPt>
          <c:cat>
            <c:strLit>
              <c:ptCount val="24"/>
              <c:pt idx="0">
                <c:v>Järvenpää</c:v>
              </c:pt>
              <c:pt idx="1">
                <c:v>Kerava</c:v>
              </c:pt>
              <c:pt idx="2">
                <c:v>Imatra</c:v>
              </c:pt>
              <c:pt idx="3">
                <c:v>Nokia</c:v>
              </c:pt>
              <c:pt idx="4">
                <c:v>Vaasa</c:v>
              </c:pt>
              <c:pt idx="5">
                <c:v>Tuusula</c:v>
              </c:pt>
              <c:pt idx="6">
                <c:v>Kirkkonummi</c:v>
              </c:pt>
              <c:pt idx="7">
                <c:v>Kaarina</c:v>
              </c:pt>
              <c:pt idx="8">
                <c:v>--&gt;  Rauma</c:v>
              </c:pt>
              <c:pt idx="9">
                <c:v>Nurmijärvi</c:v>
              </c:pt>
              <c:pt idx="10">
                <c:v>Ylöjärvi</c:v>
              </c:pt>
              <c:pt idx="11">
                <c:v>Savonlinna</c:v>
              </c:pt>
              <c:pt idx="12">
                <c:v>Hyvinkää</c:v>
              </c:pt>
              <c:pt idx="13">
                <c:v>Kotka</c:v>
              </c:pt>
              <c:pt idx="14">
                <c:v>Kangasala</c:v>
              </c:pt>
              <c:pt idx="15">
                <c:v>Hämeenlinna</c:v>
              </c:pt>
              <c:pt idx="16">
                <c:v>Riihimäki</c:v>
              </c:pt>
              <c:pt idx="17">
                <c:v>Vihti</c:v>
              </c:pt>
              <c:pt idx="18">
                <c:v>Mikkeli</c:v>
              </c:pt>
              <c:pt idx="19">
                <c:v>Kokkola</c:v>
              </c:pt>
              <c:pt idx="20">
                <c:v>Lohja</c:v>
              </c:pt>
              <c:pt idx="21">
                <c:v>Kajaani</c:v>
              </c:pt>
              <c:pt idx="22">
                <c:v>Seinäjoki</c:v>
              </c:pt>
              <c:pt idx="23">
                <c:v>Salo</c:v>
              </c:pt>
            </c:strLit>
          </c:cat>
          <c:val>
            <c:numLit>
              <c:formatCode>General</c:formatCode>
              <c:ptCount val="24"/>
              <c:pt idx="0">
                <c:v>1.5278290957212448E-2</c:v>
              </c:pt>
              <c:pt idx="1">
                <c:v>1.3600945472717285E-2</c:v>
              </c:pt>
              <c:pt idx="2">
                <c:v>4.1286945343017578E-3</c:v>
              </c:pt>
              <c:pt idx="3">
                <c:v>3.1312227249145508E-2</c:v>
              </c:pt>
              <c:pt idx="4">
                <c:v>1.5562971122562885E-2</c:v>
              </c:pt>
              <c:pt idx="5">
                <c:v>3.2529357820749283E-2</c:v>
              </c:pt>
              <c:pt idx="6">
                <c:v>2.022835984826088E-2</c:v>
              </c:pt>
              <c:pt idx="7">
                <c:v>2.3239405825734138E-2</c:v>
              </c:pt>
              <c:pt idx="8">
                <c:v>8.4397215396165848E-3</c:v>
              </c:pt>
              <c:pt idx="9">
                <c:v>1.8070707097649574E-2</c:v>
              </c:pt>
              <c:pt idx="10">
                <c:v>2.8195522725582123E-2</c:v>
              </c:pt>
              <c:pt idx="11">
                <c:v>1.1965898796916008E-2</c:v>
              </c:pt>
              <c:pt idx="12">
                <c:v>7.2100250981748104E-3</c:v>
              </c:pt>
              <c:pt idx="13">
                <c:v>1.2283949181437492E-2</c:v>
              </c:pt>
              <c:pt idx="14">
                <c:v>2.1766701713204384E-2</c:v>
              </c:pt>
              <c:pt idx="15">
                <c:v>1.1060423217713833E-2</c:v>
              </c:pt>
              <c:pt idx="16">
                <c:v>6.4284005202353001E-3</c:v>
              </c:pt>
              <c:pt idx="17">
                <c:v>1.4756930992007256E-2</c:v>
              </c:pt>
              <c:pt idx="18">
                <c:v>1.5851924195885658E-2</c:v>
              </c:pt>
              <c:pt idx="19">
                <c:v>2.4058781564235687E-2</c:v>
              </c:pt>
              <c:pt idx="20">
                <c:v>1.5053379349410534E-2</c:v>
              </c:pt>
              <c:pt idx="21">
                <c:v>1.4837375842034817E-2</c:v>
              </c:pt>
              <c:pt idx="22">
                <c:v>1.0317366570234299E-2</c:v>
              </c:pt>
              <c:pt idx="23">
                <c:v>1.8673360347747803E-2</c:v>
              </c:pt>
            </c:numLit>
          </c:val>
          <c:extLst>
            <c:ext xmlns:c16="http://schemas.microsoft.com/office/drawing/2014/chart" uri="{C3380CC4-5D6E-409C-BE32-E72D297353CC}">
              <c16:uniqueId val="{00000092-8ABF-4390-8C22-15D373EC9E6A}"/>
            </c:ext>
          </c:extLst>
        </c:ser>
        <c:ser>
          <c:idx val="3"/>
          <c:order val="3"/>
          <c:tx>
            <c:v>Kaukolämpö</c:v>
          </c:tx>
          <c:spPr>
            <a:solidFill>
              <a:srgbClr val="99FFFF"/>
            </a:solidFill>
          </c:spPr>
          <c:invertIfNegative val="0"/>
          <c:dPt>
            <c:idx val="0"/>
            <c:invertIfNegative val="0"/>
            <c:bubble3D val="0"/>
            <c:spPr>
              <a:solidFill>
                <a:srgbClr val="99FFFF"/>
              </a:solidFill>
              <a:effectLst/>
            </c:spPr>
            <c:extLst>
              <c:ext xmlns:c16="http://schemas.microsoft.com/office/drawing/2014/chart" uri="{C3380CC4-5D6E-409C-BE32-E72D297353CC}">
                <c16:uniqueId val="{00000094-8ABF-4390-8C22-15D373EC9E6A}"/>
              </c:ext>
            </c:extLst>
          </c:dPt>
          <c:dPt>
            <c:idx val="1"/>
            <c:invertIfNegative val="0"/>
            <c:bubble3D val="0"/>
            <c:spPr>
              <a:solidFill>
                <a:srgbClr val="99FFFF"/>
              </a:solidFill>
              <a:effectLst/>
            </c:spPr>
            <c:extLst>
              <c:ext xmlns:c16="http://schemas.microsoft.com/office/drawing/2014/chart" uri="{C3380CC4-5D6E-409C-BE32-E72D297353CC}">
                <c16:uniqueId val="{00000096-8ABF-4390-8C22-15D373EC9E6A}"/>
              </c:ext>
            </c:extLst>
          </c:dPt>
          <c:dPt>
            <c:idx val="2"/>
            <c:invertIfNegative val="0"/>
            <c:bubble3D val="0"/>
            <c:spPr>
              <a:solidFill>
                <a:srgbClr val="99FFFF"/>
              </a:solidFill>
              <a:effectLst/>
            </c:spPr>
            <c:extLst>
              <c:ext xmlns:c16="http://schemas.microsoft.com/office/drawing/2014/chart" uri="{C3380CC4-5D6E-409C-BE32-E72D297353CC}">
                <c16:uniqueId val="{00000098-8ABF-4390-8C22-15D373EC9E6A}"/>
              </c:ext>
            </c:extLst>
          </c:dPt>
          <c:dPt>
            <c:idx val="3"/>
            <c:invertIfNegative val="0"/>
            <c:bubble3D val="0"/>
            <c:spPr>
              <a:solidFill>
                <a:srgbClr val="99FFFF"/>
              </a:solidFill>
              <a:effectLst/>
            </c:spPr>
            <c:extLst>
              <c:ext xmlns:c16="http://schemas.microsoft.com/office/drawing/2014/chart" uri="{C3380CC4-5D6E-409C-BE32-E72D297353CC}">
                <c16:uniqueId val="{0000009A-8ABF-4390-8C22-15D373EC9E6A}"/>
              </c:ext>
            </c:extLst>
          </c:dPt>
          <c:dPt>
            <c:idx val="4"/>
            <c:invertIfNegative val="0"/>
            <c:bubble3D val="0"/>
            <c:spPr>
              <a:solidFill>
                <a:srgbClr val="99FFFF"/>
              </a:solidFill>
              <a:effectLst/>
            </c:spPr>
            <c:extLst>
              <c:ext xmlns:c16="http://schemas.microsoft.com/office/drawing/2014/chart" uri="{C3380CC4-5D6E-409C-BE32-E72D297353CC}">
                <c16:uniqueId val="{0000009C-8ABF-4390-8C22-15D373EC9E6A}"/>
              </c:ext>
            </c:extLst>
          </c:dPt>
          <c:dPt>
            <c:idx val="5"/>
            <c:invertIfNegative val="0"/>
            <c:bubble3D val="0"/>
            <c:spPr>
              <a:solidFill>
                <a:srgbClr val="99FFFF"/>
              </a:solidFill>
              <a:effectLst/>
            </c:spPr>
            <c:extLst>
              <c:ext xmlns:c16="http://schemas.microsoft.com/office/drawing/2014/chart" uri="{C3380CC4-5D6E-409C-BE32-E72D297353CC}">
                <c16:uniqueId val="{0000009E-8ABF-4390-8C22-15D373EC9E6A}"/>
              </c:ext>
            </c:extLst>
          </c:dPt>
          <c:dPt>
            <c:idx val="6"/>
            <c:invertIfNegative val="0"/>
            <c:bubble3D val="0"/>
            <c:spPr>
              <a:solidFill>
                <a:srgbClr val="99FFFF"/>
              </a:solidFill>
              <a:effectLst/>
            </c:spPr>
            <c:extLst>
              <c:ext xmlns:c16="http://schemas.microsoft.com/office/drawing/2014/chart" uri="{C3380CC4-5D6E-409C-BE32-E72D297353CC}">
                <c16:uniqueId val="{000000A0-8ABF-4390-8C22-15D373EC9E6A}"/>
              </c:ext>
            </c:extLst>
          </c:dPt>
          <c:dPt>
            <c:idx val="7"/>
            <c:invertIfNegative val="0"/>
            <c:bubble3D val="0"/>
            <c:spPr>
              <a:solidFill>
                <a:srgbClr val="99FFFF"/>
              </a:solidFill>
              <a:effectLst/>
            </c:spPr>
            <c:extLst>
              <c:ext xmlns:c16="http://schemas.microsoft.com/office/drawing/2014/chart" uri="{C3380CC4-5D6E-409C-BE32-E72D297353CC}">
                <c16:uniqueId val="{000000A2-8ABF-4390-8C22-15D373EC9E6A}"/>
              </c:ext>
            </c:extLst>
          </c:dPt>
          <c:dPt>
            <c:idx val="8"/>
            <c:invertIfNegative val="0"/>
            <c:bubble3D val="0"/>
            <c:spPr>
              <a:solidFill>
                <a:srgbClr val="99FFFF"/>
              </a:solidFill>
              <a:effectLst>
                <a:outerShdw dist="35921" dir="2700000" algn="br">
                  <a:srgbClr val="000000"/>
                </a:outerShdw>
              </a:effectLst>
            </c:spPr>
            <c:extLst>
              <c:ext xmlns:c16="http://schemas.microsoft.com/office/drawing/2014/chart" uri="{C3380CC4-5D6E-409C-BE32-E72D297353CC}">
                <c16:uniqueId val="{000000A4-8ABF-4390-8C22-15D373EC9E6A}"/>
              </c:ext>
            </c:extLst>
          </c:dPt>
          <c:dPt>
            <c:idx val="9"/>
            <c:invertIfNegative val="0"/>
            <c:bubble3D val="0"/>
            <c:spPr>
              <a:solidFill>
                <a:srgbClr val="99FFFF"/>
              </a:solidFill>
              <a:effectLst/>
            </c:spPr>
            <c:extLst>
              <c:ext xmlns:c16="http://schemas.microsoft.com/office/drawing/2014/chart" uri="{C3380CC4-5D6E-409C-BE32-E72D297353CC}">
                <c16:uniqueId val="{000000A6-8ABF-4390-8C22-15D373EC9E6A}"/>
              </c:ext>
            </c:extLst>
          </c:dPt>
          <c:dPt>
            <c:idx val="10"/>
            <c:invertIfNegative val="0"/>
            <c:bubble3D val="0"/>
            <c:spPr>
              <a:solidFill>
                <a:srgbClr val="99FFFF"/>
              </a:solidFill>
              <a:effectLst/>
            </c:spPr>
            <c:extLst>
              <c:ext xmlns:c16="http://schemas.microsoft.com/office/drawing/2014/chart" uri="{C3380CC4-5D6E-409C-BE32-E72D297353CC}">
                <c16:uniqueId val="{000000A8-8ABF-4390-8C22-15D373EC9E6A}"/>
              </c:ext>
            </c:extLst>
          </c:dPt>
          <c:dPt>
            <c:idx val="11"/>
            <c:invertIfNegative val="0"/>
            <c:bubble3D val="0"/>
            <c:spPr>
              <a:solidFill>
                <a:srgbClr val="99FFFF"/>
              </a:solidFill>
              <a:effectLst/>
            </c:spPr>
            <c:extLst>
              <c:ext xmlns:c16="http://schemas.microsoft.com/office/drawing/2014/chart" uri="{C3380CC4-5D6E-409C-BE32-E72D297353CC}">
                <c16:uniqueId val="{000000AA-8ABF-4390-8C22-15D373EC9E6A}"/>
              </c:ext>
            </c:extLst>
          </c:dPt>
          <c:dPt>
            <c:idx val="12"/>
            <c:invertIfNegative val="0"/>
            <c:bubble3D val="0"/>
            <c:spPr>
              <a:solidFill>
                <a:srgbClr val="99FFFF"/>
              </a:solidFill>
              <a:effectLst/>
            </c:spPr>
            <c:extLst>
              <c:ext xmlns:c16="http://schemas.microsoft.com/office/drawing/2014/chart" uri="{C3380CC4-5D6E-409C-BE32-E72D297353CC}">
                <c16:uniqueId val="{000000AC-8ABF-4390-8C22-15D373EC9E6A}"/>
              </c:ext>
            </c:extLst>
          </c:dPt>
          <c:dPt>
            <c:idx val="13"/>
            <c:invertIfNegative val="0"/>
            <c:bubble3D val="0"/>
            <c:spPr>
              <a:solidFill>
                <a:srgbClr val="99FFFF"/>
              </a:solidFill>
              <a:effectLst/>
            </c:spPr>
            <c:extLst>
              <c:ext xmlns:c16="http://schemas.microsoft.com/office/drawing/2014/chart" uri="{C3380CC4-5D6E-409C-BE32-E72D297353CC}">
                <c16:uniqueId val="{000000AE-8ABF-4390-8C22-15D373EC9E6A}"/>
              </c:ext>
            </c:extLst>
          </c:dPt>
          <c:dPt>
            <c:idx val="14"/>
            <c:invertIfNegative val="0"/>
            <c:bubble3D val="0"/>
            <c:spPr>
              <a:solidFill>
                <a:srgbClr val="99FFFF"/>
              </a:solidFill>
              <a:effectLst/>
            </c:spPr>
            <c:extLst>
              <c:ext xmlns:c16="http://schemas.microsoft.com/office/drawing/2014/chart" uri="{C3380CC4-5D6E-409C-BE32-E72D297353CC}">
                <c16:uniqueId val="{000000B0-8ABF-4390-8C22-15D373EC9E6A}"/>
              </c:ext>
            </c:extLst>
          </c:dPt>
          <c:dPt>
            <c:idx val="15"/>
            <c:invertIfNegative val="0"/>
            <c:bubble3D val="0"/>
            <c:spPr>
              <a:solidFill>
                <a:srgbClr val="99FFFF"/>
              </a:solidFill>
              <a:effectLst/>
            </c:spPr>
            <c:extLst>
              <c:ext xmlns:c16="http://schemas.microsoft.com/office/drawing/2014/chart" uri="{C3380CC4-5D6E-409C-BE32-E72D297353CC}">
                <c16:uniqueId val="{000000B2-8ABF-4390-8C22-15D373EC9E6A}"/>
              </c:ext>
            </c:extLst>
          </c:dPt>
          <c:dPt>
            <c:idx val="16"/>
            <c:invertIfNegative val="0"/>
            <c:bubble3D val="0"/>
            <c:spPr>
              <a:solidFill>
                <a:srgbClr val="99FFFF"/>
              </a:solidFill>
              <a:effectLst/>
            </c:spPr>
            <c:extLst>
              <c:ext xmlns:c16="http://schemas.microsoft.com/office/drawing/2014/chart" uri="{C3380CC4-5D6E-409C-BE32-E72D297353CC}">
                <c16:uniqueId val="{000000B4-8ABF-4390-8C22-15D373EC9E6A}"/>
              </c:ext>
            </c:extLst>
          </c:dPt>
          <c:dPt>
            <c:idx val="17"/>
            <c:invertIfNegative val="0"/>
            <c:bubble3D val="0"/>
            <c:spPr>
              <a:solidFill>
                <a:srgbClr val="99FFFF"/>
              </a:solidFill>
              <a:effectLst/>
            </c:spPr>
            <c:extLst>
              <c:ext xmlns:c16="http://schemas.microsoft.com/office/drawing/2014/chart" uri="{C3380CC4-5D6E-409C-BE32-E72D297353CC}">
                <c16:uniqueId val="{000000B6-8ABF-4390-8C22-15D373EC9E6A}"/>
              </c:ext>
            </c:extLst>
          </c:dPt>
          <c:dPt>
            <c:idx val="18"/>
            <c:invertIfNegative val="0"/>
            <c:bubble3D val="0"/>
            <c:spPr>
              <a:solidFill>
                <a:srgbClr val="99FFFF"/>
              </a:solidFill>
              <a:effectLst/>
            </c:spPr>
            <c:extLst>
              <c:ext xmlns:c16="http://schemas.microsoft.com/office/drawing/2014/chart" uri="{C3380CC4-5D6E-409C-BE32-E72D297353CC}">
                <c16:uniqueId val="{000000B8-8ABF-4390-8C22-15D373EC9E6A}"/>
              </c:ext>
            </c:extLst>
          </c:dPt>
          <c:dPt>
            <c:idx val="19"/>
            <c:invertIfNegative val="0"/>
            <c:bubble3D val="0"/>
            <c:spPr>
              <a:solidFill>
                <a:srgbClr val="99FFFF"/>
              </a:solidFill>
              <a:effectLst/>
            </c:spPr>
            <c:extLst>
              <c:ext xmlns:c16="http://schemas.microsoft.com/office/drawing/2014/chart" uri="{C3380CC4-5D6E-409C-BE32-E72D297353CC}">
                <c16:uniqueId val="{000000BA-8ABF-4390-8C22-15D373EC9E6A}"/>
              </c:ext>
            </c:extLst>
          </c:dPt>
          <c:dPt>
            <c:idx val="20"/>
            <c:invertIfNegative val="0"/>
            <c:bubble3D val="0"/>
            <c:spPr>
              <a:solidFill>
                <a:srgbClr val="99FFFF"/>
              </a:solidFill>
              <a:effectLst/>
            </c:spPr>
            <c:extLst>
              <c:ext xmlns:c16="http://schemas.microsoft.com/office/drawing/2014/chart" uri="{C3380CC4-5D6E-409C-BE32-E72D297353CC}">
                <c16:uniqueId val="{000000BC-8ABF-4390-8C22-15D373EC9E6A}"/>
              </c:ext>
            </c:extLst>
          </c:dPt>
          <c:dPt>
            <c:idx val="21"/>
            <c:invertIfNegative val="0"/>
            <c:bubble3D val="0"/>
            <c:spPr>
              <a:solidFill>
                <a:srgbClr val="99FFFF"/>
              </a:solidFill>
              <a:effectLst/>
            </c:spPr>
            <c:extLst>
              <c:ext xmlns:c16="http://schemas.microsoft.com/office/drawing/2014/chart" uri="{C3380CC4-5D6E-409C-BE32-E72D297353CC}">
                <c16:uniqueId val="{000000BE-8ABF-4390-8C22-15D373EC9E6A}"/>
              </c:ext>
            </c:extLst>
          </c:dPt>
          <c:dPt>
            <c:idx val="22"/>
            <c:invertIfNegative val="0"/>
            <c:bubble3D val="0"/>
            <c:spPr>
              <a:solidFill>
                <a:srgbClr val="99FFFF"/>
              </a:solidFill>
              <a:effectLst/>
            </c:spPr>
            <c:extLst>
              <c:ext xmlns:c16="http://schemas.microsoft.com/office/drawing/2014/chart" uri="{C3380CC4-5D6E-409C-BE32-E72D297353CC}">
                <c16:uniqueId val="{000000C0-8ABF-4390-8C22-15D373EC9E6A}"/>
              </c:ext>
            </c:extLst>
          </c:dPt>
          <c:dPt>
            <c:idx val="23"/>
            <c:invertIfNegative val="0"/>
            <c:bubble3D val="0"/>
            <c:spPr>
              <a:solidFill>
                <a:srgbClr val="99FFFF"/>
              </a:solidFill>
              <a:effectLst/>
            </c:spPr>
            <c:extLst>
              <c:ext xmlns:c16="http://schemas.microsoft.com/office/drawing/2014/chart" uri="{C3380CC4-5D6E-409C-BE32-E72D297353CC}">
                <c16:uniqueId val="{000000C2-8ABF-4390-8C22-15D373EC9E6A}"/>
              </c:ext>
            </c:extLst>
          </c:dPt>
          <c:cat>
            <c:strLit>
              <c:ptCount val="24"/>
              <c:pt idx="0">
                <c:v>Järvenpää</c:v>
              </c:pt>
              <c:pt idx="1">
                <c:v>Kerava</c:v>
              </c:pt>
              <c:pt idx="2">
                <c:v>Imatra</c:v>
              </c:pt>
              <c:pt idx="3">
                <c:v>Nokia</c:v>
              </c:pt>
              <c:pt idx="4">
                <c:v>Vaasa</c:v>
              </c:pt>
              <c:pt idx="5">
                <c:v>Tuusula</c:v>
              </c:pt>
              <c:pt idx="6">
                <c:v>Kirkkonummi</c:v>
              </c:pt>
              <c:pt idx="7">
                <c:v>Kaarina</c:v>
              </c:pt>
              <c:pt idx="8">
                <c:v>--&gt;  Rauma</c:v>
              </c:pt>
              <c:pt idx="9">
                <c:v>Nurmijärvi</c:v>
              </c:pt>
              <c:pt idx="10">
                <c:v>Ylöjärvi</c:v>
              </c:pt>
              <c:pt idx="11">
                <c:v>Savonlinna</c:v>
              </c:pt>
              <c:pt idx="12">
                <c:v>Hyvinkää</c:v>
              </c:pt>
              <c:pt idx="13">
                <c:v>Kotka</c:v>
              </c:pt>
              <c:pt idx="14">
                <c:v>Kangasala</c:v>
              </c:pt>
              <c:pt idx="15">
                <c:v>Hämeenlinna</c:v>
              </c:pt>
              <c:pt idx="16">
                <c:v>Riihimäki</c:v>
              </c:pt>
              <c:pt idx="17">
                <c:v>Vihti</c:v>
              </c:pt>
              <c:pt idx="18">
                <c:v>Mikkeli</c:v>
              </c:pt>
              <c:pt idx="19">
                <c:v>Kokkola</c:v>
              </c:pt>
              <c:pt idx="20">
                <c:v>Lohja</c:v>
              </c:pt>
              <c:pt idx="21">
                <c:v>Kajaani</c:v>
              </c:pt>
              <c:pt idx="22">
                <c:v>Seinäjoki</c:v>
              </c:pt>
              <c:pt idx="23">
                <c:v>Salo</c:v>
              </c:pt>
            </c:strLit>
          </c:cat>
          <c:val>
            <c:numLit>
              <c:formatCode>General</c:formatCode>
              <c:ptCount val="24"/>
              <c:pt idx="0">
                <c:v>0.25261607766151428</c:v>
              </c:pt>
              <c:pt idx="1">
                <c:v>0.24221538007259369</c:v>
              </c:pt>
              <c:pt idx="2">
                <c:v>2.0715508610010147E-2</c:v>
              </c:pt>
              <c:pt idx="3">
                <c:v>0.20707973837852478</c:v>
              </c:pt>
              <c:pt idx="4">
                <c:v>1.1762560606002808</c:v>
              </c:pt>
              <c:pt idx="5">
                <c:v>0.22847868502140045</c:v>
              </c:pt>
              <c:pt idx="6">
                <c:v>0.50746786594390869</c:v>
              </c:pt>
              <c:pt idx="7">
                <c:v>0.32128661870956421</c:v>
              </c:pt>
              <c:pt idx="8">
                <c:v>0.57833725214004517</c:v>
              </c:pt>
              <c:pt idx="9">
                <c:v>2.6413196697831154E-2</c:v>
              </c:pt>
              <c:pt idx="10">
                <c:v>0.38911551237106323</c:v>
              </c:pt>
              <c:pt idx="11">
                <c:v>3.1985152512788773E-2</c:v>
              </c:pt>
              <c:pt idx="12">
                <c:v>0.91181057691574097</c:v>
              </c:pt>
              <c:pt idx="13">
                <c:v>0.8948705792427063</c:v>
              </c:pt>
              <c:pt idx="14">
                <c:v>0.23548735678195953</c:v>
              </c:pt>
              <c:pt idx="15">
                <c:v>0.23275642096996307</c:v>
              </c:pt>
              <c:pt idx="16">
                <c:v>1.0835309028625488</c:v>
              </c:pt>
              <c:pt idx="17">
                <c:v>4.7454867511987686E-2</c:v>
              </c:pt>
              <c:pt idx="18">
                <c:v>0.69074773788452148</c:v>
              </c:pt>
              <c:pt idx="19">
                <c:v>0.70183038711547852</c:v>
              </c:pt>
              <c:pt idx="20">
                <c:v>0.15409958362579346</c:v>
              </c:pt>
              <c:pt idx="21">
                <c:v>1.8642797470092773</c:v>
              </c:pt>
              <c:pt idx="22">
                <c:v>1.2235493659973145</c:v>
              </c:pt>
              <c:pt idx="23">
                <c:v>0.56948792934417725</c:v>
              </c:pt>
            </c:numLit>
          </c:val>
          <c:extLst>
            <c:ext xmlns:c16="http://schemas.microsoft.com/office/drawing/2014/chart" uri="{C3380CC4-5D6E-409C-BE32-E72D297353CC}">
              <c16:uniqueId val="{000000C3-8ABF-4390-8C22-15D373EC9E6A}"/>
            </c:ext>
          </c:extLst>
        </c:ser>
        <c:ser>
          <c:idx val="4"/>
          <c:order val="4"/>
          <c:tx>
            <c:v>Erillislämmitys</c:v>
          </c:tx>
          <c:spPr>
            <a:solidFill>
              <a:srgbClr val="00CCCC"/>
            </a:solidFill>
          </c:spPr>
          <c:invertIfNegative val="0"/>
          <c:dPt>
            <c:idx val="0"/>
            <c:invertIfNegative val="0"/>
            <c:bubble3D val="0"/>
            <c:spPr>
              <a:solidFill>
                <a:srgbClr val="00CCCC"/>
              </a:solidFill>
              <a:effectLst/>
            </c:spPr>
            <c:extLst>
              <c:ext xmlns:c16="http://schemas.microsoft.com/office/drawing/2014/chart" uri="{C3380CC4-5D6E-409C-BE32-E72D297353CC}">
                <c16:uniqueId val="{000000C5-8ABF-4390-8C22-15D373EC9E6A}"/>
              </c:ext>
            </c:extLst>
          </c:dPt>
          <c:dPt>
            <c:idx val="1"/>
            <c:invertIfNegative val="0"/>
            <c:bubble3D val="0"/>
            <c:spPr>
              <a:solidFill>
                <a:srgbClr val="00CCCC"/>
              </a:solidFill>
              <a:effectLst/>
            </c:spPr>
            <c:extLst>
              <c:ext xmlns:c16="http://schemas.microsoft.com/office/drawing/2014/chart" uri="{C3380CC4-5D6E-409C-BE32-E72D297353CC}">
                <c16:uniqueId val="{000000C7-8ABF-4390-8C22-15D373EC9E6A}"/>
              </c:ext>
            </c:extLst>
          </c:dPt>
          <c:dPt>
            <c:idx val="2"/>
            <c:invertIfNegative val="0"/>
            <c:bubble3D val="0"/>
            <c:spPr>
              <a:solidFill>
                <a:srgbClr val="00CCCC"/>
              </a:solidFill>
              <a:effectLst/>
            </c:spPr>
            <c:extLst>
              <c:ext xmlns:c16="http://schemas.microsoft.com/office/drawing/2014/chart" uri="{C3380CC4-5D6E-409C-BE32-E72D297353CC}">
                <c16:uniqueId val="{000000C9-8ABF-4390-8C22-15D373EC9E6A}"/>
              </c:ext>
            </c:extLst>
          </c:dPt>
          <c:dPt>
            <c:idx val="3"/>
            <c:invertIfNegative val="0"/>
            <c:bubble3D val="0"/>
            <c:spPr>
              <a:solidFill>
                <a:srgbClr val="00CCCC"/>
              </a:solidFill>
              <a:effectLst/>
            </c:spPr>
            <c:extLst>
              <c:ext xmlns:c16="http://schemas.microsoft.com/office/drawing/2014/chart" uri="{C3380CC4-5D6E-409C-BE32-E72D297353CC}">
                <c16:uniqueId val="{000000CB-8ABF-4390-8C22-15D373EC9E6A}"/>
              </c:ext>
            </c:extLst>
          </c:dPt>
          <c:dPt>
            <c:idx val="4"/>
            <c:invertIfNegative val="0"/>
            <c:bubble3D val="0"/>
            <c:spPr>
              <a:solidFill>
                <a:srgbClr val="00CCCC"/>
              </a:solidFill>
              <a:effectLst/>
            </c:spPr>
            <c:extLst>
              <c:ext xmlns:c16="http://schemas.microsoft.com/office/drawing/2014/chart" uri="{C3380CC4-5D6E-409C-BE32-E72D297353CC}">
                <c16:uniqueId val="{000000CD-8ABF-4390-8C22-15D373EC9E6A}"/>
              </c:ext>
            </c:extLst>
          </c:dPt>
          <c:dPt>
            <c:idx val="5"/>
            <c:invertIfNegative val="0"/>
            <c:bubble3D val="0"/>
            <c:spPr>
              <a:solidFill>
                <a:srgbClr val="00CCCC"/>
              </a:solidFill>
              <a:effectLst/>
            </c:spPr>
            <c:extLst>
              <c:ext xmlns:c16="http://schemas.microsoft.com/office/drawing/2014/chart" uri="{C3380CC4-5D6E-409C-BE32-E72D297353CC}">
                <c16:uniqueId val="{000000CF-8ABF-4390-8C22-15D373EC9E6A}"/>
              </c:ext>
            </c:extLst>
          </c:dPt>
          <c:dPt>
            <c:idx val="6"/>
            <c:invertIfNegative val="0"/>
            <c:bubble3D val="0"/>
            <c:spPr>
              <a:solidFill>
                <a:srgbClr val="00CCCC"/>
              </a:solidFill>
              <a:effectLst/>
            </c:spPr>
            <c:extLst>
              <c:ext xmlns:c16="http://schemas.microsoft.com/office/drawing/2014/chart" uri="{C3380CC4-5D6E-409C-BE32-E72D297353CC}">
                <c16:uniqueId val="{000000D1-8ABF-4390-8C22-15D373EC9E6A}"/>
              </c:ext>
            </c:extLst>
          </c:dPt>
          <c:dPt>
            <c:idx val="7"/>
            <c:invertIfNegative val="0"/>
            <c:bubble3D val="0"/>
            <c:spPr>
              <a:solidFill>
                <a:srgbClr val="00CCCC"/>
              </a:solidFill>
              <a:effectLst/>
            </c:spPr>
            <c:extLst>
              <c:ext xmlns:c16="http://schemas.microsoft.com/office/drawing/2014/chart" uri="{C3380CC4-5D6E-409C-BE32-E72D297353CC}">
                <c16:uniqueId val="{000000D3-8ABF-4390-8C22-15D373EC9E6A}"/>
              </c:ext>
            </c:extLst>
          </c:dPt>
          <c:dPt>
            <c:idx val="8"/>
            <c:invertIfNegative val="0"/>
            <c:bubble3D val="0"/>
            <c:spPr>
              <a:solidFill>
                <a:srgbClr val="00CCCC"/>
              </a:solidFill>
              <a:effectLst>
                <a:outerShdw dist="35921" dir="2700000" algn="br">
                  <a:srgbClr val="000000"/>
                </a:outerShdw>
              </a:effectLst>
            </c:spPr>
            <c:extLst>
              <c:ext xmlns:c16="http://schemas.microsoft.com/office/drawing/2014/chart" uri="{C3380CC4-5D6E-409C-BE32-E72D297353CC}">
                <c16:uniqueId val="{000000D5-8ABF-4390-8C22-15D373EC9E6A}"/>
              </c:ext>
            </c:extLst>
          </c:dPt>
          <c:dPt>
            <c:idx val="9"/>
            <c:invertIfNegative val="0"/>
            <c:bubble3D val="0"/>
            <c:spPr>
              <a:solidFill>
                <a:srgbClr val="00CCCC"/>
              </a:solidFill>
              <a:effectLst/>
            </c:spPr>
            <c:extLst>
              <c:ext xmlns:c16="http://schemas.microsoft.com/office/drawing/2014/chart" uri="{C3380CC4-5D6E-409C-BE32-E72D297353CC}">
                <c16:uniqueId val="{000000D7-8ABF-4390-8C22-15D373EC9E6A}"/>
              </c:ext>
            </c:extLst>
          </c:dPt>
          <c:dPt>
            <c:idx val="10"/>
            <c:invertIfNegative val="0"/>
            <c:bubble3D val="0"/>
            <c:spPr>
              <a:solidFill>
                <a:srgbClr val="00CCCC"/>
              </a:solidFill>
              <a:effectLst/>
            </c:spPr>
            <c:extLst>
              <c:ext xmlns:c16="http://schemas.microsoft.com/office/drawing/2014/chart" uri="{C3380CC4-5D6E-409C-BE32-E72D297353CC}">
                <c16:uniqueId val="{000000D9-8ABF-4390-8C22-15D373EC9E6A}"/>
              </c:ext>
            </c:extLst>
          </c:dPt>
          <c:dPt>
            <c:idx val="11"/>
            <c:invertIfNegative val="0"/>
            <c:bubble3D val="0"/>
            <c:spPr>
              <a:solidFill>
                <a:srgbClr val="00CCCC"/>
              </a:solidFill>
              <a:effectLst/>
            </c:spPr>
            <c:extLst>
              <c:ext xmlns:c16="http://schemas.microsoft.com/office/drawing/2014/chart" uri="{C3380CC4-5D6E-409C-BE32-E72D297353CC}">
                <c16:uniqueId val="{000000DB-8ABF-4390-8C22-15D373EC9E6A}"/>
              </c:ext>
            </c:extLst>
          </c:dPt>
          <c:dPt>
            <c:idx val="12"/>
            <c:invertIfNegative val="0"/>
            <c:bubble3D val="0"/>
            <c:spPr>
              <a:solidFill>
                <a:srgbClr val="00CCCC"/>
              </a:solidFill>
              <a:effectLst/>
            </c:spPr>
            <c:extLst>
              <c:ext xmlns:c16="http://schemas.microsoft.com/office/drawing/2014/chart" uri="{C3380CC4-5D6E-409C-BE32-E72D297353CC}">
                <c16:uniqueId val="{000000DD-8ABF-4390-8C22-15D373EC9E6A}"/>
              </c:ext>
            </c:extLst>
          </c:dPt>
          <c:dPt>
            <c:idx val="13"/>
            <c:invertIfNegative val="0"/>
            <c:bubble3D val="0"/>
            <c:spPr>
              <a:solidFill>
                <a:srgbClr val="00CCCC"/>
              </a:solidFill>
              <a:effectLst/>
            </c:spPr>
            <c:extLst>
              <c:ext xmlns:c16="http://schemas.microsoft.com/office/drawing/2014/chart" uri="{C3380CC4-5D6E-409C-BE32-E72D297353CC}">
                <c16:uniqueId val="{000000DF-8ABF-4390-8C22-15D373EC9E6A}"/>
              </c:ext>
            </c:extLst>
          </c:dPt>
          <c:dPt>
            <c:idx val="14"/>
            <c:invertIfNegative val="0"/>
            <c:bubble3D val="0"/>
            <c:spPr>
              <a:solidFill>
                <a:srgbClr val="00CCCC"/>
              </a:solidFill>
              <a:effectLst/>
            </c:spPr>
            <c:extLst>
              <c:ext xmlns:c16="http://schemas.microsoft.com/office/drawing/2014/chart" uri="{C3380CC4-5D6E-409C-BE32-E72D297353CC}">
                <c16:uniqueId val="{000000E1-8ABF-4390-8C22-15D373EC9E6A}"/>
              </c:ext>
            </c:extLst>
          </c:dPt>
          <c:dPt>
            <c:idx val="15"/>
            <c:invertIfNegative val="0"/>
            <c:bubble3D val="0"/>
            <c:spPr>
              <a:solidFill>
                <a:srgbClr val="00CCCC"/>
              </a:solidFill>
              <a:effectLst/>
            </c:spPr>
            <c:extLst>
              <c:ext xmlns:c16="http://schemas.microsoft.com/office/drawing/2014/chart" uri="{C3380CC4-5D6E-409C-BE32-E72D297353CC}">
                <c16:uniqueId val="{000000E3-8ABF-4390-8C22-15D373EC9E6A}"/>
              </c:ext>
            </c:extLst>
          </c:dPt>
          <c:dPt>
            <c:idx val="16"/>
            <c:invertIfNegative val="0"/>
            <c:bubble3D val="0"/>
            <c:spPr>
              <a:solidFill>
                <a:srgbClr val="00CCCC"/>
              </a:solidFill>
              <a:effectLst/>
            </c:spPr>
            <c:extLst>
              <c:ext xmlns:c16="http://schemas.microsoft.com/office/drawing/2014/chart" uri="{C3380CC4-5D6E-409C-BE32-E72D297353CC}">
                <c16:uniqueId val="{000000E5-8ABF-4390-8C22-15D373EC9E6A}"/>
              </c:ext>
            </c:extLst>
          </c:dPt>
          <c:dPt>
            <c:idx val="17"/>
            <c:invertIfNegative val="0"/>
            <c:bubble3D val="0"/>
            <c:spPr>
              <a:solidFill>
                <a:srgbClr val="00CCCC"/>
              </a:solidFill>
              <a:effectLst/>
            </c:spPr>
            <c:extLst>
              <c:ext xmlns:c16="http://schemas.microsoft.com/office/drawing/2014/chart" uri="{C3380CC4-5D6E-409C-BE32-E72D297353CC}">
                <c16:uniqueId val="{000000E7-8ABF-4390-8C22-15D373EC9E6A}"/>
              </c:ext>
            </c:extLst>
          </c:dPt>
          <c:dPt>
            <c:idx val="18"/>
            <c:invertIfNegative val="0"/>
            <c:bubble3D val="0"/>
            <c:spPr>
              <a:solidFill>
                <a:srgbClr val="00CCCC"/>
              </a:solidFill>
              <a:effectLst/>
            </c:spPr>
            <c:extLst>
              <c:ext xmlns:c16="http://schemas.microsoft.com/office/drawing/2014/chart" uri="{C3380CC4-5D6E-409C-BE32-E72D297353CC}">
                <c16:uniqueId val="{000000E9-8ABF-4390-8C22-15D373EC9E6A}"/>
              </c:ext>
            </c:extLst>
          </c:dPt>
          <c:dPt>
            <c:idx val="19"/>
            <c:invertIfNegative val="0"/>
            <c:bubble3D val="0"/>
            <c:spPr>
              <a:solidFill>
                <a:srgbClr val="00CCCC"/>
              </a:solidFill>
              <a:effectLst/>
            </c:spPr>
            <c:extLst>
              <c:ext xmlns:c16="http://schemas.microsoft.com/office/drawing/2014/chart" uri="{C3380CC4-5D6E-409C-BE32-E72D297353CC}">
                <c16:uniqueId val="{000000EB-8ABF-4390-8C22-15D373EC9E6A}"/>
              </c:ext>
            </c:extLst>
          </c:dPt>
          <c:dPt>
            <c:idx val="20"/>
            <c:invertIfNegative val="0"/>
            <c:bubble3D val="0"/>
            <c:spPr>
              <a:solidFill>
                <a:srgbClr val="00CCCC"/>
              </a:solidFill>
              <a:effectLst/>
            </c:spPr>
            <c:extLst>
              <c:ext xmlns:c16="http://schemas.microsoft.com/office/drawing/2014/chart" uri="{C3380CC4-5D6E-409C-BE32-E72D297353CC}">
                <c16:uniqueId val="{000000ED-8ABF-4390-8C22-15D373EC9E6A}"/>
              </c:ext>
            </c:extLst>
          </c:dPt>
          <c:dPt>
            <c:idx val="21"/>
            <c:invertIfNegative val="0"/>
            <c:bubble3D val="0"/>
            <c:spPr>
              <a:solidFill>
                <a:srgbClr val="00CCCC"/>
              </a:solidFill>
              <a:effectLst/>
            </c:spPr>
            <c:extLst>
              <c:ext xmlns:c16="http://schemas.microsoft.com/office/drawing/2014/chart" uri="{C3380CC4-5D6E-409C-BE32-E72D297353CC}">
                <c16:uniqueId val="{000000EF-8ABF-4390-8C22-15D373EC9E6A}"/>
              </c:ext>
            </c:extLst>
          </c:dPt>
          <c:dPt>
            <c:idx val="22"/>
            <c:invertIfNegative val="0"/>
            <c:bubble3D val="0"/>
            <c:spPr>
              <a:solidFill>
                <a:srgbClr val="00CCCC"/>
              </a:solidFill>
              <a:effectLst/>
            </c:spPr>
            <c:extLst>
              <c:ext xmlns:c16="http://schemas.microsoft.com/office/drawing/2014/chart" uri="{C3380CC4-5D6E-409C-BE32-E72D297353CC}">
                <c16:uniqueId val="{000000F1-8ABF-4390-8C22-15D373EC9E6A}"/>
              </c:ext>
            </c:extLst>
          </c:dPt>
          <c:dPt>
            <c:idx val="23"/>
            <c:invertIfNegative val="0"/>
            <c:bubble3D val="0"/>
            <c:spPr>
              <a:solidFill>
                <a:srgbClr val="00CCCC"/>
              </a:solidFill>
              <a:effectLst/>
            </c:spPr>
            <c:extLst>
              <c:ext xmlns:c16="http://schemas.microsoft.com/office/drawing/2014/chart" uri="{C3380CC4-5D6E-409C-BE32-E72D297353CC}">
                <c16:uniqueId val="{000000F3-8ABF-4390-8C22-15D373EC9E6A}"/>
              </c:ext>
            </c:extLst>
          </c:dPt>
          <c:cat>
            <c:strLit>
              <c:ptCount val="24"/>
              <c:pt idx="0">
                <c:v>Järvenpää</c:v>
              </c:pt>
              <c:pt idx="1">
                <c:v>Kerava</c:v>
              </c:pt>
              <c:pt idx="2">
                <c:v>Imatra</c:v>
              </c:pt>
              <c:pt idx="3">
                <c:v>Nokia</c:v>
              </c:pt>
              <c:pt idx="4">
                <c:v>Vaasa</c:v>
              </c:pt>
              <c:pt idx="5">
                <c:v>Tuusula</c:v>
              </c:pt>
              <c:pt idx="6">
                <c:v>Kirkkonummi</c:v>
              </c:pt>
              <c:pt idx="7">
                <c:v>Kaarina</c:v>
              </c:pt>
              <c:pt idx="8">
                <c:v>--&gt;  Rauma</c:v>
              </c:pt>
              <c:pt idx="9">
                <c:v>Nurmijärvi</c:v>
              </c:pt>
              <c:pt idx="10">
                <c:v>Ylöjärvi</c:v>
              </c:pt>
              <c:pt idx="11">
                <c:v>Savonlinna</c:v>
              </c:pt>
              <c:pt idx="12">
                <c:v>Hyvinkää</c:v>
              </c:pt>
              <c:pt idx="13">
                <c:v>Kotka</c:v>
              </c:pt>
              <c:pt idx="14">
                <c:v>Kangasala</c:v>
              </c:pt>
              <c:pt idx="15">
                <c:v>Hämeenlinna</c:v>
              </c:pt>
              <c:pt idx="16">
                <c:v>Riihimäki</c:v>
              </c:pt>
              <c:pt idx="17">
                <c:v>Vihti</c:v>
              </c:pt>
              <c:pt idx="18">
                <c:v>Mikkeli</c:v>
              </c:pt>
              <c:pt idx="19">
                <c:v>Kokkola</c:v>
              </c:pt>
              <c:pt idx="20">
                <c:v>Lohja</c:v>
              </c:pt>
              <c:pt idx="21">
                <c:v>Kajaani</c:v>
              </c:pt>
              <c:pt idx="22">
                <c:v>Seinäjoki</c:v>
              </c:pt>
              <c:pt idx="23">
                <c:v>Salo</c:v>
              </c:pt>
            </c:strLit>
          </c:cat>
          <c:val>
            <c:numLit>
              <c:formatCode>General</c:formatCode>
              <c:ptCount val="24"/>
              <c:pt idx="0">
                <c:v>0.16841340065002441</c:v>
              </c:pt>
              <c:pt idx="1">
                <c:v>0.20707143843173981</c:v>
              </c:pt>
              <c:pt idx="2">
                <c:v>0.57735151052474976</c:v>
              </c:pt>
              <c:pt idx="3">
                <c:v>0.34387826919555664</c:v>
              </c:pt>
              <c:pt idx="4">
                <c:v>0.2399546205997467</c:v>
              </c:pt>
              <c:pt idx="5">
                <c:v>0.32284751534461975</c:v>
              </c:pt>
              <c:pt idx="6">
                <c:v>0.2315116822719574</c:v>
              </c:pt>
              <c:pt idx="7">
                <c:v>0.38761213421821594</c:v>
              </c:pt>
              <c:pt idx="8">
                <c:v>0.45127898454666138</c:v>
              </c:pt>
              <c:pt idx="9">
                <c:v>0.28779476881027222</c:v>
              </c:pt>
              <c:pt idx="10">
                <c:v>0.37147822976112366</c:v>
              </c:pt>
              <c:pt idx="11">
                <c:v>0.39683225750923157</c:v>
              </c:pt>
              <c:pt idx="12">
                <c:v>0.21687780320644379</c:v>
              </c:pt>
              <c:pt idx="13">
                <c:v>0.54396069049835205</c:v>
              </c:pt>
              <c:pt idx="14">
                <c:v>0.48726028203964233</c:v>
              </c:pt>
              <c:pt idx="15">
                <c:v>0.32687529921531677</c:v>
              </c:pt>
              <c:pt idx="16">
                <c:v>0.29455134272575378</c:v>
              </c:pt>
              <c:pt idx="17">
                <c:v>0.43699720501899719</c:v>
              </c:pt>
              <c:pt idx="18">
                <c:v>0.25072216987609863</c:v>
              </c:pt>
              <c:pt idx="19">
                <c:v>0.37925276160240173</c:v>
              </c:pt>
              <c:pt idx="20">
                <c:v>0.57081139087677002</c:v>
              </c:pt>
              <c:pt idx="21">
                <c:v>0.23650853335857391</c:v>
              </c:pt>
              <c:pt idx="22">
                <c:v>0.34540846943855286</c:v>
              </c:pt>
              <c:pt idx="23">
                <c:v>0.57416760921478271</c:v>
              </c:pt>
            </c:numLit>
          </c:val>
          <c:extLst>
            <c:ext xmlns:c16="http://schemas.microsoft.com/office/drawing/2014/chart" uri="{C3380CC4-5D6E-409C-BE32-E72D297353CC}">
              <c16:uniqueId val="{000000F4-8ABF-4390-8C22-15D373EC9E6A}"/>
            </c:ext>
          </c:extLst>
        </c:ser>
        <c:ser>
          <c:idx val="5"/>
          <c:order val="5"/>
          <c:tx>
            <c:v>Tieliikenne</c:v>
          </c:tx>
          <c:spPr>
            <a:solidFill>
              <a:srgbClr val="006666"/>
            </a:solidFill>
          </c:spPr>
          <c:invertIfNegative val="0"/>
          <c:dPt>
            <c:idx val="0"/>
            <c:invertIfNegative val="0"/>
            <c:bubble3D val="0"/>
            <c:spPr>
              <a:solidFill>
                <a:srgbClr val="006666"/>
              </a:solidFill>
              <a:effectLst/>
            </c:spPr>
            <c:extLst>
              <c:ext xmlns:c16="http://schemas.microsoft.com/office/drawing/2014/chart" uri="{C3380CC4-5D6E-409C-BE32-E72D297353CC}">
                <c16:uniqueId val="{000000F6-8ABF-4390-8C22-15D373EC9E6A}"/>
              </c:ext>
            </c:extLst>
          </c:dPt>
          <c:dPt>
            <c:idx val="1"/>
            <c:invertIfNegative val="0"/>
            <c:bubble3D val="0"/>
            <c:spPr>
              <a:solidFill>
                <a:srgbClr val="006666"/>
              </a:solidFill>
              <a:effectLst/>
            </c:spPr>
            <c:extLst>
              <c:ext xmlns:c16="http://schemas.microsoft.com/office/drawing/2014/chart" uri="{C3380CC4-5D6E-409C-BE32-E72D297353CC}">
                <c16:uniqueId val="{000000F8-8ABF-4390-8C22-15D373EC9E6A}"/>
              </c:ext>
            </c:extLst>
          </c:dPt>
          <c:dPt>
            <c:idx val="2"/>
            <c:invertIfNegative val="0"/>
            <c:bubble3D val="0"/>
            <c:spPr>
              <a:solidFill>
                <a:srgbClr val="006666"/>
              </a:solidFill>
              <a:effectLst/>
            </c:spPr>
            <c:extLst>
              <c:ext xmlns:c16="http://schemas.microsoft.com/office/drawing/2014/chart" uri="{C3380CC4-5D6E-409C-BE32-E72D297353CC}">
                <c16:uniqueId val="{000000FA-8ABF-4390-8C22-15D373EC9E6A}"/>
              </c:ext>
            </c:extLst>
          </c:dPt>
          <c:dPt>
            <c:idx val="3"/>
            <c:invertIfNegative val="0"/>
            <c:bubble3D val="0"/>
            <c:spPr>
              <a:solidFill>
                <a:srgbClr val="006666"/>
              </a:solidFill>
              <a:effectLst/>
            </c:spPr>
            <c:extLst>
              <c:ext xmlns:c16="http://schemas.microsoft.com/office/drawing/2014/chart" uri="{C3380CC4-5D6E-409C-BE32-E72D297353CC}">
                <c16:uniqueId val="{000000FC-8ABF-4390-8C22-15D373EC9E6A}"/>
              </c:ext>
            </c:extLst>
          </c:dPt>
          <c:dPt>
            <c:idx val="4"/>
            <c:invertIfNegative val="0"/>
            <c:bubble3D val="0"/>
            <c:spPr>
              <a:solidFill>
                <a:srgbClr val="006666"/>
              </a:solidFill>
              <a:effectLst/>
            </c:spPr>
            <c:extLst>
              <c:ext xmlns:c16="http://schemas.microsoft.com/office/drawing/2014/chart" uri="{C3380CC4-5D6E-409C-BE32-E72D297353CC}">
                <c16:uniqueId val="{000000FE-8ABF-4390-8C22-15D373EC9E6A}"/>
              </c:ext>
            </c:extLst>
          </c:dPt>
          <c:dPt>
            <c:idx val="5"/>
            <c:invertIfNegative val="0"/>
            <c:bubble3D val="0"/>
            <c:spPr>
              <a:solidFill>
                <a:srgbClr val="006666"/>
              </a:solidFill>
              <a:effectLst/>
            </c:spPr>
            <c:extLst>
              <c:ext xmlns:c16="http://schemas.microsoft.com/office/drawing/2014/chart" uri="{C3380CC4-5D6E-409C-BE32-E72D297353CC}">
                <c16:uniqueId val="{00000100-8ABF-4390-8C22-15D373EC9E6A}"/>
              </c:ext>
            </c:extLst>
          </c:dPt>
          <c:dPt>
            <c:idx val="6"/>
            <c:invertIfNegative val="0"/>
            <c:bubble3D val="0"/>
            <c:spPr>
              <a:solidFill>
                <a:srgbClr val="006666"/>
              </a:solidFill>
              <a:effectLst/>
            </c:spPr>
            <c:extLst>
              <c:ext xmlns:c16="http://schemas.microsoft.com/office/drawing/2014/chart" uri="{C3380CC4-5D6E-409C-BE32-E72D297353CC}">
                <c16:uniqueId val="{00000102-8ABF-4390-8C22-15D373EC9E6A}"/>
              </c:ext>
            </c:extLst>
          </c:dPt>
          <c:dPt>
            <c:idx val="7"/>
            <c:invertIfNegative val="0"/>
            <c:bubble3D val="0"/>
            <c:spPr>
              <a:solidFill>
                <a:srgbClr val="006666"/>
              </a:solidFill>
              <a:effectLst/>
            </c:spPr>
            <c:extLst>
              <c:ext xmlns:c16="http://schemas.microsoft.com/office/drawing/2014/chart" uri="{C3380CC4-5D6E-409C-BE32-E72D297353CC}">
                <c16:uniqueId val="{00000104-8ABF-4390-8C22-15D373EC9E6A}"/>
              </c:ext>
            </c:extLst>
          </c:dPt>
          <c:dPt>
            <c:idx val="8"/>
            <c:invertIfNegative val="0"/>
            <c:bubble3D val="0"/>
            <c:spPr>
              <a:solidFill>
                <a:srgbClr val="006666"/>
              </a:solidFill>
              <a:effectLst>
                <a:outerShdw dist="35921" dir="2700000" algn="br">
                  <a:srgbClr val="000000"/>
                </a:outerShdw>
              </a:effectLst>
            </c:spPr>
            <c:extLst>
              <c:ext xmlns:c16="http://schemas.microsoft.com/office/drawing/2014/chart" uri="{C3380CC4-5D6E-409C-BE32-E72D297353CC}">
                <c16:uniqueId val="{00000106-8ABF-4390-8C22-15D373EC9E6A}"/>
              </c:ext>
            </c:extLst>
          </c:dPt>
          <c:dPt>
            <c:idx val="9"/>
            <c:invertIfNegative val="0"/>
            <c:bubble3D val="0"/>
            <c:spPr>
              <a:solidFill>
                <a:srgbClr val="006666"/>
              </a:solidFill>
              <a:effectLst/>
            </c:spPr>
            <c:extLst>
              <c:ext xmlns:c16="http://schemas.microsoft.com/office/drawing/2014/chart" uri="{C3380CC4-5D6E-409C-BE32-E72D297353CC}">
                <c16:uniqueId val="{00000108-8ABF-4390-8C22-15D373EC9E6A}"/>
              </c:ext>
            </c:extLst>
          </c:dPt>
          <c:dPt>
            <c:idx val="10"/>
            <c:invertIfNegative val="0"/>
            <c:bubble3D val="0"/>
            <c:spPr>
              <a:solidFill>
                <a:srgbClr val="006666"/>
              </a:solidFill>
              <a:effectLst/>
            </c:spPr>
            <c:extLst>
              <c:ext xmlns:c16="http://schemas.microsoft.com/office/drawing/2014/chart" uri="{C3380CC4-5D6E-409C-BE32-E72D297353CC}">
                <c16:uniqueId val="{0000010A-8ABF-4390-8C22-15D373EC9E6A}"/>
              </c:ext>
            </c:extLst>
          </c:dPt>
          <c:dPt>
            <c:idx val="11"/>
            <c:invertIfNegative val="0"/>
            <c:bubble3D val="0"/>
            <c:spPr>
              <a:solidFill>
                <a:srgbClr val="006666"/>
              </a:solidFill>
              <a:effectLst/>
            </c:spPr>
            <c:extLst>
              <c:ext xmlns:c16="http://schemas.microsoft.com/office/drawing/2014/chart" uri="{C3380CC4-5D6E-409C-BE32-E72D297353CC}">
                <c16:uniqueId val="{0000010C-8ABF-4390-8C22-15D373EC9E6A}"/>
              </c:ext>
            </c:extLst>
          </c:dPt>
          <c:dPt>
            <c:idx val="12"/>
            <c:invertIfNegative val="0"/>
            <c:bubble3D val="0"/>
            <c:spPr>
              <a:solidFill>
                <a:srgbClr val="006666"/>
              </a:solidFill>
              <a:effectLst/>
            </c:spPr>
            <c:extLst>
              <c:ext xmlns:c16="http://schemas.microsoft.com/office/drawing/2014/chart" uri="{C3380CC4-5D6E-409C-BE32-E72D297353CC}">
                <c16:uniqueId val="{0000010E-8ABF-4390-8C22-15D373EC9E6A}"/>
              </c:ext>
            </c:extLst>
          </c:dPt>
          <c:dPt>
            <c:idx val="13"/>
            <c:invertIfNegative val="0"/>
            <c:bubble3D val="0"/>
            <c:spPr>
              <a:solidFill>
                <a:srgbClr val="006666"/>
              </a:solidFill>
              <a:effectLst/>
            </c:spPr>
            <c:extLst>
              <c:ext xmlns:c16="http://schemas.microsoft.com/office/drawing/2014/chart" uri="{C3380CC4-5D6E-409C-BE32-E72D297353CC}">
                <c16:uniqueId val="{00000110-8ABF-4390-8C22-15D373EC9E6A}"/>
              </c:ext>
            </c:extLst>
          </c:dPt>
          <c:dPt>
            <c:idx val="14"/>
            <c:invertIfNegative val="0"/>
            <c:bubble3D val="0"/>
            <c:spPr>
              <a:solidFill>
                <a:srgbClr val="006666"/>
              </a:solidFill>
              <a:effectLst/>
            </c:spPr>
            <c:extLst>
              <c:ext xmlns:c16="http://schemas.microsoft.com/office/drawing/2014/chart" uri="{C3380CC4-5D6E-409C-BE32-E72D297353CC}">
                <c16:uniqueId val="{00000112-8ABF-4390-8C22-15D373EC9E6A}"/>
              </c:ext>
            </c:extLst>
          </c:dPt>
          <c:dPt>
            <c:idx val="15"/>
            <c:invertIfNegative val="0"/>
            <c:bubble3D val="0"/>
            <c:spPr>
              <a:solidFill>
                <a:srgbClr val="006666"/>
              </a:solidFill>
              <a:effectLst/>
            </c:spPr>
            <c:extLst>
              <c:ext xmlns:c16="http://schemas.microsoft.com/office/drawing/2014/chart" uri="{C3380CC4-5D6E-409C-BE32-E72D297353CC}">
                <c16:uniqueId val="{00000114-8ABF-4390-8C22-15D373EC9E6A}"/>
              </c:ext>
            </c:extLst>
          </c:dPt>
          <c:dPt>
            <c:idx val="16"/>
            <c:invertIfNegative val="0"/>
            <c:bubble3D val="0"/>
            <c:spPr>
              <a:solidFill>
                <a:srgbClr val="006666"/>
              </a:solidFill>
              <a:effectLst/>
            </c:spPr>
            <c:extLst>
              <c:ext xmlns:c16="http://schemas.microsoft.com/office/drawing/2014/chart" uri="{C3380CC4-5D6E-409C-BE32-E72D297353CC}">
                <c16:uniqueId val="{00000116-8ABF-4390-8C22-15D373EC9E6A}"/>
              </c:ext>
            </c:extLst>
          </c:dPt>
          <c:dPt>
            <c:idx val="17"/>
            <c:invertIfNegative val="0"/>
            <c:bubble3D val="0"/>
            <c:spPr>
              <a:solidFill>
                <a:srgbClr val="006666"/>
              </a:solidFill>
              <a:effectLst/>
            </c:spPr>
            <c:extLst>
              <c:ext xmlns:c16="http://schemas.microsoft.com/office/drawing/2014/chart" uri="{C3380CC4-5D6E-409C-BE32-E72D297353CC}">
                <c16:uniqueId val="{00000118-8ABF-4390-8C22-15D373EC9E6A}"/>
              </c:ext>
            </c:extLst>
          </c:dPt>
          <c:dPt>
            <c:idx val="18"/>
            <c:invertIfNegative val="0"/>
            <c:bubble3D val="0"/>
            <c:spPr>
              <a:solidFill>
                <a:srgbClr val="006666"/>
              </a:solidFill>
              <a:effectLst/>
            </c:spPr>
            <c:extLst>
              <c:ext xmlns:c16="http://schemas.microsoft.com/office/drawing/2014/chart" uri="{C3380CC4-5D6E-409C-BE32-E72D297353CC}">
                <c16:uniqueId val="{0000011A-8ABF-4390-8C22-15D373EC9E6A}"/>
              </c:ext>
            </c:extLst>
          </c:dPt>
          <c:dPt>
            <c:idx val="19"/>
            <c:invertIfNegative val="0"/>
            <c:bubble3D val="0"/>
            <c:spPr>
              <a:solidFill>
                <a:srgbClr val="006666"/>
              </a:solidFill>
              <a:effectLst/>
            </c:spPr>
            <c:extLst>
              <c:ext xmlns:c16="http://schemas.microsoft.com/office/drawing/2014/chart" uri="{C3380CC4-5D6E-409C-BE32-E72D297353CC}">
                <c16:uniqueId val="{0000011C-8ABF-4390-8C22-15D373EC9E6A}"/>
              </c:ext>
            </c:extLst>
          </c:dPt>
          <c:dPt>
            <c:idx val="20"/>
            <c:invertIfNegative val="0"/>
            <c:bubble3D val="0"/>
            <c:spPr>
              <a:solidFill>
                <a:srgbClr val="006666"/>
              </a:solidFill>
              <a:effectLst/>
            </c:spPr>
            <c:extLst>
              <c:ext xmlns:c16="http://schemas.microsoft.com/office/drawing/2014/chart" uri="{C3380CC4-5D6E-409C-BE32-E72D297353CC}">
                <c16:uniqueId val="{0000011E-8ABF-4390-8C22-15D373EC9E6A}"/>
              </c:ext>
            </c:extLst>
          </c:dPt>
          <c:dPt>
            <c:idx val="21"/>
            <c:invertIfNegative val="0"/>
            <c:bubble3D val="0"/>
            <c:spPr>
              <a:solidFill>
                <a:srgbClr val="006666"/>
              </a:solidFill>
              <a:effectLst/>
            </c:spPr>
            <c:extLst>
              <c:ext xmlns:c16="http://schemas.microsoft.com/office/drawing/2014/chart" uri="{C3380CC4-5D6E-409C-BE32-E72D297353CC}">
                <c16:uniqueId val="{00000120-8ABF-4390-8C22-15D373EC9E6A}"/>
              </c:ext>
            </c:extLst>
          </c:dPt>
          <c:dPt>
            <c:idx val="22"/>
            <c:invertIfNegative val="0"/>
            <c:bubble3D val="0"/>
            <c:spPr>
              <a:solidFill>
                <a:srgbClr val="006666"/>
              </a:solidFill>
              <a:effectLst/>
            </c:spPr>
            <c:extLst>
              <c:ext xmlns:c16="http://schemas.microsoft.com/office/drawing/2014/chart" uri="{C3380CC4-5D6E-409C-BE32-E72D297353CC}">
                <c16:uniqueId val="{00000122-8ABF-4390-8C22-15D373EC9E6A}"/>
              </c:ext>
            </c:extLst>
          </c:dPt>
          <c:dPt>
            <c:idx val="23"/>
            <c:invertIfNegative val="0"/>
            <c:bubble3D val="0"/>
            <c:spPr>
              <a:solidFill>
                <a:srgbClr val="006666"/>
              </a:solidFill>
              <a:effectLst/>
            </c:spPr>
            <c:extLst>
              <c:ext xmlns:c16="http://schemas.microsoft.com/office/drawing/2014/chart" uri="{C3380CC4-5D6E-409C-BE32-E72D297353CC}">
                <c16:uniqueId val="{00000124-8ABF-4390-8C22-15D373EC9E6A}"/>
              </c:ext>
            </c:extLst>
          </c:dPt>
          <c:cat>
            <c:strLit>
              <c:ptCount val="24"/>
              <c:pt idx="0">
                <c:v>Järvenpää</c:v>
              </c:pt>
              <c:pt idx="1">
                <c:v>Kerava</c:v>
              </c:pt>
              <c:pt idx="2">
                <c:v>Imatra</c:v>
              </c:pt>
              <c:pt idx="3">
                <c:v>Nokia</c:v>
              </c:pt>
              <c:pt idx="4">
                <c:v>Vaasa</c:v>
              </c:pt>
              <c:pt idx="5">
                <c:v>Tuusula</c:v>
              </c:pt>
              <c:pt idx="6">
                <c:v>Kirkkonummi</c:v>
              </c:pt>
              <c:pt idx="7">
                <c:v>Kaarina</c:v>
              </c:pt>
              <c:pt idx="8">
                <c:v>--&gt;  Rauma</c:v>
              </c:pt>
              <c:pt idx="9">
                <c:v>Nurmijärvi</c:v>
              </c:pt>
              <c:pt idx="10">
                <c:v>Ylöjärvi</c:v>
              </c:pt>
              <c:pt idx="11">
                <c:v>Savonlinna</c:v>
              </c:pt>
              <c:pt idx="12">
                <c:v>Hyvinkää</c:v>
              </c:pt>
              <c:pt idx="13">
                <c:v>Kotka</c:v>
              </c:pt>
              <c:pt idx="14">
                <c:v>Kangasala</c:v>
              </c:pt>
              <c:pt idx="15">
                <c:v>Hämeenlinna</c:v>
              </c:pt>
              <c:pt idx="16">
                <c:v>Riihimäki</c:v>
              </c:pt>
              <c:pt idx="17">
                <c:v>Vihti</c:v>
              </c:pt>
              <c:pt idx="18">
                <c:v>Mikkeli</c:v>
              </c:pt>
              <c:pt idx="19">
                <c:v>Kokkola</c:v>
              </c:pt>
              <c:pt idx="20">
                <c:v>Lohja</c:v>
              </c:pt>
              <c:pt idx="21">
                <c:v>Kajaani</c:v>
              </c:pt>
              <c:pt idx="22">
                <c:v>Seinäjoki</c:v>
              </c:pt>
              <c:pt idx="23">
                <c:v>Salo</c:v>
              </c:pt>
            </c:strLit>
          </c:cat>
          <c:val>
            <c:numLit>
              <c:formatCode>General</c:formatCode>
              <c:ptCount val="24"/>
              <c:pt idx="0">
                <c:v>0.915413498878479</c:v>
              </c:pt>
              <c:pt idx="1">
                <c:v>1.2392947673797607</c:v>
              </c:pt>
              <c:pt idx="2">
                <c:v>1.1570836305618286</c:v>
              </c:pt>
              <c:pt idx="3">
                <c:v>1.4479845762252808</c:v>
              </c:pt>
              <c:pt idx="4">
                <c:v>0.85270661115646362</c:v>
              </c:pt>
              <c:pt idx="5">
                <c:v>1.6681077480316162</c:v>
              </c:pt>
              <c:pt idx="6">
                <c:v>1.6418635845184326</c:v>
              </c:pt>
              <c:pt idx="7">
                <c:v>1.7632194757461548</c:v>
              </c:pt>
              <c:pt idx="8">
                <c:v>1.2339427471160889</c:v>
              </c:pt>
              <c:pt idx="9">
                <c:v>2.1952950954437256</c:v>
              </c:pt>
              <c:pt idx="10">
                <c:v>1.5991698503494263</c:v>
              </c:pt>
              <c:pt idx="11">
                <c:v>1.6396918296813965</c:v>
              </c:pt>
              <c:pt idx="12">
                <c:v>1.7323853969573975</c:v>
              </c:pt>
              <c:pt idx="13">
                <c:v>1.2874634265899658</c:v>
              </c:pt>
              <c:pt idx="14">
                <c:v>1.6646021604537964</c:v>
              </c:pt>
              <c:pt idx="15">
                <c:v>1.8713700771331787</c:v>
              </c:pt>
              <c:pt idx="16">
                <c:v>1.7551002502441406</c:v>
              </c:pt>
              <c:pt idx="17">
                <c:v>2.3886616230010986</c:v>
              </c:pt>
              <c:pt idx="18">
                <c:v>1.9608798027038574</c:v>
              </c:pt>
              <c:pt idx="19">
                <c:v>1.3940949440002441</c:v>
              </c:pt>
              <c:pt idx="20">
                <c:v>2.3971121311187744</c:v>
              </c:pt>
              <c:pt idx="21">
                <c:v>1.3596478700637817</c:v>
              </c:pt>
              <c:pt idx="22">
                <c:v>1.3134287595748901</c:v>
              </c:pt>
              <c:pt idx="23">
                <c:v>2.7709228992462158</c:v>
              </c:pt>
            </c:numLit>
          </c:val>
          <c:extLst>
            <c:ext xmlns:c16="http://schemas.microsoft.com/office/drawing/2014/chart" uri="{C3380CC4-5D6E-409C-BE32-E72D297353CC}">
              <c16:uniqueId val="{00000125-8ABF-4390-8C22-15D373EC9E6A}"/>
            </c:ext>
          </c:extLst>
        </c:ser>
        <c:ser>
          <c:idx val="6"/>
          <c:order val="6"/>
          <c:tx>
            <c:v>Maatalous</c:v>
          </c:tx>
          <c:spPr>
            <a:solidFill>
              <a:srgbClr val="0080FF"/>
            </a:solidFill>
          </c:spPr>
          <c:invertIfNegative val="0"/>
          <c:dPt>
            <c:idx val="0"/>
            <c:invertIfNegative val="0"/>
            <c:bubble3D val="0"/>
            <c:spPr>
              <a:solidFill>
                <a:srgbClr val="0080FF"/>
              </a:solidFill>
              <a:effectLst/>
            </c:spPr>
            <c:extLst>
              <c:ext xmlns:c16="http://schemas.microsoft.com/office/drawing/2014/chart" uri="{C3380CC4-5D6E-409C-BE32-E72D297353CC}">
                <c16:uniqueId val="{00000127-8ABF-4390-8C22-15D373EC9E6A}"/>
              </c:ext>
            </c:extLst>
          </c:dPt>
          <c:dPt>
            <c:idx val="1"/>
            <c:invertIfNegative val="0"/>
            <c:bubble3D val="0"/>
            <c:spPr>
              <a:solidFill>
                <a:srgbClr val="0080FF"/>
              </a:solidFill>
              <a:effectLst/>
            </c:spPr>
            <c:extLst>
              <c:ext xmlns:c16="http://schemas.microsoft.com/office/drawing/2014/chart" uri="{C3380CC4-5D6E-409C-BE32-E72D297353CC}">
                <c16:uniqueId val="{00000129-8ABF-4390-8C22-15D373EC9E6A}"/>
              </c:ext>
            </c:extLst>
          </c:dPt>
          <c:dPt>
            <c:idx val="2"/>
            <c:invertIfNegative val="0"/>
            <c:bubble3D val="0"/>
            <c:spPr>
              <a:solidFill>
                <a:srgbClr val="0080FF"/>
              </a:solidFill>
              <a:effectLst/>
            </c:spPr>
            <c:extLst>
              <c:ext xmlns:c16="http://schemas.microsoft.com/office/drawing/2014/chart" uri="{C3380CC4-5D6E-409C-BE32-E72D297353CC}">
                <c16:uniqueId val="{0000012B-8ABF-4390-8C22-15D373EC9E6A}"/>
              </c:ext>
            </c:extLst>
          </c:dPt>
          <c:dPt>
            <c:idx val="3"/>
            <c:invertIfNegative val="0"/>
            <c:bubble3D val="0"/>
            <c:spPr>
              <a:solidFill>
                <a:srgbClr val="0080FF"/>
              </a:solidFill>
              <a:effectLst/>
            </c:spPr>
            <c:extLst>
              <c:ext xmlns:c16="http://schemas.microsoft.com/office/drawing/2014/chart" uri="{C3380CC4-5D6E-409C-BE32-E72D297353CC}">
                <c16:uniqueId val="{0000012D-8ABF-4390-8C22-15D373EC9E6A}"/>
              </c:ext>
            </c:extLst>
          </c:dPt>
          <c:dPt>
            <c:idx val="4"/>
            <c:invertIfNegative val="0"/>
            <c:bubble3D val="0"/>
            <c:spPr>
              <a:solidFill>
                <a:srgbClr val="0080FF"/>
              </a:solidFill>
              <a:effectLst/>
            </c:spPr>
            <c:extLst>
              <c:ext xmlns:c16="http://schemas.microsoft.com/office/drawing/2014/chart" uri="{C3380CC4-5D6E-409C-BE32-E72D297353CC}">
                <c16:uniqueId val="{0000012F-8ABF-4390-8C22-15D373EC9E6A}"/>
              </c:ext>
            </c:extLst>
          </c:dPt>
          <c:dPt>
            <c:idx val="5"/>
            <c:invertIfNegative val="0"/>
            <c:bubble3D val="0"/>
            <c:spPr>
              <a:solidFill>
                <a:srgbClr val="0080FF"/>
              </a:solidFill>
              <a:effectLst/>
            </c:spPr>
            <c:extLst>
              <c:ext xmlns:c16="http://schemas.microsoft.com/office/drawing/2014/chart" uri="{C3380CC4-5D6E-409C-BE32-E72D297353CC}">
                <c16:uniqueId val="{00000131-8ABF-4390-8C22-15D373EC9E6A}"/>
              </c:ext>
            </c:extLst>
          </c:dPt>
          <c:dPt>
            <c:idx val="6"/>
            <c:invertIfNegative val="0"/>
            <c:bubble3D val="0"/>
            <c:spPr>
              <a:solidFill>
                <a:srgbClr val="0080FF"/>
              </a:solidFill>
              <a:effectLst/>
            </c:spPr>
            <c:extLst>
              <c:ext xmlns:c16="http://schemas.microsoft.com/office/drawing/2014/chart" uri="{C3380CC4-5D6E-409C-BE32-E72D297353CC}">
                <c16:uniqueId val="{00000133-8ABF-4390-8C22-15D373EC9E6A}"/>
              </c:ext>
            </c:extLst>
          </c:dPt>
          <c:dPt>
            <c:idx val="7"/>
            <c:invertIfNegative val="0"/>
            <c:bubble3D val="0"/>
            <c:spPr>
              <a:solidFill>
                <a:srgbClr val="0080FF"/>
              </a:solidFill>
              <a:effectLst/>
            </c:spPr>
            <c:extLst>
              <c:ext xmlns:c16="http://schemas.microsoft.com/office/drawing/2014/chart" uri="{C3380CC4-5D6E-409C-BE32-E72D297353CC}">
                <c16:uniqueId val="{00000135-8ABF-4390-8C22-15D373EC9E6A}"/>
              </c:ext>
            </c:extLst>
          </c:dPt>
          <c:dPt>
            <c:idx val="8"/>
            <c:invertIfNegative val="0"/>
            <c:bubble3D val="0"/>
            <c:spPr>
              <a:solidFill>
                <a:srgbClr val="0080FF"/>
              </a:solidFill>
              <a:effectLst>
                <a:outerShdw dist="35921" dir="2700000" algn="br">
                  <a:srgbClr val="000000"/>
                </a:outerShdw>
              </a:effectLst>
            </c:spPr>
            <c:extLst>
              <c:ext xmlns:c16="http://schemas.microsoft.com/office/drawing/2014/chart" uri="{C3380CC4-5D6E-409C-BE32-E72D297353CC}">
                <c16:uniqueId val="{00000137-8ABF-4390-8C22-15D373EC9E6A}"/>
              </c:ext>
            </c:extLst>
          </c:dPt>
          <c:dPt>
            <c:idx val="9"/>
            <c:invertIfNegative val="0"/>
            <c:bubble3D val="0"/>
            <c:spPr>
              <a:solidFill>
                <a:srgbClr val="0080FF"/>
              </a:solidFill>
              <a:effectLst/>
            </c:spPr>
            <c:extLst>
              <c:ext xmlns:c16="http://schemas.microsoft.com/office/drawing/2014/chart" uri="{C3380CC4-5D6E-409C-BE32-E72D297353CC}">
                <c16:uniqueId val="{00000139-8ABF-4390-8C22-15D373EC9E6A}"/>
              </c:ext>
            </c:extLst>
          </c:dPt>
          <c:dPt>
            <c:idx val="10"/>
            <c:invertIfNegative val="0"/>
            <c:bubble3D val="0"/>
            <c:spPr>
              <a:solidFill>
                <a:srgbClr val="0080FF"/>
              </a:solidFill>
              <a:effectLst/>
            </c:spPr>
            <c:extLst>
              <c:ext xmlns:c16="http://schemas.microsoft.com/office/drawing/2014/chart" uri="{C3380CC4-5D6E-409C-BE32-E72D297353CC}">
                <c16:uniqueId val="{0000013B-8ABF-4390-8C22-15D373EC9E6A}"/>
              </c:ext>
            </c:extLst>
          </c:dPt>
          <c:dPt>
            <c:idx val="11"/>
            <c:invertIfNegative val="0"/>
            <c:bubble3D val="0"/>
            <c:spPr>
              <a:solidFill>
                <a:srgbClr val="0080FF"/>
              </a:solidFill>
              <a:effectLst/>
            </c:spPr>
            <c:extLst>
              <c:ext xmlns:c16="http://schemas.microsoft.com/office/drawing/2014/chart" uri="{C3380CC4-5D6E-409C-BE32-E72D297353CC}">
                <c16:uniqueId val="{0000013D-8ABF-4390-8C22-15D373EC9E6A}"/>
              </c:ext>
            </c:extLst>
          </c:dPt>
          <c:dPt>
            <c:idx val="12"/>
            <c:invertIfNegative val="0"/>
            <c:bubble3D val="0"/>
            <c:spPr>
              <a:solidFill>
                <a:srgbClr val="0080FF"/>
              </a:solidFill>
              <a:effectLst/>
            </c:spPr>
            <c:extLst>
              <c:ext xmlns:c16="http://schemas.microsoft.com/office/drawing/2014/chart" uri="{C3380CC4-5D6E-409C-BE32-E72D297353CC}">
                <c16:uniqueId val="{0000013F-8ABF-4390-8C22-15D373EC9E6A}"/>
              </c:ext>
            </c:extLst>
          </c:dPt>
          <c:dPt>
            <c:idx val="13"/>
            <c:invertIfNegative val="0"/>
            <c:bubble3D val="0"/>
            <c:spPr>
              <a:solidFill>
                <a:srgbClr val="0080FF"/>
              </a:solidFill>
              <a:effectLst/>
            </c:spPr>
            <c:extLst>
              <c:ext xmlns:c16="http://schemas.microsoft.com/office/drawing/2014/chart" uri="{C3380CC4-5D6E-409C-BE32-E72D297353CC}">
                <c16:uniqueId val="{00000141-8ABF-4390-8C22-15D373EC9E6A}"/>
              </c:ext>
            </c:extLst>
          </c:dPt>
          <c:dPt>
            <c:idx val="14"/>
            <c:invertIfNegative val="0"/>
            <c:bubble3D val="0"/>
            <c:spPr>
              <a:solidFill>
                <a:srgbClr val="0080FF"/>
              </a:solidFill>
              <a:effectLst/>
            </c:spPr>
            <c:extLst>
              <c:ext xmlns:c16="http://schemas.microsoft.com/office/drawing/2014/chart" uri="{C3380CC4-5D6E-409C-BE32-E72D297353CC}">
                <c16:uniqueId val="{00000143-8ABF-4390-8C22-15D373EC9E6A}"/>
              </c:ext>
            </c:extLst>
          </c:dPt>
          <c:dPt>
            <c:idx val="15"/>
            <c:invertIfNegative val="0"/>
            <c:bubble3D val="0"/>
            <c:spPr>
              <a:solidFill>
                <a:srgbClr val="0080FF"/>
              </a:solidFill>
              <a:effectLst/>
            </c:spPr>
            <c:extLst>
              <c:ext xmlns:c16="http://schemas.microsoft.com/office/drawing/2014/chart" uri="{C3380CC4-5D6E-409C-BE32-E72D297353CC}">
                <c16:uniqueId val="{00000145-8ABF-4390-8C22-15D373EC9E6A}"/>
              </c:ext>
            </c:extLst>
          </c:dPt>
          <c:dPt>
            <c:idx val="16"/>
            <c:invertIfNegative val="0"/>
            <c:bubble3D val="0"/>
            <c:spPr>
              <a:solidFill>
                <a:srgbClr val="0080FF"/>
              </a:solidFill>
              <a:effectLst/>
            </c:spPr>
            <c:extLst>
              <c:ext xmlns:c16="http://schemas.microsoft.com/office/drawing/2014/chart" uri="{C3380CC4-5D6E-409C-BE32-E72D297353CC}">
                <c16:uniqueId val="{00000147-8ABF-4390-8C22-15D373EC9E6A}"/>
              </c:ext>
            </c:extLst>
          </c:dPt>
          <c:dPt>
            <c:idx val="17"/>
            <c:invertIfNegative val="0"/>
            <c:bubble3D val="0"/>
            <c:spPr>
              <a:solidFill>
                <a:srgbClr val="0080FF"/>
              </a:solidFill>
              <a:effectLst/>
            </c:spPr>
            <c:extLst>
              <c:ext xmlns:c16="http://schemas.microsoft.com/office/drawing/2014/chart" uri="{C3380CC4-5D6E-409C-BE32-E72D297353CC}">
                <c16:uniqueId val="{00000149-8ABF-4390-8C22-15D373EC9E6A}"/>
              </c:ext>
            </c:extLst>
          </c:dPt>
          <c:dPt>
            <c:idx val="18"/>
            <c:invertIfNegative val="0"/>
            <c:bubble3D val="0"/>
            <c:spPr>
              <a:solidFill>
                <a:srgbClr val="0080FF"/>
              </a:solidFill>
              <a:effectLst/>
            </c:spPr>
            <c:extLst>
              <c:ext xmlns:c16="http://schemas.microsoft.com/office/drawing/2014/chart" uri="{C3380CC4-5D6E-409C-BE32-E72D297353CC}">
                <c16:uniqueId val="{0000014B-8ABF-4390-8C22-15D373EC9E6A}"/>
              </c:ext>
            </c:extLst>
          </c:dPt>
          <c:dPt>
            <c:idx val="19"/>
            <c:invertIfNegative val="0"/>
            <c:bubble3D val="0"/>
            <c:spPr>
              <a:solidFill>
                <a:srgbClr val="0080FF"/>
              </a:solidFill>
              <a:effectLst/>
            </c:spPr>
            <c:extLst>
              <c:ext xmlns:c16="http://schemas.microsoft.com/office/drawing/2014/chart" uri="{C3380CC4-5D6E-409C-BE32-E72D297353CC}">
                <c16:uniqueId val="{0000014D-8ABF-4390-8C22-15D373EC9E6A}"/>
              </c:ext>
            </c:extLst>
          </c:dPt>
          <c:dPt>
            <c:idx val="20"/>
            <c:invertIfNegative val="0"/>
            <c:bubble3D val="0"/>
            <c:spPr>
              <a:solidFill>
                <a:srgbClr val="0080FF"/>
              </a:solidFill>
              <a:effectLst/>
            </c:spPr>
            <c:extLst>
              <c:ext xmlns:c16="http://schemas.microsoft.com/office/drawing/2014/chart" uri="{C3380CC4-5D6E-409C-BE32-E72D297353CC}">
                <c16:uniqueId val="{0000014F-8ABF-4390-8C22-15D373EC9E6A}"/>
              </c:ext>
            </c:extLst>
          </c:dPt>
          <c:dPt>
            <c:idx val="21"/>
            <c:invertIfNegative val="0"/>
            <c:bubble3D val="0"/>
            <c:spPr>
              <a:solidFill>
                <a:srgbClr val="0080FF"/>
              </a:solidFill>
              <a:effectLst/>
            </c:spPr>
            <c:extLst>
              <c:ext xmlns:c16="http://schemas.microsoft.com/office/drawing/2014/chart" uri="{C3380CC4-5D6E-409C-BE32-E72D297353CC}">
                <c16:uniqueId val="{00000151-8ABF-4390-8C22-15D373EC9E6A}"/>
              </c:ext>
            </c:extLst>
          </c:dPt>
          <c:dPt>
            <c:idx val="22"/>
            <c:invertIfNegative val="0"/>
            <c:bubble3D val="0"/>
            <c:spPr>
              <a:solidFill>
                <a:srgbClr val="0080FF"/>
              </a:solidFill>
              <a:effectLst/>
            </c:spPr>
            <c:extLst>
              <c:ext xmlns:c16="http://schemas.microsoft.com/office/drawing/2014/chart" uri="{C3380CC4-5D6E-409C-BE32-E72D297353CC}">
                <c16:uniqueId val="{00000153-8ABF-4390-8C22-15D373EC9E6A}"/>
              </c:ext>
            </c:extLst>
          </c:dPt>
          <c:dPt>
            <c:idx val="23"/>
            <c:invertIfNegative val="0"/>
            <c:bubble3D val="0"/>
            <c:spPr>
              <a:solidFill>
                <a:srgbClr val="0080FF"/>
              </a:solidFill>
              <a:effectLst/>
            </c:spPr>
            <c:extLst>
              <c:ext xmlns:c16="http://schemas.microsoft.com/office/drawing/2014/chart" uri="{C3380CC4-5D6E-409C-BE32-E72D297353CC}">
                <c16:uniqueId val="{00000155-8ABF-4390-8C22-15D373EC9E6A}"/>
              </c:ext>
            </c:extLst>
          </c:dPt>
          <c:cat>
            <c:strLit>
              <c:ptCount val="24"/>
              <c:pt idx="0">
                <c:v>Järvenpää</c:v>
              </c:pt>
              <c:pt idx="1">
                <c:v>Kerava</c:v>
              </c:pt>
              <c:pt idx="2">
                <c:v>Imatra</c:v>
              </c:pt>
              <c:pt idx="3">
                <c:v>Nokia</c:v>
              </c:pt>
              <c:pt idx="4">
                <c:v>Vaasa</c:v>
              </c:pt>
              <c:pt idx="5">
                <c:v>Tuusula</c:v>
              </c:pt>
              <c:pt idx="6">
                <c:v>Kirkkonummi</c:v>
              </c:pt>
              <c:pt idx="7">
                <c:v>Kaarina</c:v>
              </c:pt>
              <c:pt idx="8">
                <c:v>--&gt;  Rauma</c:v>
              </c:pt>
              <c:pt idx="9">
                <c:v>Nurmijärvi</c:v>
              </c:pt>
              <c:pt idx="10">
                <c:v>Ylöjärvi</c:v>
              </c:pt>
              <c:pt idx="11">
                <c:v>Savonlinna</c:v>
              </c:pt>
              <c:pt idx="12">
                <c:v>Hyvinkää</c:v>
              </c:pt>
              <c:pt idx="13">
                <c:v>Kotka</c:v>
              </c:pt>
              <c:pt idx="14">
                <c:v>Kangasala</c:v>
              </c:pt>
              <c:pt idx="15">
                <c:v>Hämeenlinna</c:v>
              </c:pt>
              <c:pt idx="16">
                <c:v>Riihimäki</c:v>
              </c:pt>
              <c:pt idx="17">
                <c:v>Vihti</c:v>
              </c:pt>
              <c:pt idx="18">
                <c:v>Mikkeli</c:v>
              </c:pt>
              <c:pt idx="19">
                <c:v>Kokkola</c:v>
              </c:pt>
              <c:pt idx="20">
                <c:v>Lohja</c:v>
              </c:pt>
              <c:pt idx="21">
                <c:v>Kajaani</c:v>
              </c:pt>
              <c:pt idx="22">
                <c:v>Seinäjoki</c:v>
              </c:pt>
              <c:pt idx="23">
                <c:v>Salo</c:v>
              </c:pt>
            </c:strLit>
          </c:cat>
          <c:val>
            <c:numLit>
              <c:formatCode>General</c:formatCode>
              <c:ptCount val="24"/>
              <c:pt idx="0">
                <c:v>1.7348399385809898E-2</c:v>
              </c:pt>
              <c:pt idx="1">
                <c:v>7.4583524838089943E-3</c:v>
              </c:pt>
              <c:pt idx="2">
                <c:v>8.1464231014251709E-2</c:v>
              </c:pt>
              <c:pt idx="3">
                <c:v>0.18973332643508911</c:v>
              </c:pt>
              <c:pt idx="4">
                <c:v>0.14313659071922302</c:v>
              </c:pt>
              <c:pt idx="5">
                <c:v>0.16084562242031097</c:v>
              </c:pt>
              <c:pt idx="6">
                <c:v>0.15120464563369751</c:v>
              </c:pt>
              <c:pt idx="7">
                <c:v>0.10444699227809906</c:v>
              </c:pt>
              <c:pt idx="8">
                <c:v>0.23749515414237976</c:v>
              </c:pt>
              <c:pt idx="9">
                <c:v>0.29897958040237427</c:v>
              </c:pt>
              <c:pt idx="10">
                <c:v>0.42447274923324585</c:v>
              </c:pt>
              <c:pt idx="11">
                <c:v>0.74761760234832764</c:v>
              </c:pt>
              <c:pt idx="12">
                <c:v>0.16555304825305939</c:v>
              </c:pt>
              <c:pt idx="13">
                <c:v>7.850193977355957E-2</c:v>
              </c:pt>
              <c:pt idx="14">
                <c:v>0.76839810609817505</c:v>
              </c:pt>
              <c:pt idx="15">
                <c:v>0.73833584785461426</c:v>
              </c:pt>
              <c:pt idx="16">
                <c:v>0.13337484002113342</c:v>
              </c:pt>
              <c:pt idx="17">
                <c:v>0.50482863187789917</c:v>
              </c:pt>
              <c:pt idx="18">
                <c:v>0.54857385158538818</c:v>
              </c:pt>
              <c:pt idx="19">
                <c:v>1.1786468029022217</c:v>
              </c:pt>
              <c:pt idx="20">
                <c:v>0.47763019800186157</c:v>
              </c:pt>
              <c:pt idx="21">
                <c:v>0.22124633193016052</c:v>
              </c:pt>
              <c:pt idx="22">
                <c:v>1.3956308364868164</c:v>
              </c:pt>
              <c:pt idx="23">
                <c:v>1.5208717584609985</c:v>
              </c:pt>
            </c:numLit>
          </c:val>
          <c:extLst>
            <c:ext xmlns:c16="http://schemas.microsoft.com/office/drawing/2014/chart" uri="{C3380CC4-5D6E-409C-BE32-E72D297353CC}">
              <c16:uniqueId val="{00000156-8ABF-4390-8C22-15D373EC9E6A}"/>
            </c:ext>
          </c:extLst>
        </c:ser>
        <c:ser>
          <c:idx val="7"/>
          <c:order val="7"/>
          <c:tx>
            <c:v>Jätehuolto</c:v>
          </c:tx>
          <c:spPr>
            <a:solidFill>
              <a:srgbClr val="004C99"/>
            </a:solidFill>
          </c:spPr>
          <c:invertIfNegative val="0"/>
          <c:dPt>
            <c:idx val="0"/>
            <c:invertIfNegative val="0"/>
            <c:bubble3D val="0"/>
            <c:spPr>
              <a:solidFill>
                <a:srgbClr val="004C99"/>
              </a:solidFill>
              <a:effectLst/>
            </c:spPr>
            <c:extLst>
              <c:ext xmlns:c16="http://schemas.microsoft.com/office/drawing/2014/chart" uri="{C3380CC4-5D6E-409C-BE32-E72D297353CC}">
                <c16:uniqueId val="{00000158-8ABF-4390-8C22-15D373EC9E6A}"/>
              </c:ext>
            </c:extLst>
          </c:dPt>
          <c:dPt>
            <c:idx val="1"/>
            <c:invertIfNegative val="0"/>
            <c:bubble3D val="0"/>
            <c:spPr>
              <a:solidFill>
                <a:srgbClr val="004C99"/>
              </a:solidFill>
              <a:effectLst/>
            </c:spPr>
            <c:extLst>
              <c:ext xmlns:c16="http://schemas.microsoft.com/office/drawing/2014/chart" uri="{C3380CC4-5D6E-409C-BE32-E72D297353CC}">
                <c16:uniqueId val="{0000015A-8ABF-4390-8C22-15D373EC9E6A}"/>
              </c:ext>
            </c:extLst>
          </c:dPt>
          <c:dPt>
            <c:idx val="2"/>
            <c:invertIfNegative val="0"/>
            <c:bubble3D val="0"/>
            <c:spPr>
              <a:solidFill>
                <a:srgbClr val="004C99"/>
              </a:solidFill>
              <a:effectLst/>
            </c:spPr>
            <c:extLst>
              <c:ext xmlns:c16="http://schemas.microsoft.com/office/drawing/2014/chart" uri="{C3380CC4-5D6E-409C-BE32-E72D297353CC}">
                <c16:uniqueId val="{0000015C-8ABF-4390-8C22-15D373EC9E6A}"/>
              </c:ext>
            </c:extLst>
          </c:dPt>
          <c:dPt>
            <c:idx val="3"/>
            <c:invertIfNegative val="0"/>
            <c:bubble3D val="0"/>
            <c:spPr>
              <a:solidFill>
                <a:srgbClr val="004C99"/>
              </a:solidFill>
              <a:effectLst/>
            </c:spPr>
            <c:extLst>
              <c:ext xmlns:c16="http://schemas.microsoft.com/office/drawing/2014/chart" uri="{C3380CC4-5D6E-409C-BE32-E72D297353CC}">
                <c16:uniqueId val="{0000015E-8ABF-4390-8C22-15D373EC9E6A}"/>
              </c:ext>
            </c:extLst>
          </c:dPt>
          <c:dPt>
            <c:idx val="4"/>
            <c:invertIfNegative val="0"/>
            <c:bubble3D val="0"/>
            <c:spPr>
              <a:solidFill>
                <a:srgbClr val="004C99"/>
              </a:solidFill>
              <a:effectLst/>
            </c:spPr>
            <c:extLst>
              <c:ext xmlns:c16="http://schemas.microsoft.com/office/drawing/2014/chart" uri="{C3380CC4-5D6E-409C-BE32-E72D297353CC}">
                <c16:uniqueId val="{00000160-8ABF-4390-8C22-15D373EC9E6A}"/>
              </c:ext>
            </c:extLst>
          </c:dPt>
          <c:dPt>
            <c:idx val="5"/>
            <c:invertIfNegative val="0"/>
            <c:bubble3D val="0"/>
            <c:spPr>
              <a:solidFill>
                <a:srgbClr val="004C99"/>
              </a:solidFill>
              <a:effectLst/>
            </c:spPr>
            <c:extLst>
              <c:ext xmlns:c16="http://schemas.microsoft.com/office/drawing/2014/chart" uri="{C3380CC4-5D6E-409C-BE32-E72D297353CC}">
                <c16:uniqueId val="{00000162-8ABF-4390-8C22-15D373EC9E6A}"/>
              </c:ext>
            </c:extLst>
          </c:dPt>
          <c:dPt>
            <c:idx val="6"/>
            <c:invertIfNegative val="0"/>
            <c:bubble3D val="0"/>
            <c:spPr>
              <a:solidFill>
                <a:srgbClr val="004C99"/>
              </a:solidFill>
              <a:effectLst/>
            </c:spPr>
            <c:extLst>
              <c:ext xmlns:c16="http://schemas.microsoft.com/office/drawing/2014/chart" uri="{C3380CC4-5D6E-409C-BE32-E72D297353CC}">
                <c16:uniqueId val="{00000164-8ABF-4390-8C22-15D373EC9E6A}"/>
              </c:ext>
            </c:extLst>
          </c:dPt>
          <c:dPt>
            <c:idx val="7"/>
            <c:invertIfNegative val="0"/>
            <c:bubble3D val="0"/>
            <c:spPr>
              <a:solidFill>
                <a:srgbClr val="004C99"/>
              </a:solidFill>
              <a:effectLst/>
            </c:spPr>
            <c:extLst>
              <c:ext xmlns:c16="http://schemas.microsoft.com/office/drawing/2014/chart" uri="{C3380CC4-5D6E-409C-BE32-E72D297353CC}">
                <c16:uniqueId val="{00000166-8ABF-4390-8C22-15D373EC9E6A}"/>
              </c:ext>
            </c:extLst>
          </c:dPt>
          <c:dPt>
            <c:idx val="8"/>
            <c:invertIfNegative val="0"/>
            <c:bubble3D val="0"/>
            <c:spPr>
              <a:solidFill>
                <a:srgbClr val="004C99"/>
              </a:solidFill>
              <a:effectLst>
                <a:outerShdw dist="35921" dir="2700000" algn="br">
                  <a:srgbClr val="000000"/>
                </a:outerShdw>
              </a:effectLst>
            </c:spPr>
            <c:extLst>
              <c:ext xmlns:c16="http://schemas.microsoft.com/office/drawing/2014/chart" uri="{C3380CC4-5D6E-409C-BE32-E72D297353CC}">
                <c16:uniqueId val="{00000168-8ABF-4390-8C22-15D373EC9E6A}"/>
              </c:ext>
            </c:extLst>
          </c:dPt>
          <c:dPt>
            <c:idx val="9"/>
            <c:invertIfNegative val="0"/>
            <c:bubble3D val="0"/>
            <c:spPr>
              <a:solidFill>
                <a:srgbClr val="004C99"/>
              </a:solidFill>
              <a:effectLst/>
            </c:spPr>
            <c:extLst>
              <c:ext xmlns:c16="http://schemas.microsoft.com/office/drawing/2014/chart" uri="{C3380CC4-5D6E-409C-BE32-E72D297353CC}">
                <c16:uniqueId val="{0000016A-8ABF-4390-8C22-15D373EC9E6A}"/>
              </c:ext>
            </c:extLst>
          </c:dPt>
          <c:dPt>
            <c:idx val="10"/>
            <c:invertIfNegative val="0"/>
            <c:bubble3D val="0"/>
            <c:spPr>
              <a:solidFill>
                <a:srgbClr val="004C99"/>
              </a:solidFill>
              <a:effectLst/>
            </c:spPr>
            <c:extLst>
              <c:ext xmlns:c16="http://schemas.microsoft.com/office/drawing/2014/chart" uri="{C3380CC4-5D6E-409C-BE32-E72D297353CC}">
                <c16:uniqueId val="{0000016C-8ABF-4390-8C22-15D373EC9E6A}"/>
              </c:ext>
            </c:extLst>
          </c:dPt>
          <c:dPt>
            <c:idx val="11"/>
            <c:invertIfNegative val="0"/>
            <c:bubble3D val="0"/>
            <c:spPr>
              <a:solidFill>
                <a:srgbClr val="004C99"/>
              </a:solidFill>
              <a:effectLst/>
            </c:spPr>
            <c:extLst>
              <c:ext xmlns:c16="http://schemas.microsoft.com/office/drawing/2014/chart" uri="{C3380CC4-5D6E-409C-BE32-E72D297353CC}">
                <c16:uniqueId val="{0000016E-8ABF-4390-8C22-15D373EC9E6A}"/>
              </c:ext>
            </c:extLst>
          </c:dPt>
          <c:dPt>
            <c:idx val="12"/>
            <c:invertIfNegative val="0"/>
            <c:bubble3D val="0"/>
            <c:spPr>
              <a:solidFill>
                <a:srgbClr val="004C99"/>
              </a:solidFill>
              <a:effectLst/>
            </c:spPr>
            <c:extLst>
              <c:ext xmlns:c16="http://schemas.microsoft.com/office/drawing/2014/chart" uri="{C3380CC4-5D6E-409C-BE32-E72D297353CC}">
                <c16:uniqueId val="{00000170-8ABF-4390-8C22-15D373EC9E6A}"/>
              </c:ext>
            </c:extLst>
          </c:dPt>
          <c:dPt>
            <c:idx val="13"/>
            <c:invertIfNegative val="0"/>
            <c:bubble3D val="0"/>
            <c:spPr>
              <a:solidFill>
                <a:srgbClr val="004C99"/>
              </a:solidFill>
              <a:effectLst/>
            </c:spPr>
            <c:extLst>
              <c:ext xmlns:c16="http://schemas.microsoft.com/office/drawing/2014/chart" uri="{C3380CC4-5D6E-409C-BE32-E72D297353CC}">
                <c16:uniqueId val="{00000172-8ABF-4390-8C22-15D373EC9E6A}"/>
              </c:ext>
            </c:extLst>
          </c:dPt>
          <c:dPt>
            <c:idx val="14"/>
            <c:invertIfNegative val="0"/>
            <c:bubble3D val="0"/>
            <c:spPr>
              <a:solidFill>
                <a:srgbClr val="004C99"/>
              </a:solidFill>
              <a:effectLst/>
            </c:spPr>
            <c:extLst>
              <c:ext xmlns:c16="http://schemas.microsoft.com/office/drawing/2014/chart" uri="{C3380CC4-5D6E-409C-BE32-E72D297353CC}">
                <c16:uniqueId val="{00000174-8ABF-4390-8C22-15D373EC9E6A}"/>
              </c:ext>
            </c:extLst>
          </c:dPt>
          <c:dPt>
            <c:idx val="15"/>
            <c:invertIfNegative val="0"/>
            <c:bubble3D val="0"/>
            <c:spPr>
              <a:solidFill>
                <a:srgbClr val="004C99"/>
              </a:solidFill>
              <a:effectLst/>
            </c:spPr>
            <c:extLst>
              <c:ext xmlns:c16="http://schemas.microsoft.com/office/drawing/2014/chart" uri="{C3380CC4-5D6E-409C-BE32-E72D297353CC}">
                <c16:uniqueId val="{00000176-8ABF-4390-8C22-15D373EC9E6A}"/>
              </c:ext>
            </c:extLst>
          </c:dPt>
          <c:dPt>
            <c:idx val="16"/>
            <c:invertIfNegative val="0"/>
            <c:bubble3D val="0"/>
            <c:spPr>
              <a:solidFill>
                <a:srgbClr val="004C99"/>
              </a:solidFill>
              <a:effectLst/>
            </c:spPr>
            <c:extLst>
              <c:ext xmlns:c16="http://schemas.microsoft.com/office/drawing/2014/chart" uri="{C3380CC4-5D6E-409C-BE32-E72D297353CC}">
                <c16:uniqueId val="{00000178-8ABF-4390-8C22-15D373EC9E6A}"/>
              </c:ext>
            </c:extLst>
          </c:dPt>
          <c:dPt>
            <c:idx val="17"/>
            <c:invertIfNegative val="0"/>
            <c:bubble3D val="0"/>
            <c:spPr>
              <a:solidFill>
                <a:srgbClr val="004C99"/>
              </a:solidFill>
              <a:effectLst/>
            </c:spPr>
            <c:extLst>
              <c:ext xmlns:c16="http://schemas.microsoft.com/office/drawing/2014/chart" uri="{C3380CC4-5D6E-409C-BE32-E72D297353CC}">
                <c16:uniqueId val="{0000017A-8ABF-4390-8C22-15D373EC9E6A}"/>
              </c:ext>
            </c:extLst>
          </c:dPt>
          <c:dPt>
            <c:idx val="18"/>
            <c:invertIfNegative val="0"/>
            <c:bubble3D val="0"/>
            <c:spPr>
              <a:solidFill>
                <a:srgbClr val="004C99"/>
              </a:solidFill>
              <a:effectLst/>
            </c:spPr>
            <c:extLst>
              <c:ext xmlns:c16="http://schemas.microsoft.com/office/drawing/2014/chart" uri="{C3380CC4-5D6E-409C-BE32-E72D297353CC}">
                <c16:uniqueId val="{0000017C-8ABF-4390-8C22-15D373EC9E6A}"/>
              </c:ext>
            </c:extLst>
          </c:dPt>
          <c:dPt>
            <c:idx val="19"/>
            <c:invertIfNegative val="0"/>
            <c:bubble3D val="0"/>
            <c:spPr>
              <a:solidFill>
                <a:srgbClr val="004C99"/>
              </a:solidFill>
              <a:effectLst/>
            </c:spPr>
            <c:extLst>
              <c:ext xmlns:c16="http://schemas.microsoft.com/office/drawing/2014/chart" uri="{C3380CC4-5D6E-409C-BE32-E72D297353CC}">
                <c16:uniqueId val="{0000017E-8ABF-4390-8C22-15D373EC9E6A}"/>
              </c:ext>
            </c:extLst>
          </c:dPt>
          <c:dPt>
            <c:idx val="20"/>
            <c:invertIfNegative val="0"/>
            <c:bubble3D val="0"/>
            <c:spPr>
              <a:solidFill>
                <a:srgbClr val="004C99"/>
              </a:solidFill>
              <a:effectLst/>
            </c:spPr>
            <c:extLst>
              <c:ext xmlns:c16="http://schemas.microsoft.com/office/drawing/2014/chart" uri="{C3380CC4-5D6E-409C-BE32-E72D297353CC}">
                <c16:uniqueId val="{00000180-8ABF-4390-8C22-15D373EC9E6A}"/>
              </c:ext>
            </c:extLst>
          </c:dPt>
          <c:dPt>
            <c:idx val="21"/>
            <c:invertIfNegative val="0"/>
            <c:bubble3D val="0"/>
            <c:spPr>
              <a:solidFill>
                <a:srgbClr val="004C99"/>
              </a:solidFill>
              <a:effectLst/>
            </c:spPr>
            <c:extLst>
              <c:ext xmlns:c16="http://schemas.microsoft.com/office/drawing/2014/chart" uri="{C3380CC4-5D6E-409C-BE32-E72D297353CC}">
                <c16:uniqueId val="{00000182-8ABF-4390-8C22-15D373EC9E6A}"/>
              </c:ext>
            </c:extLst>
          </c:dPt>
          <c:dPt>
            <c:idx val="22"/>
            <c:invertIfNegative val="0"/>
            <c:bubble3D val="0"/>
            <c:spPr>
              <a:solidFill>
                <a:srgbClr val="004C99"/>
              </a:solidFill>
              <a:effectLst/>
            </c:spPr>
            <c:extLst>
              <c:ext xmlns:c16="http://schemas.microsoft.com/office/drawing/2014/chart" uri="{C3380CC4-5D6E-409C-BE32-E72D297353CC}">
                <c16:uniqueId val="{00000184-8ABF-4390-8C22-15D373EC9E6A}"/>
              </c:ext>
            </c:extLst>
          </c:dPt>
          <c:dPt>
            <c:idx val="23"/>
            <c:invertIfNegative val="0"/>
            <c:bubble3D val="0"/>
            <c:spPr>
              <a:solidFill>
                <a:srgbClr val="004C99"/>
              </a:solidFill>
              <a:effectLst/>
            </c:spPr>
            <c:extLst>
              <c:ext xmlns:c16="http://schemas.microsoft.com/office/drawing/2014/chart" uri="{C3380CC4-5D6E-409C-BE32-E72D297353CC}">
                <c16:uniqueId val="{00000186-8ABF-4390-8C22-15D373EC9E6A}"/>
              </c:ext>
            </c:extLst>
          </c:dPt>
          <c:cat>
            <c:strLit>
              <c:ptCount val="24"/>
              <c:pt idx="0">
                <c:v>Järvenpää</c:v>
              </c:pt>
              <c:pt idx="1">
                <c:v>Kerava</c:v>
              </c:pt>
              <c:pt idx="2">
                <c:v>Imatra</c:v>
              </c:pt>
              <c:pt idx="3">
                <c:v>Nokia</c:v>
              </c:pt>
              <c:pt idx="4">
                <c:v>Vaasa</c:v>
              </c:pt>
              <c:pt idx="5">
                <c:v>Tuusula</c:v>
              </c:pt>
              <c:pt idx="6">
                <c:v>Kirkkonummi</c:v>
              </c:pt>
              <c:pt idx="7">
                <c:v>Kaarina</c:v>
              </c:pt>
              <c:pt idx="8">
                <c:v>--&gt;  Rauma</c:v>
              </c:pt>
              <c:pt idx="9">
                <c:v>Nurmijärvi</c:v>
              </c:pt>
              <c:pt idx="10">
                <c:v>Ylöjärvi</c:v>
              </c:pt>
              <c:pt idx="11">
                <c:v>Savonlinna</c:v>
              </c:pt>
              <c:pt idx="12">
                <c:v>Hyvinkää</c:v>
              </c:pt>
              <c:pt idx="13">
                <c:v>Kotka</c:v>
              </c:pt>
              <c:pt idx="14">
                <c:v>Kangasala</c:v>
              </c:pt>
              <c:pt idx="15">
                <c:v>Hämeenlinna</c:v>
              </c:pt>
              <c:pt idx="16">
                <c:v>Riihimäki</c:v>
              </c:pt>
              <c:pt idx="17">
                <c:v>Vihti</c:v>
              </c:pt>
              <c:pt idx="18">
                <c:v>Mikkeli</c:v>
              </c:pt>
              <c:pt idx="19">
                <c:v>Kokkola</c:v>
              </c:pt>
              <c:pt idx="20">
                <c:v>Lohja</c:v>
              </c:pt>
              <c:pt idx="21">
                <c:v>Kajaani</c:v>
              </c:pt>
              <c:pt idx="22">
                <c:v>Seinäjoki</c:v>
              </c:pt>
              <c:pt idx="23">
                <c:v>Salo</c:v>
              </c:pt>
            </c:strLit>
          </c:cat>
          <c:val>
            <c:numLit>
              <c:formatCode>General</c:formatCode>
              <c:ptCount val="24"/>
              <c:pt idx="0">
                <c:v>0.40336039662361145</c:v>
              </c:pt>
              <c:pt idx="1">
                <c:v>0.20639199018478394</c:v>
              </c:pt>
              <c:pt idx="2">
                <c:v>0.25291585922241211</c:v>
              </c:pt>
              <c:pt idx="3">
                <c:v>0.19800479710102081</c:v>
              </c:pt>
              <c:pt idx="4">
                <c:v>9.3796290457248688E-2</c:v>
              </c:pt>
              <c:pt idx="5">
                <c:v>0.18173687160015106</c:v>
              </c:pt>
              <c:pt idx="6">
                <c:v>4.1453186422586441E-2</c:v>
              </c:pt>
              <c:pt idx="7">
                <c:v>7.2190940380096436E-2</c:v>
              </c:pt>
              <c:pt idx="8">
                <c:v>0.24432258307933807</c:v>
              </c:pt>
              <c:pt idx="9">
                <c:v>0.15760964155197144</c:v>
              </c:pt>
              <c:pt idx="10">
                <c:v>0.24316060543060303</c:v>
              </c:pt>
              <c:pt idx="11">
                <c:v>0.15240108966827393</c:v>
              </c:pt>
              <c:pt idx="12">
                <c:v>0.1637074202299118</c:v>
              </c:pt>
              <c:pt idx="13">
                <c:v>0.43880036473274231</c:v>
              </c:pt>
              <c:pt idx="14">
                <c:v>0.18190376460552216</c:v>
              </c:pt>
              <c:pt idx="15">
                <c:v>0.18924112617969513</c:v>
              </c:pt>
              <c:pt idx="16">
                <c:v>0.10557611286640167</c:v>
              </c:pt>
              <c:pt idx="17">
                <c:v>0.18484900891780853</c:v>
              </c:pt>
              <c:pt idx="18">
                <c:v>0.22858931124210358</c:v>
              </c:pt>
              <c:pt idx="19">
                <c:v>9.7514510154724121E-2</c:v>
              </c:pt>
              <c:pt idx="20">
                <c:v>0.11886301636695862</c:v>
              </c:pt>
              <c:pt idx="21">
                <c:v>0.34519240260124207</c:v>
              </c:pt>
              <c:pt idx="22">
                <c:v>0.20612464845180511</c:v>
              </c:pt>
              <c:pt idx="23">
                <c:v>0.13013388216495514</c:v>
              </c:pt>
            </c:numLit>
          </c:val>
          <c:extLst>
            <c:ext xmlns:c16="http://schemas.microsoft.com/office/drawing/2014/chart" uri="{C3380CC4-5D6E-409C-BE32-E72D297353CC}">
              <c16:uniqueId val="{00000187-8ABF-4390-8C22-15D373EC9E6A}"/>
            </c:ext>
          </c:extLst>
        </c:ser>
        <c:dLbls>
          <c:showLegendKey val="0"/>
          <c:showVal val="0"/>
          <c:showCatName val="0"/>
          <c:showSerName val="0"/>
          <c:showPercent val="0"/>
          <c:showBubbleSize val="0"/>
        </c:dLbls>
        <c:gapWidth val="75"/>
        <c:overlap val="100"/>
        <c:axId val="235102592"/>
        <c:axId val="235104128"/>
      </c:barChart>
      <c:catAx>
        <c:axId val="235102592"/>
        <c:scaling>
          <c:orientation val="minMax"/>
        </c:scaling>
        <c:delete val="0"/>
        <c:axPos val="b"/>
        <c:numFmt formatCode="General" sourceLinked="0"/>
        <c:majorTickMark val="none"/>
        <c:minorTickMark val="none"/>
        <c:tickLblPos val="nextTo"/>
        <c:txPr>
          <a:bodyPr/>
          <a:lstStyle/>
          <a:p>
            <a:pPr>
              <a:defRPr sz="1000" b="0">
                <a:latin typeface="Abadi Extra Light"/>
                <a:ea typeface="Abadi Extra Light"/>
                <a:cs typeface="Abadi Extra Light"/>
              </a:defRPr>
            </a:pPr>
            <a:endParaRPr lang="fi-FI"/>
          </a:p>
        </c:txPr>
        <c:crossAx val="235104128"/>
        <c:crosses val="autoZero"/>
        <c:auto val="1"/>
        <c:lblAlgn val="ctr"/>
        <c:lblOffset val="100"/>
        <c:tickLblSkip val="1"/>
        <c:noMultiLvlLbl val="0"/>
      </c:catAx>
      <c:valAx>
        <c:axId val="235104128"/>
        <c:scaling>
          <c:orientation val="minMax"/>
        </c:scaling>
        <c:delete val="0"/>
        <c:axPos val="l"/>
        <c:majorGridlines>
          <c:spPr>
            <a:ln>
              <a:solidFill>
                <a:srgbClr val="D2D2D2"/>
              </a:solidFill>
              <a:prstDash val="solid"/>
            </a:ln>
          </c:spPr>
        </c:majorGridlines>
        <c:numFmt formatCode="General" sourceLinked="1"/>
        <c:majorTickMark val="none"/>
        <c:minorTickMark val="none"/>
        <c:tickLblPos val="nextTo"/>
        <c:spPr>
          <a:ln w="9525">
            <a:noFill/>
          </a:ln>
        </c:spPr>
        <c:txPr>
          <a:bodyPr/>
          <a:lstStyle/>
          <a:p>
            <a:pPr>
              <a:defRPr sz="1000" b="0">
                <a:latin typeface="Abadi Extra Light"/>
                <a:ea typeface="Abadi Extra Light"/>
                <a:cs typeface="Abadi Extra Light"/>
              </a:defRPr>
            </a:pPr>
            <a:endParaRPr lang="fi-FI"/>
          </a:p>
        </c:txPr>
        <c:crossAx val="235102592"/>
        <c:crosses val="autoZero"/>
        <c:crossBetween val="between"/>
      </c:valAx>
    </c:plotArea>
    <c:legend>
      <c:legendPos val="b"/>
      <c:legendEntry>
        <c:idx val="0"/>
        <c:txPr>
          <a:bodyPr/>
          <a:lstStyle/>
          <a:p>
            <a:pPr>
              <a:defRPr sz="1000" b="0">
                <a:latin typeface="Abadi Extra Light"/>
                <a:ea typeface="Abadi Extra Light"/>
                <a:cs typeface="Abadi Extra Light"/>
              </a:defRPr>
            </a:pPr>
            <a:endParaRPr lang="fi-FI"/>
          </a:p>
        </c:txPr>
      </c:legendEntry>
      <c:legendEntry>
        <c:idx val="1"/>
        <c:txPr>
          <a:bodyPr/>
          <a:lstStyle/>
          <a:p>
            <a:pPr>
              <a:defRPr sz="1000" b="0">
                <a:latin typeface="Abadi Extra Light"/>
                <a:ea typeface="Abadi Extra Light"/>
                <a:cs typeface="Abadi Extra Light"/>
              </a:defRPr>
            </a:pPr>
            <a:endParaRPr lang="fi-FI"/>
          </a:p>
        </c:txPr>
      </c:legendEntry>
      <c:legendEntry>
        <c:idx val="2"/>
        <c:txPr>
          <a:bodyPr/>
          <a:lstStyle/>
          <a:p>
            <a:pPr>
              <a:defRPr sz="1000" b="0">
                <a:latin typeface="Abadi Extra Light"/>
                <a:ea typeface="Abadi Extra Light"/>
                <a:cs typeface="Abadi Extra Light"/>
              </a:defRPr>
            </a:pPr>
            <a:endParaRPr lang="fi-FI"/>
          </a:p>
        </c:txPr>
      </c:legendEntry>
      <c:legendEntry>
        <c:idx val="3"/>
        <c:txPr>
          <a:bodyPr/>
          <a:lstStyle/>
          <a:p>
            <a:pPr>
              <a:defRPr sz="1000" b="0">
                <a:latin typeface="Abadi Extra Light"/>
                <a:ea typeface="Abadi Extra Light"/>
                <a:cs typeface="Abadi Extra Light"/>
              </a:defRPr>
            </a:pPr>
            <a:endParaRPr lang="fi-FI"/>
          </a:p>
        </c:txPr>
      </c:legendEntry>
      <c:legendEntry>
        <c:idx val="4"/>
        <c:txPr>
          <a:bodyPr/>
          <a:lstStyle/>
          <a:p>
            <a:pPr>
              <a:defRPr sz="1000" b="0">
                <a:latin typeface="Abadi Extra Light"/>
                <a:ea typeface="Abadi Extra Light"/>
                <a:cs typeface="Abadi Extra Light"/>
              </a:defRPr>
            </a:pPr>
            <a:endParaRPr lang="fi-FI"/>
          </a:p>
        </c:txPr>
      </c:legendEntry>
      <c:legendEntry>
        <c:idx val="5"/>
        <c:txPr>
          <a:bodyPr/>
          <a:lstStyle/>
          <a:p>
            <a:pPr>
              <a:defRPr sz="1000" b="0">
                <a:latin typeface="Abadi Extra Light"/>
                <a:ea typeface="Abadi Extra Light"/>
                <a:cs typeface="Abadi Extra Light"/>
              </a:defRPr>
            </a:pPr>
            <a:endParaRPr lang="fi-FI"/>
          </a:p>
        </c:txPr>
      </c:legendEntry>
      <c:legendEntry>
        <c:idx val="6"/>
        <c:txPr>
          <a:bodyPr/>
          <a:lstStyle/>
          <a:p>
            <a:pPr>
              <a:defRPr sz="1000" b="0">
                <a:latin typeface="Abadi Extra Light"/>
                <a:ea typeface="Abadi Extra Light"/>
                <a:cs typeface="Abadi Extra Light"/>
              </a:defRPr>
            </a:pPr>
            <a:endParaRPr lang="fi-FI"/>
          </a:p>
        </c:txPr>
      </c:legendEntry>
      <c:legendEntry>
        <c:idx val="7"/>
        <c:txPr>
          <a:bodyPr/>
          <a:lstStyle/>
          <a:p>
            <a:pPr>
              <a:defRPr sz="1000" b="0">
                <a:latin typeface="Abadi Extra Light"/>
                <a:ea typeface="Abadi Extra Light"/>
                <a:cs typeface="Abadi Extra Light"/>
              </a:defRPr>
            </a:pPr>
            <a:endParaRPr lang="fi-FI"/>
          </a:p>
        </c:txPr>
      </c:legendEntry>
      <c:layout>
        <c:manualLayout>
          <c:xMode val="edge"/>
          <c:yMode val="edge"/>
          <c:x val="0.04"/>
          <c:y val="9.7560975609756097E-3"/>
          <c:w val="0.82352941176470584"/>
          <c:h val="8.5365853658536592E-2"/>
        </c:manualLayout>
      </c:layout>
      <c:overlay val="0"/>
      <c:txPr>
        <a:bodyPr/>
        <a:lstStyle/>
        <a:p>
          <a:pPr>
            <a:defRPr sz="600"/>
          </a:pPr>
          <a:endParaRPr lang="fi-FI"/>
        </a:p>
      </c:txPr>
    </c:legend>
    <c:plotVisOnly val="1"/>
    <c:dispBlanksAs val="gap"/>
    <c:showDLblsOverMax val="0"/>
  </c:chart>
  <c:spPr>
    <a:solidFill>
      <a:schemeClr val="bg1"/>
    </a:solidFill>
    <a:ln w="22225">
      <a:solidFill>
        <a:schemeClr val="bg1"/>
      </a:solidFill>
    </a:ln>
    <a:effectLst>
      <a:outerShdw blurRad="50800" dist="38100" dir="2700000" algn="tl" rotWithShape="0">
        <a:prstClr val="black">
          <a:alpha val="40000"/>
        </a:prstClr>
      </a:outerShdw>
    </a:effectLst>
  </c:spPr>
  <c:txPr>
    <a:bodyPr/>
    <a:lstStyle/>
    <a:p>
      <a:pPr>
        <a:defRPr sz="1000" baseline="0"/>
      </a:pPr>
      <a:endParaRPr lang="fi-FI"/>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16563223714683E-2"/>
          <c:y val="0.10915997695410025"/>
          <c:w val="0.92225280222325146"/>
          <c:h val="0.84420184367198003"/>
        </c:manualLayout>
      </c:layout>
      <c:barChart>
        <c:barDir val="col"/>
        <c:grouping val="stacked"/>
        <c:varyColors val="0"/>
        <c:ser>
          <c:idx val="0"/>
          <c:order val="0"/>
          <c:tx>
            <c:v>Kuluttajien sähkönkulutus</c:v>
          </c:tx>
          <c:spPr>
            <a:solidFill>
              <a:srgbClr val="CCFF99"/>
            </a:solidFill>
          </c:spPr>
          <c:invertIfNegative val="0"/>
          <c:dPt>
            <c:idx val="0"/>
            <c:invertIfNegative val="0"/>
            <c:bubble3D val="0"/>
            <c:spPr>
              <a:solidFill>
                <a:srgbClr val="CCFF99"/>
              </a:solidFill>
              <a:effectLst/>
            </c:spPr>
            <c:extLst>
              <c:ext xmlns:c16="http://schemas.microsoft.com/office/drawing/2014/chart" uri="{C3380CC4-5D6E-409C-BE32-E72D297353CC}">
                <c16:uniqueId val="{00000001-51B4-412A-9C20-6772FA8763A8}"/>
              </c:ext>
            </c:extLst>
          </c:dPt>
          <c:dPt>
            <c:idx val="1"/>
            <c:invertIfNegative val="0"/>
            <c:bubble3D val="0"/>
            <c:spPr>
              <a:solidFill>
                <a:srgbClr val="CCFF99"/>
              </a:solidFill>
              <a:effectLst/>
            </c:spPr>
            <c:extLst>
              <c:ext xmlns:c16="http://schemas.microsoft.com/office/drawing/2014/chart" uri="{C3380CC4-5D6E-409C-BE32-E72D297353CC}">
                <c16:uniqueId val="{00000003-51B4-412A-9C20-6772FA8763A8}"/>
              </c:ext>
            </c:extLst>
          </c:dPt>
          <c:dPt>
            <c:idx val="2"/>
            <c:invertIfNegative val="0"/>
            <c:bubble3D val="0"/>
            <c:spPr>
              <a:solidFill>
                <a:srgbClr val="CCFF99"/>
              </a:solidFill>
              <a:effectLst>
                <a:outerShdw dist="35921" dir="2700000" algn="br">
                  <a:srgbClr val="000000"/>
                </a:outerShdw>
              </a:effectLst>
            </c:spPr>
            <c:extLst>
              <c:ext xmlns:c16="http://schemas.microsoft.com/office/drawing/2014/chart" uri="{C3380CC4-5D6E-409C-BE32-E72D297353CC}">
                <c16:uniqueId val="{00000005-51B4-412A-9C20-6772FA8763A8}"/>
              </c:ext>
            </c:extLst>
          </c:dPt>
          <c:dPt>
            <c:idx val="3"/>
            <c:invertIfNegative val="0"/>
            <c:bubble3D val="0"/>
            <c:spPr>
              <a:solidFill>
                <a:srgbClr val="CCFF99"/>
              </a:solidFill>
              <a:effectLst/>
            </c:spPr>
            <c:extLst>
              <c:ext xmlns:c16="http://schemas.microsoft.com/office/drawing/2014/chart" uri="{C3380CC4-5D6E-409C-BE32-E72D297353CC}">
                <c16:uniqueId val="{00000007-51B4-412A-9C20-6772FA8763A8}"/>
              </c:ext>
            </c:extLst>
          </c:dPt>
          <c:dPt>
            <c:idx val="4"/>
            <c:invertIfNegative val="0"/>
            <c:bubble3D val="0"/>
            <c:spPr>
              <a:solidFill>
                <a:srgbClr val="CCFF99"/>
              </a:solidFill>
              <a:effectLst/>
            </c:spPr>
            <c:extLst>
              <c:ext xmlns:c16="http://schemas.microsoft.com/office/drawing/2014/chart" uri="{C3380CC4-5D6E-409C-BE32-E72D297353CC}">
                <c16:uniqueId val="{00000009-51B4-412A-9C20-6772FA8763A8}"/>
              </c:ext>
            </c:extLst>
          </c:dPt>
          <c:dPt>
            <c:idx val="5"/>
            <c:invertIfNegative val="0"/>
            <c:bubble3D val="0"/>
            <c:spPr>
              <a:solidFill>
                <a:srgbClr val="CCFF99"/>
              </a:solidFill>
              <a:effectLst/>
            </c:spPr>
            <c:extLst>
              <c:ext xmlns:c16="http://schemas.microsoft.com/office/drawing/2014/chart" uri="{C3380CC4-5D6E-409C-BE32-E72D297353CC}">
                <c16:uniqueId val="{0000000B-51B4-412A-9C20-6772FA8763A8}"/>
              </c:ext>
            </c:extLst>
          </c:dPt>
          <c:dPt>
            <c:idx val="6"/>
            <c:invertIfNegative val="0"/>
            <c:bubble3D val="0"/>
            <c:spPr>
              <a:solidFill>
                <a:srgbClr val="CCFF99"/>
              </a:solidFill>
              <a:effectLst/>
            </c:spPr>
            <c:extLst>
              <c:ext xmlns:c16="http://schemas.microsoft.com/office/drawing/2014/chart" uri="{C3380CC4-5D6E-409C-BE32-E72D297353CC}">
                <c16:uniqueId val="{0000000D-51B4-412A-9C20-6772FA8763A8}"/>
              </c:ext>
            </c:extLst>
          </c:dPt>
          <c:dPt>
            <c:idx val="7"/>
            <c:invertIfNegative val="0"/>
            <c:bubble3D val="0"/>
            <c:spPr>
              <a:solidFill>
                <a:srgbClr val="CCFF99"/>
              </a:solidFill>
              <a:effectLst/>
            </c:spPr>
            <c:extLst>
              <c:ext xmlns:c16="http://schemas.microsoft.com/office/drawing/2014/chart" uri="{C3380CC4-5D6E-409C-BE32-E72D297353CC}">
                <c16:uniqueId val="{0000000F-51B4-412A-9C20-6772FA8763A8}"/>
              </c:ext>
            </c:extLst>
          </c:dPt>
          <c:dPt>
            <c:idx val="8"/>
            <c:invertIfNegative val="0"/>
            <c:bubble3D val="0"/>
            <c:spPr>
              <a:solidFill>
                <a:srgbClr val="CCFF99"/>
              </a:solidFill>
              <a:effectLst/>
            </c:spPr>
            <c:extLst>
              <c:ext xmlns:c16="http://schemas.microsoft.com/office/drawing/2014/chart" uri="{C3380CC4-5D6E-409C-BE32-E72D297353CC}">
                <c16:uniqueId val="{00000011-51B4-412A-9C20-6772FA8763A8}"/>
              </c:ext>
            </c:extLst>
          </c:dPt>
          <c:dPt>
            <c:idx val="9"/>
            <c:invertIfNegative val="0"/>
            <c:bubble3D val="0"/>
            <c:spPr>
              <a:solidFill>
                <a:srgbClr val="CCFF99"/>
              </a:solidFill>
              <a:effectLst/>
            </c:spPr>
            <c:extLst>
              <c:ext xmlns:c16="http://schemas.microsoft.com/office/drawing/2014/chart" uri="{C3380CC4-5D6E-409C-BE32-E72D297353CC}">
                <c16:uniqueId val="{00000013-51B4-412A-9C20-6772FA8763A8}"/>
              </c:ext>
            </c:extLst>
          </c:dPt>
          <c:dPt>
            <c:idx val="10"/>
            <c:invertIfNegative val="0"/>
            <c:bubble3D val="0"/>
            <c:spPr>
              <a:solidFill>
                <a:srgbClr val="CCFF99"/>
              </a:solidFill>
              <a:effectLst/>
            </c:spPr>
            <c:extLst>
              <c:ext xmlns:c16="http://schemas.microsoft.com/office/drawing/2014/chart" uri="{C3380CC4-5D6E-409C-BE32-E72D297353CC}">
                <c16:uniqueId val="{00000015-51B4-412A-9C20-6772FA8763A8}"/>
              </c:ext>
            </c:extLst>
          </c:dPt>
          <c:dPt>
            <c:idx val="11"/>
            <c:invertIfNegative val="0"/>
            <c:bubble3D val="0"/>
            <c:spPr>
              <a:solidFill>
                <a:srgbClr val="CCFF99"/>
              </a:solidFill>
              <a:effectLst/>
            </c:spPr>
            <c:extLst>
              <c:ext xmlns:c16="http://schemas.microsoft.com/office/drawing/2014/chart" uri="{C3380CC4-5D6E-409C-BE32-E72D297353CC}">
                <c16:uniqueId val="{00000017-51B4-412A-9C20-6772FA8763A8}"/>
              </c:ext>
            </c:extLst>
          </c:dPt>
          <c:dPt>
            <c:idx val="12"/>
            <c:invertIfNegative val="0"/>
            <c:bubble3D val="0"/>
            <c:spPr>
              <a:solidFill>
                <a:srgbClr val="CCFF99"/>
              </a:solidFill>
              <a:effectLst/>
            </c:spPr>
            <c:extLst>
              <c:ext xmlns:c16="http://schemas.microsoft.com/office/drawing/2014/chart" uri="{C3380CC4-5D6E-409C-BE32-E72D297353CC}">
                <c16:uniqueId val="{00000019-51B4-412A-9C20-6772FA8763A8}"/>
              </c:ext>
            </c:extLst>
          </c:dPt>
          <c:dPt>
            <c:idx val="13"/>
            <c:invertIfNegative val="0"/>
            <c:bubble3D val="0"/>
            <c:spPr>
              <a:solidFill>
                <a:srgbClr val="CCFF99"/>
              </a:solidFill>
              <a:effectLst/>
            </c:spPr>
            <c:extLst>
              <c:ext xmlns:c16="http://schemas.microsoft.com/office/drawing/2014/chart" uri="{C3380CC4-5D6E-409C-BE32-E72D297353CC}">
                <c16:uniqueId val="{0000001B-51B4-412A-9C20-6772FA8763A8}"/>
              </c:ext>
            </c:extLst>
          </c:dPt>
          <c:cat>
            <c:strLit>
              <c:ptCount val="14"/>
              <c:pt idx="0">
                <c:v>Oulu</c:v>
              </c:pt>
              <c:pt idx="1">
                <c:v>Naantali</c:v>
              </c:pt>
              <c:pt idx="2">
                <c:v>--&gt;  Rauma</c:v>
              </c:pt>
              <c:pt idx="3">
                <c:v>Hanko</c:v>
              </c:pt>
              <c:pt idx="4">
                <c:v>Lappeenranta</c:v>
              </c:pt>
              <c:pt idx="5">
                <c:v>Lieto</c:v>
              </c:pt>
              <c:pt idx="6">
                <c:v>Kangasala</c:v>
              </c:pt>
              <c:pt idx="7">
                <c:v>Forssa</c:v>
              </c:pt>
              <c:pt idx="8">
                <c:v>Rusko</c:v>
              </c:pt>
              <c:pt idx="9">
                <c:v>Vihti</c:v>
              </c:pt>
              <c:pt idx="10">
                <c:v>Sipoo</c:v>
              </c:pt>
              <c:pt idx="11">
                <c:v>Varkaus</c:v>
              </c:pt>
              <c:pt idx="12">
                <c:v>Masku</c:v>
              </c:pt>
              <c:pt idx="13">
                <c:v>Lempäälä</c:v>
              </c:pt>
            </c:strLit>
          </c:cat>
          <c:val>
            <c:numLit>
              <c:formatCode>General</c:formatCode>
              <c:ptCount val="14"/>
              <c:pt idx="0">
                <c:v>0.30197256803512573</c:v>
              </c:pt>
              <c:pt idx="1">
                <c:v>0.60293424129486084</c:v>
              </c:pt>
              <c:pt idx="2">
                <c:v>0.28030762076377869</c:v>
              </c:pt>
              <c:pt idx="3">
                <c:v>0.23111483454704285</c:v>
              </c:pt>
              <c:pt idx="4">
                <c:v>0.38828855752944946</c:v>
              </c:pt>
              <c:pt idx="5">
                <c:v>0.14624439179897308</c:v>
              </c:pt>
              <c:pt idx="6">
                <c:v>0.27340951561927795</c:v>
              </c:pt>
              <c:pt idx="7">
                <c:v>0.31732490658760071</c:v>
              </c:pt>
              <c:pt idx="8">
                <c:v>0.14662668108940125</c:v>
              </c:pt>
              <c:pt idx="9">
                <c:v>0.21662595868110657</c:v>
              </c:pt>
              <c:pt idx="10">
                <c:v>0.38537436723709106</c:v>
              </c:pt>
              <c:pt idx="11">
                <c:v>6.9628342986106873E-2</c:v>
              </c:pt>
              <c:pt idx="12">
                <c:v>0.2243717759847641</c:v>
              </c:pt>
              <c:pt idx="13">
                <c:v>0.24877548217773438</c:v>
              </c:pt>
            </c:numLit>
          </c:val>
          <c:extLst>
            <c:ext xmlns:c16="http://schemas.microsoft.com/office/drawing/2014/chart" uri="{C3380CC4-5D6E-409C-BE32-E72D297353CC}">
              <c16:uniqueId val="{0000001C-51B4-412A-9C20-6772FA8763A8}"/>
            </c:ext>
          </c:extLst>
        </c:ser>
        <c:ser>
          <c:idx val="1"/>
          <c:order val="1"/>
          <c:tx>
            <c:v>Sähkölämmitys</c:v>
          </c:tx>
          <c:spPr>
            <a:solidFill>
              <a:srgbClr val="66CC00"/>
            </a:solidFill>
          </c:spPr>
          <c:invertIfNegative val="0"/>
          <c:dPt>
            <c:idx val="0"/>
            <c:invertIfNegative val="0"/>
            <c:bubble3D val="0"/>
            <c:spPr>
              <a:solidFill>
                <a:srgbClr val="66CC00"/>
              </a:solidFill>
              <a:effectLst/>
            </c:spPr>
            <c:extLst>
              <c:ext xmlns:c16="http://schemas.microsoft.com/office/drawing/2014/chart" uri="{C3380CC4-5D6E-409C-BE32-E72D297353CC}">
                <c16:uniqueId val="{0000001E-51B4-412A-9C20-6772FA8763A8}"/>
              </c:ext>
            </c:extLst>
          </c:dPt>
          <c:dPt>
            <c:idx val="1"/>
            <c:invertIfNegative val="0"/>
            <c:bubble3D val="0"/>
            <c:spPr>
              <a:solidFill>
                <a:srgbClr val="66CC00"/>
              </a:solidFill>
              <a:effectLst/>
            </c:spPr>
            <c:extLst>
              <c:ext xmlns:c16="http://schemas.microsoft.com/office/drawing/2014/chart" uri="{C3380CC4-5D6E-409C-BE32-E72D297353CC}">
                <c16:uniqueId val="{00000020-51B4-412A-9C20-6772FA8763A8}"/>
              </c:ext>
            </c:extLst>
          </c:dPt>
          <c:dPt>
            <c:idx val="2"/>
            <c:invertIfNegative val="0"/>
            <c:bubble3D val="0"/>
            <c:spPr>
              <a:solidFill>
                <a:srgbClr val="66CC00"/>
              </a:solidFill>
              <a:effectLst>
                <a:outerShdw dist="35921" dir="2700000" algn="br">
                  <a:srgbClr val="000000"/>
                </a:outerShdw>
              </a:effectLst>
            </c:spPr>
            <c:extLst>
              <c:ext xmlns:c16="http://schemas.microsoft.com/office/drawing/2014/chart" uri="{C3380CC4-5D6E-409C-BE32-E72D297353CC}">
                <c16:uniqueId val="{00000022-51B4-412A-9C20-6772FA8763A8}"/>
              </c:ext>
            </c:extLst>
          </c:dPt>
          <c:dPt>
            <c:idx val="3"/>
            <c:invertIfNegative val="0"/>
            <c:bubble3D val="0"/>
            <c:spPr>
              <a:solidFill>
                <a:srgbClr val="66CC00"/>
              </a:solidFill>
              <a:effectLst/>
            </c:spPr>
            <c:extLst>
              <c:ext xmlns:c16="http://schemas.microsoft.com/office/drawing/2014/chart" uri="{C3380CC4-5D6E-409C-BE32-E72D297353CC}">
                <c16:uniqueId val="{00000024-51B4-412A-9C20-6772FA8763A8}"/>
              </c:ext>
            </c:extLst>
          </c:dPt>
          <c:dPt>
            <c:idx val="4"/>
            <c:invertIfNegative val="0"/>
            <c:bubble3D val="0"/>
            <c:spPr>
              <a:solidFill>
                <a:srgbClr val="66CC00"/>
              </a:solidFill>
              <a:effectLst/>
            </c:spPr>
            <c:extLst>
              <c:ext xmlns:c16="http://schemas.microsoft.com/office/drawing/2014/chart" uri="{C3380CC4-5D6E-409C-BE32-E72D297353CC}">
                <c16:uniqueId val="{00000026-51B4-412A-9C20-6772FA8763A8}"/>
              </c:ext>
            </c:extLst>
          </c:dPt>
          <c:dPt>
            <c:idx val="5"/>
            <c:invertIfNegative val="0"/>
            <c:bubble3D val="0"/>
            <c:spPr>
              <a:solidFill>
                <a:srgbClr val="66CC00"/>
              </a:solidFill>
              <a:effectLst/>
            </c:spPr>
            <c:extLst>
              <c:ext xmlns:c16="http://schemas.microsoft.com/office/drawing/2014/chart" uri="{C3380CC4-5D6E-409C-BE32-E72D297353CC}">
                <c16:uniqueId val="{00000028-51B4-412A-9C20-6772FA8763A8}"/>
              </c:ext>
            </c:extLst>
          </c:dPt>
          <c:dPt>
            <c:idx val="6"/>
            <c:invertIfNegative val="0"/>
            <c:bubble3D val="0"/>
            <c:spPr>
              <a:solidFill>
                <a:srgbClr val="66CC00"/>
              </a:solidFill>
              <a:effectLst/>
            </c:spPr>
            <c:extLst>
              <c:ext xmlns:c16="http://schemas.microsoft.com/office/drawing/2014/chart" uri="{C3380CC4-5D6E-409C-BE32-E72D297353CC}">
                <c16:uniqueId val="{0000002A-51B4-412A-9C20-6772FA8763A8}"/>
              </c:ext>
            </c:extLst>
          </c:dPt>
          <c:dPt>
            <c:idx val="7"/>
            <c:invertIfNegative val="0"/>
            <c:bubble3D val="0"/>
            <c:spPr>
              <a:solidFill>
                <a:srgbClr val="66CC00"/>
              </a:solidFill>
              <a:effectLst/>
            </c:spPr>
            <c:extLst>
              <c:ext xmlns:c16="http://schemas.microsoft.com/office/drawing/2014/chart" uri="{C3380CC4-5D6E-409C-BE32-E72D297353CC}">
                <c16:uniqueId val="{0000002C-51B4-412A-9C20-6772FA8763A8}"/>
              </c:ext>
            </c:extLst>
          </c:dPt>
          <c:dPt>
            <c:idx val="8"/>
            <c:invertIfNegative val="0"/>
            <c:bubble3D val="0"/>
            <c:spPr>
              <a:solidFill>
                <a:srgbClr val="66CC00"/>
              </a:solidFill>
              <a:effectLst/>
            </c:spPr>
            <c:extLst>
              <c:ext xmlns:c16="http://schemas.microsoft.com/office/drawing/2014/chart" uri="{C3380CC4-5D6E-409C-BE32-E72D297353CC}">
                <c16:uniqueId val="{0000002E-51B4-412A-9C20-6772FA8763A8}"/>
              </c:ext>
            </c:extLst>
          </c:dPt>
          <c:dPt>
            <c:idx val="9"/>
            <c:invertIfNegative val="0"/>
            <c:bubble3D val="0"/>
            <c:spPr>
              <a:solidFill>
                <a:srgbClr val="66CC00"/>
              </a:solidFill>
              <a:effectLst/>
            </c:spPr>
            <c:extLst>
              <c:ext xmlns:c16="http://schemas.microsoft.com/office/drawing/2014/chart" uri="{C3380CC4-5D6E-409C-BE32-E72D297353CC}">
                <c16:uniqueId val="{00000030-51B4-412A-9C20-6772FA8763A8}"/>
              </c:ext>
            </c:extLst>
          </c:dPt>
          <c:dPt>
            <c:idx val="10"/>
            <c:invertIfNegative val="0"/>
            <c:bubble3D val="0"/>
            <c:spPr>
              <a:solidFill>
                <a:srgbClr val="66CC00"/>
              </a:solidFill>
              <a:effectLst/>
            </c:spPr>
            <c:extLst>
              <c:ext xmlns:c16="http://schemas.microsoft.com/office/drawing/2014/chart" uri="{C3380CC4-5D6E-409C-BE32-E72D297353CC}">
                <c16:uniqueId val="{00000032-51B4-412A-9C20-6772FA8763A8}"/>
              </c:ext>
            </c:extLst>
          </c:dPt>
          <c:dPt>
            <c:idx val="11"/>
            <c:invertIfNegative val="0"/>
            <c:bubble3D val="0"/>
            <c:spPr>
              <a:solidFill>
                <a:srgbClr val="66CC00"/>
              </a:solidFill>
              <a:effectLst/>
            </c:spPr>
            <c:extLst>
              <c:ext xmlns:c16="http://schemas.microsoft.com/office/drawing/2014/chart" uri="{C3380CC4-5D6E-409C-BE32-E72D297353CC}">
                <c16:uniqueId val="{00000034-51B4-412A-9C20-6772FA8763A8}"/>
              </c:ext>
            </c:extLst>
          </c:dPt>
          <c:dPt>
            <c:idx val="12"/>
            <c:invertIfNegative val="0"/>
            <c:bubble3D val="0"/>
            <c:spPr>
              <a:solidFill>
                <a:srgbClr val="66CC00"/>
              </a:solidFill>
              <a:effectLst/>
            </c:spPr>
            <c:extLst>
              <c:ext xmlns:c16="http://schemas.microsoft.com/office/drawing/2014/chart" uri="{C3380CC4-5D6E-409C-BE32-E72D297353CC}">
                <c16:uniqueId val="{00000036-51B4-412A-9C20-6772FA8763A8}"/>
              </c:ext>
            </c:extLst>
          </c:dPt>
          <c:dPt>
            <c:idx val="13"/>
            <c:invertIfNegative val="0"/>
            <c:bubble3D val="0"/>
            <c:spPr>
              <a:solidFill>
                <a:srgbClr val="66CC00"/>
              </a:solidFill>
              <a:effectLst/>
            </c:spPr>
            <c:extLst>
              <c:ext xmlns:c16="http://schemas.microsoft.com/office/drawing/2014/chart" uri="{C3380CC4-5D6E-409C-BE32-E72D297353CC}">
                <c16:uniqueId val="{00000038-51B4-412A-9C20-6772FA8763A8}"/>
              </c:ext>
            </c:extLst>
          </c:dPt>
          <c:cat>
            <c:strLit>
              <c:ptCount val="14"/>
              <c:pt idx="0">
                <c:v>Oulu</c:v>
              </c:pt>
              <c:pt idx="1">
                <c:v>Naantali</c:v>
              </c:pt>
              <c:pt idx="2">
                <c:v>--&gt;  Rauma</c:v>
              </c:pt>
              <c:pt idx="3">
                <c:v>Hanko</c:v>
              </c:pt>
              <c:pt idx="4">
                <c:v>Lappeenranta</c:v>
              </c:pt>
              <c:pt idx="5">
                <c:v>Lieto</c:v>
              </c:pt>
              <c:pt idx="6">
                <c:v>Kangasala</c:v>
              </c:pt>
              <c:pt idx="7">
                <c:v>Forssa</c:v>
              </c:pt>
              <c:pt idx="8">
                <c:v>Rusko</c:v>
              </c:pt>
              <c:pt idx="9">
                <c:v>Vihti</c:v>
              </c:pt>
              <c:pt idx="10">
                <c:v>Sipoo</c:v>
              </c:pt>
              <c:pt idx="11">
                <c:v>Varkaus</c:v>
              </c:pt>
              <c:pt idx="12">
                <c:v>Masku</c:v>
              </c:pt>
              <c:pt idx="13">
                <c:v>Lempäälä</c:v>
              </c:pt>
            </c:strLit>
          </c:cat>
          <c:val>
            <c:numLit>
              <c:formatCode>General</c:formatCode>
              <c:ptCount val="14"/>
              <c:pt idx="0">
                <c:v>0.14371345937252045</c:v>
              </c:pt>
              <c:pt idx="1">
                <c:v>0.2089751660823822</c:v>
              </c:pt>
              <c:pt idx="2">
                <c:v>0.20503105223178864</c:v>
              </c:pt>
              <c:pt idx="3">
                <c:v>0.4390818178653717</c:v>
              </c:pt>
              <c:pt idx="4">
                <c:v>0.13997471332550049</c:v>
              </c:pt>
              <c:pt idx="5">
                <c:v>0.32271683216094971</c:v>
              </c:pt>
              <c:pt idx="6">
                <c:v>0.18173748254776001</c:v>
              </c:pt>
              <c:pt idx="7">
                <c:v>0.22091095149517059</c:v>
              </c:pt>
              <c:pt idx="8">
                <c:v>0.29861217737197876</c:v>
              </c:pt>
              <c:pt idx="9">
                <c:v>0.31464970111846924</c:v>
              </c:pt>
              <c:pt idx="10">
                <c:v>0.23344144225120544</c:v>
              </c:pt>
              <c:pt idx="11">
                <c:v>0.38430929183959961</c:v>
              </c:pt>
              <c:pt idx="12">
                <c:v>0.27054852247238159</c:v>
              </c:pt>
              <c:pt idx="13">
                <c:v>0.20896336436271667</c:v>
              </c:pt>
            </c:numLit>
          </c:val>
          <c:extLst>
            <c:ext xmlns:c16="http://schemas.microsoft.com/office/drawing/2014/chart" uri="{C3380CC4-5D6E-409C-BE32-E72D297353CC}">
              <c16:uniqueId val="{00000039-51B4-412A-9C20-6772FA8763A8}"/>
            </c:ext>
          </c:extLst>
        </c:ser>
        <c:ser>
          <c:idx val="2"/>
          <c:order val="2"/>
          <c:tx>
            <c:v>Maalämpö</c:v>
          </c:tx>
          <c:spPr>
            <a:solidFill>
              <a:srgbClr val="99CCFF"/>
            </a:solidFill>
          </c:spPr>
          <c:invertIfNegative val="0"/>
          <c:dPt>
            <c:idx val="0"/>
            <c:invertIfNegative val="0"/>
            <c:bubble3D val="0"/>
            <c:spPr>
              <a:solidFill>
                <a:srgbClr val="99CCFF"/>
              </a:solidFill>
              <a:effectLst/>
            </c:spPr>
            <c:extLst>
              <c:ext xmlns:c16="http://schemas.microsoft.com/office/drawing/2014/chart" uri="{C3380CC4-5D6E-409C-BE32-E72D297353CC}">
                <c16:uniqueId val="{0000003B-51B4-412A-9C20-6772FA8763A8}"/>
              </c:ext>
            </c:extLst>
          </c:dPt>
          <c:dPt>
            <c:idx val="1"/>
            <c:invertIfNegative val="0"/>
            <c:bubble3D val="0"/>
            <c:spPr>
              <a:solidFill>
                <a:srgbClr val="99CCFF"/>
              </a:solidFill>
              <a:effectLst/>
            </c:spPr>
            <c:extLst>
              <c:ext xmlns:c16="http://schemas.microsoft.com/office/drawing/2014/chart" uri="{C3380CC4-5D6E-409C-BE32-E72D297353CC}">
                <c16:uniqueId val="{0000003D-51B4-412A-9C20-6772FA8763A8}"/>
              </c:ext>
            </c:extLst>
          </c:dPt>
          <c:dPt>
            <c:idx val="2"/>
            <c:invertIfNegative val="0"/>
            <c:bubble3D val="0"/>
            <c:spPr>
              <a:solidFill>
                <a:srgbClr val="99CCFF"/>
              </a:solidFill>
              <a:effectLst>
                <a:outerShdw dist="35921" dir="2700000" algn="br">
                  <a:srgbClr val="000000"/>
                </a:outerShdw>
              </a:effectLst>
            </c:spPr>
            <c:extLst>
              <c:ext xmlns:c16="http://schemas.microsoft.com/office/drawing/2014/chart" uri="{C3380CC4-5D6E-409C-BE32-E72D297353CC}">
                <c16:uniqueId val="{0000003F-51B4-412A-9C20-6772FA8763A8}"/>
              </c:ext>
            </c:extLst>
          </c:dPt>
          <c:dPt>
            <c:idx val="3"/>
            <c:invertIfNegative val="0"/>
            <c:bubble3D val="0"/>
            <c:spPr>
              <a:solidFill>
                <a:srgbClr val="99CCFF"/>
              </a:solidFill>
              <a:effectLst/>
            </c:spPr>
            <c:extLst>
              <c:ext xmlns:c16="http://schemas.microsoft.com/office/drawing/2014/chart" uri="{C3380CC4-5D6E-409C-BE32-E72D297353CC}">
                <c16:uniqueId val="{00000041-51B4-412A-9C20-6772FA8763A8}"/>
              </c:ext>
            </c:extLst>
          </c:dPt>
          <c:dPt>
            <c:idx val="4"/>
            <c:invertIfNegative val="0"/>
            <c:bubble3D val="0"/>
            <c:spPr>
              <a:solidFill>
                <a:srgbClr val="99CCFF"/>
              </a:solidFill>
              <a:effectLst/>
            </c:spPr>
            <c:extLst>
              <c:ext xmlns:c16="http://schemas.microsoft.com/office/drawing/2014/chart" uri="{C3380CC4-5D6E-409C-BE32-E72D297353CC}">
                <c16:uniqueId val="{00000043-51B4-412A-9C20-6772FA8763A8}"/>
              </c:ext>
            </c:extLst>
          </c:dPt>
          <c:dPt>
            <c:idx val="5"/>
            <c:invertIfNegative val="0"/>
            <c:bubble3D val="0"/>
            <c:spPr>
              <a:solidFill>
                <a:srgbClr val="99CCFF"/>
              </a:solidFill>
              <a:effectLst/>
            </c:spPr>
            <c:extLst>
              <c:ext xmlns:c16="http://schemas.microsoft.com/office/drawing/2014/chart" uri="{C3380CC4-5D6E-409C-BE32-E72D297353CC}">
                <c16:uniqueId val="{00000045-51B4-412A-9C20-6772FA8763A8}"/>
              </c:ext>
            </c:extLst>
          </c:dPt>
          <c:dPt>
            <c:idx val="6"/>
            <c:invertIfNegative val="0"/>
            <c:bubble3D val="0"/>
            <c:spPr>
              <a:solidFill>
                <a:srgbClr val="99CCFF"/>
              </a:solidFill>
              <a:effectLst/>
            </c:spPr>
            <c:extLst>
              <c:ext xmlns:c16="http://schemas.microsoft.com/office/drawing/2014/chart" uri="{C3380CC4-5D6E-409C-BE32-E72D297353CC}">
                <c16:uniqueId val="{00000047-51B4-412A-9C20-6772FA8763A8}"/>
              </c:ext>
            </c:extLst>
          </c:dPt>
          <c:dPt>
            <c:idx val="7"/>
            <c:invertIfNegative val="0"/>
            <c:bubble3D val="0"/>
            <c:spPr>
              <a:solidFill>
                <a:srgbClr val="99CCFF"/>
              </a:solidFill>
              <a:effectLst/>
            </c:spPr>
            <c:extLst>
              <c:ext xmlns:c16="http://schemas.microsoft.com/office/drawing/2014/chart" uri="{C3380CC4-5D6E-409C-BE32-E72D297353CC}">
                <c16:uniqueId val="{00000049-51B4-412A-9C20-6772FA8763A8}"/>
              </c:ext>
            </c:extLst>
          </c:dPt>
          <c:dPt>
            <c:idx val="8"/>
            <c:invertIfNegative val="0"/>
            <c:bubble3D val="0"/>
            <c:spPr>
              <a:solidFill>
                <a:srgbClr val="99CCFF"/>
              </a:solidFill>
              <a:effectLst/>
            </c:spPr>
            <c:extLst>
              <c:ext xmlns:c16="http://schemas.microsoft.com/office/drawing/2014/chart" uri="{C3380CC4-5D6E-409C-BE32-E72D297353CC}">
                <c16:uniqueId val="{0000004B-51B4-412A-9C20-6772FA8763A8}"/>
              </c:ext>
            </c:extLst>
          </c:dPt>
          <c:dPt>
            <c:idx val="9"/>
            <c:invertIfNegative val="0"/>
            <c:bubble3D val="0"/>
            <c:spPr>
              <a:solidFill>
                <a:srgbClr val="99CCFF"/>
              </a:solidFill>
              <a:effectLst/>
            </c:spPr>
            <c:extLst>
              <c:ext xmlns:c16="http://schemas.microsoft.com/office/drawing/2014/chart" uri="{C3380CC4-5D6E-409C-BE32-E72D297353CC}">
                <c16:uniqueId val="{0000004D-51B4-412A-9C20-6772FA8763A8}"/>
              </c:ext>
            </c:extLst>
          </c:dPt>
          <c:dPt>
            <c:idx val="10"/>
            <c:invertIfNegative val="0"/>
            <c:bubble3D val="0"/>
            <c:spPr>
              <a:solidFill>
                <a:srgbClr val="99CCFF"/>
              </a:solidFill>
              <a:effectLst/>
            </c:spPr>
            <c:extLst>
              <c:ext xmlns:c16="http://schemas.microsoft.com/office/drawing/2014/chart" uri="{C3380CC4-5D6E-409C-BE32-E72D297353CC}">
                <c16:uniqueId val="{0000004F-51B4-412A-9C20-6772FA8763A8}"/>
              </c:ext>
            </c:extLst>
          </c:dPt>
          <c:dPt>
            <c:idx val="11"/>
            <c:invertIfNegative val="0"/>
            <c:bubble3D val="0"/>
            <c:spPr>
              <a:solidFill>
                <a:srgbClr val="99CCFF"/>
              </a:solidFill>
              <a:effectLst/>
            </c:spPr>
            <c:extLst>
              <c:ext xmlns:c16="http://schemas.microsoft.com/office/drawing/2014/chart" uri="{C3380CC4-5D6E-409C-BE32-E72D297353CC}">
                <c16:uniqueId val="{00000051-51B4-412A-9C20-6772FA8763A8}"/>
              </c:ext>
            </c:extLst>
          </c:dPt>
          <c:dPt>
            <c:idx val="12"/>
            <c:invertIfNegative val="0"/>
            <c:bubble3D val="0"/>
            <c:spPr>
              <a:solidFill>
                <a:srgbClr val="99CCFF"/>
              </a:solidFill>
              <a:effectLst/>
            </c:spPr>
            <c:extLst>
              <c:ext xmlns:c16="http://schemas.microsoft.com/office/drawing/2014/chart" uri="{C3380CC4-5D6E-409C-BE32-E72D297353CC}">
                <c16:uniqueId val="{00000053-51B4-412A-9C20-6772FA8763A8}"/>
              </c:ext>
            </c:extLst>
          </c:dPt>
          <c:dPt>
            <c:idx val="13"/>
            <c:invertIfNegative val="0"/>
            <c:bubble3D val="0"/>
            <c:spPr>
              <a:solidFill>
                <a:srgbClr val="99CCFF"/>
              </a:solidFill>
              <a:effectLst/>
            </c:spPr>
            <c:extLst>
              <c:ext xmlns:c16="http://schemas.microsoft.com/office/drawing/2014/chart" uri="{C3380CC4-5D6E-409C-BE32-E72D297353CC}">
                <c16:uniqueId val="{00000055-51B4-412A-9C20-6772FA8763A8}"/>
              </c:ext>
            </c:extLst>
          </c:dPt>
          <c:cat>
            <c:strLit>
              <c:ptCount val="14"/>
              <c:pt idx="0">
                <c:v>Oulu</c:v>
              </c:pt>
              <c:pt idx="1">
                <c:v>Naantali</c:v>
              </c:pt>
              <c:pt idx="2">
                <c:v>--&gt;  Rauma</c:v>
              </c:pt>
              <c:pt idx="3">
                <c:v>Hanko</c:v>
              </c:pt>
              <c:pt idx="4">
                <c:v>Lappeenranta</c:v>
              </c:pt>
              <c:pt idx="5">
                <c:v>Lieto</c:v>
              </c:pt>
              <c:pt idx="6">
                <c:v>Kangasala</c:v>
              </c:pt>
              <c:pt idx="7">
                <c:v>Forssa</c:v>
              </c:pt>
              <c:pt idx="8">
                <c:v>Rusko</c:v>
              </c:pt>
              <c:pt idx="9">
                <c:v>Vihti</c:v>
              </c:pt>
              <c:pt idx="10">
                <c:v>Sipoo</c:v>
              </c:pt>
              <c:pt idx="11">
                <c:v>Varkaus</c:v>
              </c:pt>
              <c:pt idx="12">
                <c:v>Masku</c:v>
              </c:pt>
              <c:pt idx="13">
                <c:v>Lempäälä</c:v>
              </c:pt>
            </c:strLit>
          </c:cat>
          <c:val>
            <c:numLit>
              <c:formatCode>General</c:formatCode>
              <c:ptCount val="14"/>
              <c:pt idx="0">
                <c:v>9.9232112988829613E-3</c:v>
              </c:pt>
              <c:pt idx="1">
                <c:v>2.1094774827361107E-2</c:v>
              </c:pt>
              <c:pt idx="2">
                <c:v>8.4397215396165848E-3</c:v>
              </c:pt>
              <c:pt idx="3">
                <c:v>1.7502551898360252E-2</c:v>
              </c:pt>
              <c:pt idx="4">
                <c:v>6.2778000719845295E-3</c:v>
              </c:pt>
              <c:pt idx="5">
                <c:v>3.2366432249546051E-2</c:v>
              </c:pt>
              <c:pt idx="6">
                <c:v>2.1766701713204384E-2</c:v>
              </c:pt>
              <c:pt idx="7">
                <c:v>7.4242758564651012E-3</c:v>
              </c:pt>
              <c:pt idx="8">
                <c:v>3.40161994099617E-2</c:v>
              </c:pt>
              <c:pt idx="9">
                <c:v>1.4756930992007256E-2</c:v>
              </c:pt>
              <c:pt idx="10">
                <c:v>6.5275952219963074E-2</c:v>
              </c:pt>
              <c:pt idx="11">
                <c:v>6.4114229753613472E-3</c:v>
              </c:pt>
              <c:pt idx="12">
                <c:v>3.2165929675102234E-2</c:v>
              </c:pt>
              <c:pt idx="13">
                <c:v>3.6235325038433075E-2</c:v>
              </c:pt>
            </c:numLit>
          </c:val>
          <c:extLst>
            <c:ext xmlns:c16="http://schemas.microsoft.com/office/drawing/2014/chart" uri="{C3380CC4-5D6E-409C-BE32-E72D297353CC}">
              <c16:uniqueId val="{00000056-51B4-412A-9C20-6772FA8763A8}"/>
            </c:ext>
          </c:extLst>
        </c:ser>
        <c:ser>
          <c:idx val="3"/>
          <c:order val="3"/>
          <c:tx>
            <c:v>Kaukolämpö</c:v>
          </c:tx>
          <c:spPr>
            <a:solidFill>
              <a:srgbClr val="99FFFF"/>
            </a:solidFill>
          </c:spPr>
          <c:invertIfNegative val="0"/>
          <c:dPt>
            <c:idx val="0"/>
            <c:invertIfNegative val="0"/>
            <c:bubble3D val="0"/>
            <c:spPr>
              <a:solidFill>
                <a:srgbClr val="99FFFF"/>
              </a:solidFill>
              <a:effectLst/>
            </c:spPr>
            <c:extLst>
              <c:ext xmlns:c16="http://schemas.microsoft.com/office/drawing/2014/chart" uri="{C3380CC4-5D6E-409C-BE32-E72D297353CC}">
                <c16:uniqueId val="{00000058-51B4-412A-9C20-6772FA8763A8}"/>
              </c:ext>
            </c:extLst>
          </c:dPt>
          <c:dPt>
            <c:idx val="1"/>
            <c:invertIfNegative val="0"/>
            <c:bubble3D val="0"/>
            <c:spPr>
              <a:solidFill>
                <a:srgbClr val="99FFFF"/>
              </a:solidFill>
              <a:effectLst/>
            </c:spPr>
            <c:extLst>
              <c:ext xmlns:c16="http://schemas.microsoft.com/office/drawing/2014/chart" uri="{C3380CC4-5D6E-409C-BE32-E72D297353CC}">
                <c16:uniqueId val="{0000005A-51B4-412A-9C20-6772FA8763A8}"/>
              </c:ext>
            </c:extLst>
          </c:dPt>
          <c:dPt>
            <c:idx val="2"/>
            <c:invertIfNegative val="0"/>
            <c:bubble3D val="0"/>
            <c:spPr>
              <a:solidFill>
                <a:srgbClr val="99FFFF"/>
              </a:solidFill>
              <a:effectLst>
                <a:outerShdw dist="35921" dir="2700000" algn="br">
                  <a:srgbClr val="000000"/>
                </a:outerShdw>
              </a:effectLst>
            </c:spPr>
            <c:extLst>
              <c:ext xmlns:c16="http://schemas.microsoft.com/office/drawing/2014/chart" uri="{C3380CC4-5D6E-409C-BE32-E72D297353CC}">
                <c16:uniqueId val="{0000005C-51B4-412A-9C20-6772FA8763A8}"/>
              </c:ext>
            </c:extLst>
          </c:dPt>
          <c:dPt>
            <c:idx val="3"/>
            <c:invertIfNegative val="0"/>
            <c:bubble3D val="0"/>
            <c:spPr>
              <a:solidFill>
                <a:srgbClr val="99FFFF"/>
              </a:solidFill>
              <a:effectLst/>
            </c:spPr>
            <c:extLst>
              <c:ext xmlns:c16="http://schemas.microsoft.com/office/drawing/2014/chart" uri="{C3380CC4-5D6E-409C-BE32-E72D297353CC}">
                <c16:uniqueId val="{0000005E-51B4-412A-9C20-6772FA8763A8}"/>
              </c:ext>
            </c:extLst>
          </c:dPt>
          <c:dPt>
            <c:idx val="4"/>
            <c:invertIfNegative val="0"/>
            <c:bubble3D val="0"/>
            <c:spPr>
              <a:solidFill>
                <a:srgbClr val="99FFFF"/>
              </a:solidFill>
              <a:effectLst/>
            </c:spPr>
            <c:extLst>
              <c:ext xmlns:c16="http://schemas.microsoft.com/office/drawing/2014/chart" uri="{C3380CC4-5D6E-409C-BE32-E72D297353CC}">
                <c16:uniqueId val="{00000060-51B4-412A-9C20-6772FA8763A8}"/>
              </c:ext>
            </c:extLst>
          </c:dPt>
          <c:dPt>
            <c:idx val="5"/>
            <c:invertIfNegative val="0"/>
            <c:bubble3D val="0"/>
            <c:spPr>
              <a:solidFill>
                <a:srgbClr val="99FFFF"/>
              </a:solidFill>
              <a:effectLst/>
            </c:spPr>
            <c:extLst>
              <c:ext xmlns:c16="http://schemas.microsoft.com/office/drawing/2014/chart" uri="{C3380CC4-5D6E-409C-BE32-E72D297353CC}">
                <c16:uniqueId val="{00000062-51B4-412A-9C20-6772FA8763A8}"/>
              </c:ext>
            </c:extLst>
          </c:dPt>
          <c:dPt>
            <c:idx val="6"/>
            <c:invertIfNegative val="0"/>
            <c:bubble3D val="0"/>
            <c:spPr>
              <a:solidFill>
                <a:srgbClr val="99FFFF"/>
              </a:solidFill>
              <a:effectLst/>
            </c:spPr>
            <c:extLst>
              <c:ext xmlns:c16="http://schemas.microsoft.com/office/drawing/2014/chart" uri="{C3380CC4-5D6E-409C-BE32-E72D297353CC}">
                <c16:uniqueId val="{00000064-51B4-412A-9C20-6772FA8763A8}"/>
              </c:ext>
            </c:extLst>
          </c:dPt>
          <c:dPt>
            <c:idx val="7"/>
            <c:invertIfNegative val="0"/>
            <c:bubble3D val="0"/>
            <c:spPr>
              <a:solidFill>
                <a:srgbClr val="99FFFF"/>
              </a:solidFill>
              <a:effectLst/>
            </c:spPr>
            <c:extLst>
              <c:ext xmlns:c16="http://schemas.microsoft.com/office/drawing/2014/chart" uri="{C3380CC4-5D6E-409C-BE32-E72D297353CC}">
                <c16:uniqueId val="{00000066-51B4-412A-9C20-6772FA8763A8}"/>
              </c:ext>
            </c:extLst>
          </c:dPt>
          <c:dPt>
            <c:idx val="8"/>
            <c:invertIfNegative val="0"/>
            <c:bubble3D val="0"/>
            <c:spPr>
              <a:solidFill>
                <a:srgbClr val="99FFFF"/>
              </a:solidFill>
              <a:effectLst/>
            </c:spPr>
            <c:extLst>
              <c:ext xmlns:c16="http://schemas.microsoft.com/office/drawing/2014/chart" uri="{C3380CC4-5D6E-409C-BE32-E72D297353CC}">
                <c16:uniqueId val="{00000068-51B4-412A-9C20-6772FA8763A8}"/>
              </c:ext>
            </c:extLst>
          </c:dPt>
          <c:dPt>
            <c:idx val="9"/>
            <c:invertIfNegative val="0"/>
            <c:bubble3D val="0"/>
            <c:spPr>
              <a:solidFill>
                <a:srgbClr val="99FFFF"/>
              </a:solidFill>
              <a:effectLst/>
            </c:spPr>
            <c:extLst>
              <c:ext xmlns:c16="http://schemas.microsoft.com/office/drawing/2014/chart" uri="{C3380CC4-5D6E-409C-BE32-E72D297353CC}">
                <c16:uniqueId val="{0000006A-51B4-412A-9C20-6772FA8763A8}"/>
              </c:ext>
            </c:extLst>
          </c:dPt>
          <c:dPt>
            <c:idx val="10"/>
            <c:invertIfNegative val="0"/>
            <c:bubble3D val="0"/>
            <c:spPr>
              <a:solidFill>
                <a:srgbClr val="99FFFF"/>
              </a:solidFill>
              <a:effectLst/>
            </c:spPr>
            <c:extLst>
              <c:ext xmlns:c16="http://schemas.microsoft.com/office/drawing/2014/chart" uri="{C3380CC4-5D6E-409C-BE32-E72D297353CC}">
                <c16:uniqueId val="{0000006C-51B4-412A-9C20-6772FA8763A8}"/>
              </c:ext>
            </c:extLst>
          </c:dPt>
          <c:dPt>
            <c:idx val="11"/>
            <c:invertIfNegative val="0"/>
            <c:bubble3D val="0"/>
            <c:spPr>
              <a:solidFill>
                <a:srgbClr val="99FFFF"/>
              </a:solidFill>
              <a:effectLst/>
            </c:spPr>
            <c:extLst>
              <c:ext xmlns:c16="http://schemas.microsoft.com/office/drawing/2014/chart" uri="{C3380CC4-5D6E-409C-BE32-E72D297353CC}">
                <c16:uniqueId val="{0000006E-51B4-412A-9C20-6772FA8763A8}"/>
              </c:ext>
            </c:extLst>
          </c:dPt>
          <c:dPt>
            <c:idx val="12"/>
            <c:invertIfNegative val="0"/>
            <c:bubble3D val="0"/>
            <c:spPr>
              <a:solidFill>
                <a:srgbClr val="99FFFF"/>
              </a:solidFill>
              <a:effectLst/>
            </c:spPr>
            <c:extLst>
              <c:ext xmlns:c16="http://schemas.microsoft.com/office/drawing/2014/chart" uri="{C3380CC4-5D6E-409C-BE32-E72D297353CC}">
                <c16:uniqueId val="{00000070-51B4-412A-9C20-6772FA8763A8}"/>
              </c:ext>
            </c:extLst>
          </c:dPt>
          <c:dPt>
            <c:idx val="13"/>
            <c:invertIfNegative val="0"/>
            <c:bubble3D val="0"/>
            <c:spPr>
              <a:solidFill>
                <a:srgbClr val="99FFFF"/>
              </a:solidFill>
              <a:effectLst/>
            </c:spPr>
            <c:extLst>
              <c:ext xmlns:c16="http://schemas.microsoft.com/office/drawing/2014/chart" uri="{C3380CC4-5D6E-409C-BE32-E72D297353CC}">
                <c16:uniqueId val="{00000072-51B4-412A-9C20-6772FA8763A8}"/>
              </c:ext>
            </c:extLst>
          </c:dPt>
          <c:cat>
            <c:strLit>
              <c:ptCount val="14"/>
              <c:pt idx="0">
                <c:v>Oulu</c:v>
              </c:pt>
              <c:pt idx="1">
                <c:v>Naantali</c:v>
              </c:pt>
              <c:pt idx="2">
                <c:v>--&gt;  Rauma</c:v>
              </c:pt>
              <c:pt idx="3">
                <c:v>Hanko</c:v>
              </c:pt>
              <c:pt idx="4">
                <c:v>Lappeenranta</c:v>
              </c:pt>
              <c:pt idx="5">
                <c:v>Lieto</c:v>
              </c:pt>
              <c:pt idx="6">
                <c:v>Kangasala</c:v>
              </c:pt>
              <c:pt idx="7">
                <c:v>Forssa</c:v>
              </c:pt>
              <c:pt idx="8">
                <c:v>Rusko</c:v>
              </c:pt>
              <c:pt idx="9">
                <c:v>Vihti</c:v>
              </c:pt>
              <c:pt idx="10">
                <c:v>Sipoo</c:v>
              </c:pt>
              <c:pt idx="11">
                <c:v>Varkaus</c:v>
              </c:pt>
              <c:pt idx="12">
                <c:v>Masku</c:v>
              </c:pt>
              <c:pt idx="13">
                <c:v>Lempäälä</c:v>
              </c:pt>
            </c:strLit>
          </c:cat>
          <c:val>
            <c:numLit>
              <c:formatCode>General</c:formatCode>
              <c:ptCount val="14"/>
              <c:pt idx="0">
                <c:v>0.69254696369171143</c:v>
              </c:pt>
              <c:pt idx="1">
                <c:v>0.48331752419471741</c:v>
              </c:pt>
              <c:pt idx="2">
                <c:v>0.57833725214004517</c:v>
              </c:pt>
              <c:pt idx="3">
                <c:v>8.3459772169589996E-2</c:v>
              </c:pt>
              <c:pt idx="4">
                <c:v>0.68713009357452393</c:v>
              </c:pt>
              <c:pt idx="5">
                <c:v>8.5443221032619476E-2</c:v>
              </c:pt>
              <c:pt idx="6">
                <c:v>0.23548735678195953</c:v>
              </c:pt>
              <c:pt idx="7">
                <c:v>0.35794028639793396</c:v>
              </c:pt>
              <c:pt idx="8">
                <c:v>3.9840354584157467E-3</c:v>
              </c:pt>
              <c:pt idx="9">
                <c:v>4.7454867511987686E-2</c:v>
              </c:pt>
              <c:pt idx="10">
                <c:v>0.40771383047103882</c:v>
              </c:pt>
              <c:pt idx="11">
                <c:v>1.4577999114990234</c:v>
              </c:pt>
              <c:pt idx="12">
                <c:v>6.0252385446801782E-4</c:v>
              </c:pt>
              <c:pt idx="13">
                <c:v>0.32663547992706299</c:v>
              </c:pt>
            </c:numLit>
          </c:val>
          <c:extLst>
            <c:ext xmlns:c16="http://schemas.microsoft.com/office/drawing/2014/chart" uri="{C3380CC4-5D6E-409C-BE32-E72D297353CC}">
              <c16:uniqueId val="{00000073-51B4-412A-9C20-6772FA8763A8}"/>
            </c:ext>
          </c:extLst>
        </c:ser>
        <c:ser>
          <c:idx val="4"/>
          <c:order val="4"/>
          <c:tx>
            <c:v>Erillislämmitys</c:v>
          </c:tx>
          <c:spPr>
            <a:solidFill>
              <a:srgbClr val="00CCCC"/>
            </a:solidFill>
          </c:spPr>
          <c:invertIfNegative val="0"/>
          <c:dPt>
            <c:idx val="0"/>
            <c:invertIfNegative val="0"/>
            <c:bubble3D val="0"/>
            <c:spPr>
              <a:solidFill>
                <a:srgbClr val="00CCCC"/>
              </a:solidFill>
              <a:effectLst/>
            </c:spPr>
            <c:extLst>
              <c:ext xmlns:c16="http://schemas.microsoft.com/office/drawing/2014/chart" uri="{C3380CC4-5D6E-409C-BE32-E72D297353CC}">
                <c16:uniqueId val="{00000075-51B4-412A-9C20-6772FA8763A8}"/>
              </c:ext>
            </c:extLst>
          </c:dPt>
          <c:dPt>
            <c:idx val="1"/>
            <c:invertIfNegative val="0"/>
            <c:bubble3D val="0"/>
            <c:spPr>
              <a:solidFill>
                <a:srgbClr val="00CCCC"/>
              </a:solidFill>
              <a:effectLst/>
            </c:spPr>
            <c:extLst>
              <c:ext xmlns:c16="http://schemas.microsoft.com/office/drawing/2014/chart" uri="{C3380CC4-5D6E-409C-BE32-E72D297353CC}">
                <c16:uniqueId val="{00000077-51B4-412A-9C20-6772FA8763A8}"/>
              </c:ext>
            </c:extLst>
          </c:dPt>
          <c:dPt>
            <c:idx val="2"/>
            <c:invertIfNegative val="0"/>
            <c:bubble3D val="0"/>
            <c:spPr>
              <a:solidFill>
                <a:srgbClr val="00CCCC"/>
              </a:solidFill>
              <a:effectLst>
                <a:outerShdw dist="35921" dir="2700000" algn="br">
                  <a:srgbClr val="000000"/>
                </a:outerShdw>
              </a:effectLst>
            </c:spPr>
            <c:extLst>
              <c:ext xmlns:c16="http://schemas.microsoft.com/office/drawing/2014/chart" uri="{C3380CC4-5D6E-409C-BE32-E72D297353CC}">
                <c16:uniqueId val="{00000079-51B4-412A-9C20-6772FA8763A8}"/>
              </c:ext>
            </c:extLst>
          </c:dPt>
          <c:dPt>
            <c:idx val="3"/>
            <c:invertIfNegative val="0"/>
            <c:bubble3D val="0"/>
            <c:spPr>
              <a:solidFill>
                <a:srgbClr val="00CCCC"/>
              </a:solidFill>
              <a:effectLst/>
            </c:spPr>
            <c:extLst>
              <c:ext xmlns:c16="http://schemas.microsoft.com/office/drawing/2014/chart" uri="{C3380CC4-5D6E-409C-BE32-E72D297353CC}">
                <c16:uniqueId val="{0000007B-51B4-412A-9C20-6772FA8763A8}"/>
              </c:ext>
            </c:extLst>
          </c:dPt>
          <c:dPt>
            <c:idx val="4"/>
            <c:invertIfNegative val="0"/>
            <c:bubble3D val="0"/>
            <c:spPr>
              <a:solidFill>
                <a:srgbClr val="00CCCC"/>
              </a:solidFill>
              <a:effectLst/>
            </c:spPr>
            <c:extLst>
              <c:ext xmlns:c16="http://schemas.microsoft.com/office/drawing/2014/chart" uri="{C3380CC4-5D6E-409C-BE32-E72D297353CC}">
                <c16:uniqueId val="{0000007D-51B4-412A-9C20-6772FA8763A8}"/>
              </c:ext>
            </c:extLst>
          </c:dPt>
          <c:dPt>
            <c:idx val="5"/>
            <c:invertIfNegative val="0"/>
            <c:bubble3D val="0"/>
            <c:spPr>
              <a:solidFill>
                <a:srgbClr val="00CCCC"/>
              </a:solidFill>
              <a:effectLst/>
            </c:spPr>
            <c:extLst>
              <c:ext xmlns:c16="http://schemas.microsoft.com/office/drawing/2014/chart" uri="{C3380CC4-5D6E-409C-BE32-E72D297353CC}">
                <c16:uniqueId val="{0000007F-51B4-412A-9C20-6772FA8763A8}"/>
              </c:ext>
            </c:extLst>
          </c:dPt>
          <c:dPt>
            <c:idx val="6"/>
            <c:invertIfNegative val="0"/>
            <c:bubble3D val="0"/>
            <c:spPr>
              <a:solidFill>
                <a:srgbClr val="00CCCC"/>
              </a:solidFill>
              <a:effectLst/>
            </c:spPr>
            <c:extLst>
              <c:ext xmlns:c16="http://schemas.microsoft.com/office/drawing/2014/chart" uri="{C3380CC4-5D6E-409C-BE32-E72D297353CC}">
                <c16:uniqueId val="{00000081-51B4-412A-9C20-6772FA8763A8}"/>
              </c:ext>
            </c:extLst>
          </c:dPt>
          <c:dPt>
            <c:idx val="7"/>
            <c:invertIfNegative val="0"/>
            <c:bubble3D val="0"/>
            <c:spPr>
              <a:solidFill>
                <a:srgbClr val="00CCCC"/>
              </a:solidFill>
              <a:effectLst/>
            </c:spPr>
            <c:extLst>
              <c:ext xmlns:c16="http://schemas.microsoft.com/office/drawing/2014/chart" uri="{C3380CC4-5D6E-409C-BE32-E72D297353CC}">
                <c16:uniqueId val="{00000083-51B4-412A-9C20-6772FA8763A8}"/>
              </c:ext>
            </c:extLst>
          </c:dPt>
          <c:dPt>
            <c:idx val="8"/>
            <c:invertIfNegative val="0"/>
            <c:bubble3D val="0"/>
            <c:spPr>
              <a:solidFill>
                <a:srgbClr val="00CCCC"/>
              </a:solidFill>
              <a:effectLst/>
            </c:spPr>
            <c:extLst>
              <c:ext xmlns:c16="http://schemas.microsoft.com/office/drawing/2014/chart" uri="{C3380CC4-5D6E-409C-BE32-E72D297353CC}">
                <c16:uniqueId val="{00000085-51B4-412A-9C20-6772FA8763A8}"/>
              </c:ext>
            </c:extLst>
          </c:dPt>
          <c:dPt>
            <c:idx val="9"/>
            <c:invertIfNegative val="0"/>
            <c:bubble3D val="0"/>
            <c:spPr>
              <a:solidFill>
                <a:srgbClr val="00CCCC"/>
              </a:solidFill>
              <a:effectLst/>
            </c:spPr>
            <c:extLst>
              <c:ext xmlns:c16="http://schemas.microsoft.com/office/drawing/2014/chart" uri="{C3380CC4-5D6E-409C-BE32-E72D297353CC}">
                <c16:uniqueId val="{00000087-51B4-412A-9C20-6772FA8763A8}"/>
              </c:ext>
            </c:extLst>
          </c:dPt>
          <c:dPt>
            <c:idx val="10"/>
            <c:invertIfNegative val="0"/>
            <c:bubble3D val="0"/>
            <c:spPr>
              <a:solidFill>
                <a:srgbClr val="00CCCC"/>
              </a:solidFill>
              <a:effectLst/>
            </c:spPr>
            <c:extLst>
              <c:ext xmlns:c16="http://schemas.microsoft.com/office/drawing/2014/chart" uri="{C3380CC4-5D6E-409C-BE32-E72D297353CC}">
                <c16:uniqueId val="{00000089-51B4-412A-9C20-6772FA8763A8}"/>
              </c:ext>
            </c:extLst>
          </c:dPt>
          <c:dPt>
            <c:idx val="11"/>
            <c:invertIfNegative val="0"/>
            <c:bubble3D val="0"/>
            <c:spPr>
              <a:solidFill>
                <a:srgbClr val="00CCCC"/>
              </a:solidFill>
              <a:effectLst/>
            </c:spPr>
            <c:extLst>
              <c:ext xmlns:c16="http://schemas.microsoft.com/office/drawing/2014/chart" uri="{C3380CC4-5D6E-409C-BE32-E72D297353CC}">
                <c16:uniqueId val="{0000008B-51B4-412A-9C20-6772FA8763A8}"/>
              </c:ext>
            </c:extLst>
          </c:dPt>
          <c:dPt>
            <c:idx val="12"/>
            <c:invertIfNegative val="0"/>
            <c:bubble3D val="0"/>
            <c:spPr>
              <a:solidFill>
                <a:srgbClr val="00CCCC"/>
              </a:solidFill>
              <a:effectLst/>
            </c:spPr>
            <c:extLst>
              <c:ext xmlns:c16="http://schemas.microsoft.com/office/drawing/2014/chart" uri="{C3380CC4-5D6E-409C-BE32-E72D297353CC}">
                <c16:uniqueId val="{0000008D-51B4-412A-9C20-6772FA8763A8}"/>
              </c:ext>
            </c:extLst>
          </c:dPt>
          <c:dPt>
            <c:idx val="13"/>
            <c:invertIfNegative val="0"/>
            <c:bubble3D val="0"/>
            <c:spPr>
              <a:solidFill>
                <a:srgbClr val="00CCCC"/>
              </a:solidFill>
              <a:effectLst/>
            </c:spPr>
            <c:extLst>
              <c:ext xmlns:c16="http://schemas.microsoft.com/office/drawing/2014/chart" uri="{C3380CC4-5D6E-409C-BE32-E72D297353CC}">
                <c16:uniqueId val="{0000008F-51B4-412A-9C20-6772FA8763A8}"/>
              </c:ext>
            </c:extLst>
          </c:dPt>
          <c:cat>
            <c:strLit>
              <c:ptCount val="14"/>
              <c:pt idx="0">
                <c:v>Oulu</c:v>
              </c:pt>
              <c:pt idx="1">
                <c:v>Naantali</c:v>
              </c:pt>
              <c:pt idx="2">
                <c:v>--&gt;  Rauma</c:v>
              </c:pt>
              <c:pt idx="3">
                <c:v>Hanko</c:v>
              </c:pt>
              <c:pt idx="4">
                <c:v>Lappeenranta</c:v>
              </c:pt>
              <c:pt idx="5">
                <c:v>Lieto</c:v>
              </c:pt>
              <c:pt idx="6">
                <c:v>Kangasala</c:v>
              </c:pt>
              <c:pt idx="7">
                <c:v>Forssa</c:v>
              </c:pt>
              <c:pt idx="8">
                <c:v>Rusko</c:v>
              </c:pt>
              <c:pt idx="9">
                <c:v>Vihti</c:v>
              </c:pt>
              <c:pt idx="10">
                <c:v>Sipoo</c:v>
              </c:pt>
              <c:pt idx="11">
                <c:v>Varkaus</c:v>
              </c:pt>
              <c:pt idx="12">
                <c:v>Masku</c:v>
              </c:pt>
              <c:pt idx="13">
                <c:v>Lempäälä</c:v>
              </c:pt>
            </c:strLit>
          </c:cat>
          <c:val>
            <c:numLit>
              <c:formatCode>General</c:formatCode>
              <c:ptCount val="14"/>
              <c:pt idx="0">
                <c:v>0.12446404993534088</c:v>
              </c:pt>
              <c:pt idx="1">
                <c:v>0.29175060987472534</c:v>
              </c:pt>
              <c:pt idx="2">
                <c:v>0.45127898454666138</c:v>
              </c:pt>
              <c:pt idx="3">
                <c:v>1.1746022701263428</c:v>
              </c:pt>
              <c:pt idx="4">
                <c:v>0.25304415822029114</c:v>
              </c:pt>
              <c:pt idx="5">
                <c:v>0.40693512558937073</c:v>
              </c:pt>
              <c:pt idx="6">
                <c:v>0.48726028203964233</c:v>
              </c:pt>
              <c:pt idx="7">
                <c:v>0.55881857872009277</c:v>
              </c:pt>
              <c:pt idx="8">
                <c:v>0.34680008888244629</c:v>
              </c:pt>
              <c:pt idx="9">
                <c:v>0.43699720501899719</c:v>
              </c:pt>
              <c:pt idx="10">
                <c:v>0.2783781886100769</c:v>
              </c:pt>
              <c:pt idx="11">
                <c:v>0.49943557381629944</c:v>
              </c:pt>
              <c:pt idx="12">
                <c:v>0.42050224542617798</c:v>
              </c:pt>
              <c:pt idx="13">
                <c:v>0.46351784467697144</c:v>
              </c:pt>
            </c:numLit>
          </c:val>
          <c:extLst>
            <c:ext xmlns:c16="http://schemas.microsoft.com/office/drawing/2014/chart" uri="{C3380CC4-5D6E-409C-BE32-E72D297353CC}">
              <c16:uniqueId val="{00000090-51B4-412A-9C20-6772FA8763A8}"/>
            </c:ext>
          </c:extLst>
        </c:ser>
        <c:ser>
          <c:idx val="5"/>
          <c:order val="5"/>
          <c:tx>
            <c:v>Tieliikenne</c:v>
          </c:tx>
          <c:spPr>
            <a:solidFill>
              <a:srgbClr val="006666"/>
            </a:solidFill>
          </c:spPr>
          <c:invertIfNegative val="0"/>
          <c:dPt>
            <c:idx val="0"/>
            <c:invertIfNegative val="0"/>
            <c:bubble3D val="0"/>
            <c:spPr>
              <a:solidFill>
                <a:srgbClr val="006666"/>
              </a:solidFill>
              <a:effectLst/>
            </c:spPr>
            <c:extLst>
              <c:ext xmlns:c16="http://schemas.microsoft.com/office/drawing/2014/chart" uri="{C3380CC4-5D6E-409C-BE32-E72D297353CC}">
                <c16:uniqueId val="{00000092-51B4-412A-9C20-6772FA8763A8}"/>
              </c:ext>
            </c:extLst>
          </c:dPt>
          <c:dPt>
            <c:idx val="1"/>
            <c:invertIfNegative val="0"/>
            <c:bubble3D val="0"/>
            <c:spPr>
              <a:solidFill>
                <a:srgbClr val="006666"/>
              </a:solidFill>
              <a:effectLst/>
            </c:spPr>
            <c:extLst>
              <c:ext xmlns:c16="http://schemas.microsoft.com/office/drawing/2014/chart" uri="{C3380CC4-5D6E-409C-BE32-E72D297353CC}">
                <c16:uniqueId val="{00000094-51B4-412A-9C20-6772FA8763A8}"/>
              </c:ext>
            </c:extLst>
          </c:dPt>
          <c:dPt>
            <c:idx val="2"/>
            <c:invertIfNegative val="0"/>
            <c:bubble3D val="0"/>
            <c:spPr>
              <a:solidFill>
                <a:srgbClr val="006666"/>
              </a:solidFill>
              <a:effectLst>
                <a:outerShdw dist="35921" dir="2700000" algn="br">
                  <a:srgbClr val="000000"/>
                </a:outerShdw>
              </a:effectLst>
            </c:spPr>
            <c:extLst>
              <c:ext xmlns:c16="http://schemas.microsoft.com/office/drawing/2014/chart" uri="{C3380CC4-5D6E-409C-BE32-E72D297353CC}">
                <c16:uniqueId val="{00000096-51B4-412A-9C20-6772FA8763A8}"/>
              </c:ext>
            </c:extLst>
          </c:dPt>
          <c:dPt>
            <c:idx val="3"/>
            <c:invertIfNegative val="0"/>
            <c:bubble3D val="0"/>
            <c:spPr>
              <a:solidFill>
                <a:srgbClr val="006666"/>
              </a:solidFill>
              <a:effectLst/>
            </c:spPr>
            <c:extLst>
              <c:ext xmlns:c16="http://schemas.microsoft.com/office/drawing/2014/chart" uri="{C3380CC4-5D6E-409C-BE32-E72D297353CC}">
                <c16:uniqueId val="{00000098-51B4-412A-9C20-6772FA8763A8}"/>
              </c:ext>
            </c:extLst>
          </c:dPt>
          <c:dPt>
            <c:idx val="4"/>
            <c:invertIfNegative val="0"/>
            <c:bubble3D val="0"/>
            <c:spPr>
              <a:solidFill>
                <a:srgbClr val="006666"/>
              </a:solidFill>
              <a:effectLst/>
            </c:spPr>
            <c:extLst>
              <c:ext xmlns:c16="http://schemas.microsoft.com/office/drawing/2014/chart" uri="{C3380CC4-5D6E-409C-BE32-E72D297353CC}">
                <c16:uniqueId val="{0000009A-51B4-412A-9C20-6772FA8763A8}"/>
              </c:ext>
            </c:extLst>
          </c:dPt>
          <c:dPt>
            <c:idx val="5"/>
            <c:invertIfNegative val="0"/>
            <c:bubble3D val="0"/>
            <c:spPr>
              <a:solidFill>
                <a:srgbClr val="006666"/>
              </a:solidFill>
              <a:effectLst/>
            </c:spPr>
            <c:extLst>
              <c:ext xmlns:c16="http://schemas.microsoft.com/office/drawing/2014/chart" uri="{C3380CC4-5D6E-409C-BE32-E72D297353CC}">
                <c16:uniqueId val="{0000009C-51B4-412A-9C20-6772FA8763A8}"/>
              </c:ext>
            </c:extLst>
          </c:dPt>
          <c:dPt>
            <c:idx val="6"/>
            <c:invertIfNegative val="0"/>
            <c:bubble3D val="0"/>
            <c:spPr>
              <a:solidFill>
                <a:srgbClr val="006666"/>
              </a:solidFill>
              <a:effectLst/>
            </c:spPr>
            <c:extLst>
              <c:ext xmlns:c16="http://schemas.microsoft.com/office/drawing/2014/chart" uri="{C3380CC4-5D6E-409C-BE32-E72D297353CC}">
                <c16:uniqueId val="{0000009E-51B4-412A-9C20-6772FA8763A8}"/>
              </c:ext>
            </c:extLst>
          </c:dPt>
          <c:dPt>
            <c:idx val="7"/>
            <c:invertIfNegative val="0"/>
            <c:bubble3D val="0"/>
            <c:spPr>
              <a:solidFill>
                <a:srgbClr val="006666"/>
              </a:solidFill>
              <a:effectLst/>
            </c:spPr>
            <c:extLst>
              <c:ext xmlns:c16="http://schemas.microsoft.com/office/drawing/2014/chart" uri="{C3380CC4-5D6E-409C-BE32-E72D297353CC}">
                <c16:uniqueId val="{000000A0-51B4-412A-9C20-6772FA8763A8}"/>
              </c:ext>
            </c:extLst>
          </c:dPt>
          <c:dPt>
            <c:idx val="8"/>
            <c:invertIfNegative val="0"/>
            <c:bubble3D val="0"/>
            <c:spPr>
              <a:solidFill>
                <a:srgbClr val="006666"/>
              </a:solidFill>
              <a:effectLst/>
            </c:spPr>
            <c:extLst>
              <c:ext xmlns:c16="http://schemas.microsoft.com/office/drawing/2014/chart" uri="{C3380CC4-5D6E-409C-BE32-E72D297353CC}">
                <c16:uniqueId val="{000000A2-51B4-412A-9C20-6772FA8763A8}"/>
              </c:ext>
            </c:extLst>
          </c:dPt>
          <c:dPt>
            <c:idx val="9"/>
            <c:invertIfNegative val="0"/>
            <c:bubble3D val="0"/>
            <c:spPr>
              <a:solidFill>
                <a:srgbClr val="006666"/>
              </a:solidFill>
              <a:effectLst/>
            </c:spPr>
            <c:extLst>
              <c:ext xmlns:c16="http://schemas.microsoft.com/office/drawing/2014/chart" uri="{C3380CC4-5D6E-409C-BE32-E72D297353CC}">
                <c16:uniqueId val="{000000A4-51B4-412A-9C20-6772FA8763A8}"/>
              </c:ext>
            </c:extLst>
          </c:dPt>
          <c:dPt>
            <c:idx val="10"/>
            <c:invertIfNegative val="0"/>
            <c:bubble3D val="0"/>
            <c:spPr>
              <a:solidFill>
                <a:srgbClr val="006666"/>
              </a:solidFill>
              <a:effectLst/>
            </c:spPr>
            <c:extLst>
              <c:ext xmlns:c16="http://schemas.microsoft.com/office/drawing/2014/chart" uri="{C3380CC4-5D6E-409C-BE32-E72D297353CC}">
                <c16:uniqueId val="{000000A6-51B4-412A-9C20-6772FA8763A8}"/>
              </c:ext>
            </c:extLst>
          </c:dPt>
          <c:dPt>
            <c:idx val="11"/>
            <c:invertIfNegative val="0"/>
            <c:bubble3D val="0"/>
            <c:spPr>
              <a:solidFill>
                <a:srgbClr val="006666"/>
              </a:solidFill>
              <a:effectLst/>
            </c:spPr>
            <c:extLst>
              <c:ext xmlns:c16="http://schemas.microsoft.com/office/drawing/2014/chart" uri="{C3380CC4-5D6E-409C-BE32-E72D297353CC}">
                <c16:uniqueId val="{000000A8-51B4-412A-9C20-6772FA8763A8}"/>
              </c:ext>
            </c:extLst>
          </c:dPt>
          <c:dPt>
            <c:idx val="12"/>
            <c:invertIfNegative val="0"/>
            <c:bubble3D val="0"/>
            <c:spPr>
              <a:solidFill>
                <a:srgbClr val="006666"/>
              </a:solidFill>
              <a:effectLst/>
            </c:spPr>
            <c:extLst>
              <c:ext xmlns:c16="http://schemas.microsoft.com/office/drawing/2014/chart" uri="{C3380CC4-5D6E-409C-BE32-E72D297353CC}">
                <c16:uniqueId val="{000000AA-51B4-412A-9C20-6772FA8763A8}"/>
              </c:ext>
            </c:extLst>
          </c:dPt>
          <c:dPt>
            <c:idx val="13"/>
            <c:invertIfNegative val="0"/>
            <c:bubble3D val="0"/>
            <c:spPr>
              <a:solidFill>
                <a:srgbClr val="006666"/>
              </a:solidFill>
              <a:effectLst/>
            </c:spPr>
            <c:extLst>
              <c:ext xmlns:c16="http://schemas.microsoft.com/office/drawing/2014/chart" uri="{C3380CC4-5D6E-409C-BE32-E72D297353CC}">
                <c16:uniqueId val="{000000AC-51B4-412A-9C20-6772FA8763A8}"/>
              </c:ext>
            </c:extLst>
          </c:dPt>
          <c:cat>
            <c:strLit>
              <c:ptCount val="14"/>
              <c:pt idx="0">
                <c:v>Oulu</c:v>
              </c:pt>
              <c:pt idx="1">
                <c:v>Naantali</c:v>
              </c:pt>
              <c:pt idx="2">
                <c:v>--&gt;  Rauma</c:v>
              </c:pt>
              <c:pt idx="3">
                <c:v>Hanko</c:v>
              </c:pt>
              <c:pt idx="4">
                <c:v>Lappeenranta</c:v>
              </c:pt>
              <c:pt idx="5">
                <c:v>Lieto</c:v>
              </c:pt>
              <c:pt idx="6">
                <c:v>Kangasala</c:v>
              </c:pt>
              <c:pt idx="7">
                <c:v>Forssa</c:v>
              </c:pt>
              <c:pt idx="8">
                <c:v>Rusko</c:v>
              </c:pt>
              <c:pt idx="9">
                <c:v>Vihti</c:v>
              </c:pt>
              <c:pt idx="10">
                <c:v>Sipoo</c:v>
              </c:pt>
              <c:pt idx="11">
                <c:v>Varkaus</c:v>
              </c:pt>
              <c:pt idx="12">
                <c:v>Masku</c:v>
              </c:pt>
              <c:pt idx="13">
                <c:v>Lempäälä</c:v>
              </c:pt>
            </c:strLit>
          </c:cat>
          <c:val>
            <c:numLit>
              <c:formatCode>General</c:formatCode>
              <c:ptCount val="14"/>
              <c:pt idx="0">
                <c:v>1.1347039937973022</c:v>
              </c:pt>
              <c:pt idx="1">
                <c:v>0.93976008892059326</c:v>
              </c:pt>
              <c:pt idx="2">
                <c:v>1.2339427471160889</c:v>
              </c:pt>
              <c:pt idx="3">
                <c:v>1.5437474250793457</c:v>
              </c:pt>
              <c:pt idx="4">
                <c:v>1.5727843046188354</c:v>
              </c:pt>
              <c:pt idx="5">
                <c:v>1.796452522277832</c:v>
              </c:pt>
              <c:pt idx="6">
                <c:v>1.6646021604537964</c:v>
              </c:pt>
              <c:pt idx="7">
                <c:v>1.2145122289657593</c:v>
              </c:pt>
              <c:pt idx="8">
                <c:v>1.0474354028701782</c:v>
              </c:pt>
              <c:pt idx="9">
                <c:v>2.3886616230010986</c:v>
              </c:pt>
              <c:pt idx="10">
                <c:v>2.4337215423583984</c:v>
              </c:pt>
              <c:pt idx="11">
                <c:v>1.1997885704040527</c:v>
              </c:pt>
              <c:pt idx="12">
                <c:v>3.036022424697876</c:v>
              </c:pt>
              <c:pt idx="13">
                <c:v>2.9993946552276611</c:v>
              </c:pt>
            </c:numLit>
          </c:val>
          <c:extLst>
            <c:ext xmlns:c16="http://schemas.microsoft.com/office/drawing/2014/chart" uri="{C3380CC4-5D6E-409C-BE32-E72D297353CC}">
              <c16:uniqueId val="{000000AD-51B4-412A-9C20-6772FA8763A8}"/>
            </c:ext>
          </c:extLst>
        </c:ser>
        <c:ser>
          <c:idx val="6"/>
          <c:order val="6"/>
          <c:tx>
            <c:v>Maatalous</c:v>
          </c:tx>
          <c:spPr>
            <a:solidFill>
              <a:srgbClr val="0080FF"/>
            </a:solidFill>
          </c:spPr>
          <c:invertIfNegative val="0"/>
          <c:dPt>
            <c:idx val="0"/>
            <c:invertIfNegative val="0"/>
            <c:bubble3D val="0"/>
            <c:spPr>
              <a:solidFill>
                <a:srgbClr val="0080FF"/>
              </a:solidFill>
              <a:effectLst/>
            </c:spPr>
            <c:extLst>
              <c:ext xmlns:c16="http://schemas.microsoft.com/office/drawing/2014/chart" uri="{C3380CC4-5D6E-409C-BE32-E72D297353CC}">
                <c16:uniqueId val="{000000AF-51B4-412A-9C20-6772FA8763A8}"/>
              </c:ext>
            </c:extLst>
          </c:dPt>
          <c:dPt>
            <c:idx val="1"/>
            <c:invertIfNegative val="0"/>
            <c:bubble3D val="0"/>
            <c:spPr>
              <a:solidFill>
                <a:srgbClr val="0080FF"/>
              </a:solidFill>
              <a:effectLst/>
            </c:spPr>
            <c:extLst>
              <c:ext xmlns:c16="http://schemas.microsoft.com/office/drawing/2014/chart" uri="{C3380CC4-5D6E-409C-BE32-E72D297353CC}">
                <c16:uniqueId val="{000000B1-51B4-412A-9C20-6772FA8763A8}"/>
              </c:ext>
            </c:extLst>
          </c:dPt>
          <c:dPt>
            <c:idx val="2"/>
            <c:invertIfNegative val="0"/>
            <c:bubble3D val="0"/>
            <c:spPr>
              <a:solidFill>
                <a:srgbClr val="0080FF"/>
              </a:solidFill>
              <a:effectLst>
                <a:outerShdw dist="35921" dir="2700000" algn="br">
                  <a:srgbClr val="000000"/>
                </a:outerShdw>
              </a:effectLst>
            </c:spPr>
            <c:extLst>
              <c:ext xmlns:c16="http://schemas.microsoft.com/office/drawing/2014/chart" uri="{C3380CC4-5D6E-409C-BE32-E72D297353CC}">
                <c16:uniqueId val="{000000B3-51B4-412A-9C20-6772FA8763A8}"/>
              </c:ext>
            </c:extLst>
          </c:dPt>
          <c:dPt>
            <c:idx val="3"/>
            <c:invertIfNegative val="0"/>
            <c:bubble3D val="0"/>
            <c:spPr>
              <a:solidFill>
                <a:srgbClr val="0080FF"/>
              </a:solidFill>
              <a:effectLst/>
            </c:spPr>
            <c:extLst>
              <c:ext xmlns:c16="http://schemas.microsoft.com/office/drawing/2014/chart" uri="{C3380CC4-5D6E-409C-BE32-E72D297353CC}">
                <c16:uniqueId val="{000000B5-51B4-412A-9C20-6772FA8763A8}"/>
              </c:ext>
            </c:extLst>
          </c:dPt>
          <c:dPt>
            <c:idx val="4"/>
            <c:invertIfNegative val="0"/>
            <c:bubble3D val="0"/>
            <c:spPr>
              <a:solidFill>
                <a:srgbClr val="0080FF"/>
              </a:solidFill>
              <a:effectLst/>
            </c:spPr>
            <c:extLst>
              <c:ext xmlns:c16="http://schemas.microsoft.com/office/drawing/2014/chart" uri="{C3380CC4-5D6E-409C-BE32-E72D297353CC}">
                <c16:uniqueId val="{000000B7-51B4-412A-9C20-6772FA8763A8}"/>
              </c:ext>
            </c:extLst>
          </c:dPt>
          <c:dPt>
            <c:idx val="5"/>
            <c:invertIfNegative val="0"/>
            <c:bubble3D val="0"/>
            <c:spPr>
              <a:solidFill>
                <a:srgbClr val="0080FF"/>
              </a:solidFill>
              <a:effectLst/>
            </c:spPr>
            <c:extLst>
              <c:ext xmlns:c16="http://schemas.microsoft.com/office/drawing/2014/chart" uri="{C3380CC4-5D6E-409C-BE32-E72D297353CC}">
                <c16:uniqueId val="{000000B9-51B4-412A-9C20-6772FA8763A8}"/>
              </c:ext>
            </c:extLst>
          </c:dPt>
          <c:dPt>
            <c:idx val="6"/>
            <c:invertIfNegative val="0"/>
            <c:bubble3D val="0"/>
            <c:spPr>
              <a:solidFill>
                <a:srgbClr val="0080FF"/>
              </a:solidFill>
              <a:effectLst/>
            </c:spPr>
            <c:extLst>
              <c:ext xmlns:c16="http://schemas.microsoft.com/office/drawing/2014/chart" uri="{C3380CC4-5D6E-409C-BE32-E72D297353CC}">
                <c16:uniqueId val="{000000BB-51B4-412A-9C20-6772FA8763A8}"/>
              </c:ext>
            </c:extLst>
          </c:dPt>
          <c:dPt>
            <c:idx val="7"/>
            <c:invertIfNegative val="0"/>
            <c:bubble3D val="0"/>
            <c:spPr>
              <a:solidFill>
                <a:srgbClr val="0080FF"/>
              </a:solidFill>
              <a:effectLst/>
            </c:spPr>
            <c:extLst>
              <c:ext xmlns:c16="http://schemas.microsoft.com/office/drawing/2014/chart" uri="{C3380CC4-5D6E-409C-BE32-E72D297353CC}">
                <c16:uniqueId val="{000000BD-51B4-412A-9C20-6772FA8763A8}"/>
              </c:ext>
            </c:extLst>
          </c:dPt>
          <c:dPt>
            <c:idx val="8"/>
            <c:invertIfNegative val="0"/>
            <c:bubble3D val="0"/>
            <c:spPr>
              <a:solidFill>
                <a:srgbClr val="0080FF"/>
              </a:solidFill>
              <a:effectLst/>
            </c:spPr>
            <c:extLst>
              <c:ext xmlns:c16="http://schemas.microsoft.com/office/drawing/2014/chart" uri="{C3380CC4-5D6E-409C-BE32-E72D297353CC}">
                <c16:uniqueId val="{000000BF-51B4-412A-9C20-6772FA8763A8}"/>
              </c:ext>
            </c:extLst>
          </c:dPt>
          <c:dPt>
            <c:idx val="9"/>
            <c:invertIfNegative val="0"/>
            <c:bubble3D val="0"/>
            <c:spPr>
              <a:solidFill>
                <a:srgbClr val="0080FF"/>
              </a:solidFill>
              <a:effectLst/>
            </c:spPr>
            <c:extLst>
              <c:ext xmlns:c16="http://schemas.microsoft.com/office/drawing/2014/chart" uri="{C3380CC4-5D6E-409C-BE32-E72D297353CC}">
                <c16:uniqueId val="{000000C1-51B4-412A-9C20-6772FA8763A8}"/>
              </c:ext>
            </c:extLst>
          </c:dPt>
          <c:dPt>
            <c:idx val="10"/>
            <c:invertIfNegative val="0"/>
            <c:bubble3D val="0"/>
            <c:spPr>
              <a:solidFill>
                <a:srgbClr val="0080FF"/>
              </a:solidFill>
              <a:effectLst/>
            </c:spPr>
            <c:extLst>
              <c:ext xmlns:c16="http://schemas.microsoft.com/office/drawing/2014/chart" uri="{C3380CC4-5D6E-409C-BE32-E72D297353CC}">
                <c16:uniqueId val="{000000C3-51B4-412A-9C20-6772FA8763A8}"/>
              </c:ext>
            </c:extLst>
          </c:dPt>
          <c:dPt>
            <c:idx val="11"/>
            <c:invertIfNegative val="0"/>
            <c:bubble3D val="0"/>
            <c:spPr>
              <a:solidFill>
                <a:srgbClr val="0080FF"/>
              </a:solidFill>
              <a:effectLst/>
            </c:spPr>
            <c:extLst>
              <c:ext xmlns:c16="http://schemas.microsoft.com/office/drawing/2014/chart" uri="{C3380CC4-5D6E-409C-BE32-E72D297353CC}">
                <c16:uniqueId val="{000000C5-51B4-412A-9C20-6772FA8763A8}"/>
              </c:ext>
            </c:extLst>
          </c:dPt>
          <c:dPt>
            <c:idx val="12"/>
            <c:invertIfNegative val="0"/>
            <c:bubble3D val="0"/>
            <c:spPr>
              <a:solidFill>
                <a:srgbClr val="0080FF"/>
              </a:solidFill>
              <a:effectLst/>
            </c:spPr>
            <c:extLst>
              <c:ext xmlns:c16="http://schemas.microsoft.com/office/drawing/2014/chart" uri="{C3380CC4-5D6E-409C-BE32-E72D297353CC}">
                <c16:uniqueId val="{000000C7-51B4-412A-9C20-6772FA8763A8}"/>
              </c:ext>
            </c:extLst>
          </c:dPt>
          <c:dPt>
            <c:idx val="13"/>
            <c:invertIfNegative val="0"/>
            <c:bubble3D val="0"/>
            <c:spPr>
              <a:solidFill>
                <a:srgbClr val="0080FF"/>
              </a:solidFill>
              <a:effectLst/>
            </c:spPr>
            <c:extLst>
              <c:ext xmlns:c16="http://schemas.microsoft.com/office/drawing/2014/chart" uri="{C3380CC4-5D6E-409C-BE32-E72D297353CC}">
                <c16:uniqueId val="{000000C9-51B4-412A-9C20-6772FA8763A8}"/>
              </c:ext>
            </c:extLst>
          </c:dPt>
          <c:cat>
            <c:strLit>
              <c:ptCount val="14"/>
              <c:pt idx="0">
                <c:v>Oulu</c:v>
              </c:pt>
              <c:pt idx="1">
                <c:v>Naantali</c:v>
              </c:pt>
              <c:pt idx="2">
                <c:v>--&gt;  Rauma</c:v>
              </c:pt>
              <c:pt idx="3">
                <c:v>Hanko</c:v>
              </c:pt>
              <c:pt idx="4">
                <c:v>Lappeenranta</c:v>
              </c:pt>
              <c:pt idx="5">
                <c:v>Lieto</c:v>
              </c:pt>
              <c:pt idx="6">
                <c:v>Kangasala</c:v>
              </c:pt>
              <c:pt idx="7">
                <c:v>Forssa</c:v>
              </c:pt>
              <c:pt idx="8">
                <c:v>Rusko</c:v>
              </c:pt>
              <c:pt idx="9">
                <c:v>Vihti</c:v>
              </c:pt>
              <c:pt idx="10">
                <c:v>Sipoo</c:v>
              </c:pt>
              <c:pt idx="11">
                <c:v>Varkaus</c:v>
              </c:pt>
              <c:pt idx="12">
                <c:v>Masku</c:v>
              </c:pt>
              <c:pt idx="13">
                <c:v>Lempäälä</c:v>
              </c:pt>
            </c:strLit>
          </c:cat>
          <c:val>
            <c:numLit>
              <c:formatCode>General</c:formatCode>
              <c:ptCount val="14"/>
              <c:pt idx="0">
                <c:v>9.1164864599704742E-2</c:v>
              </c:pt>
              <c:pt idx="1">
                <c:v>0.27301043272018433</c:v>
              </c:pt>
              <c:pt idx="2">
                <c:v>0.23749515414237976</c:v>
              </c:pt>
              <c:pt idx="3">
                <c:v>4.807150736451149E-2</c:v>
              </c:pt>
              <c:pt idx="4">
                <c:v>0.42631110548973083</c:v>
              </c:pt>
              <c:pt idx="5">
                <c:v>0.87096607685089111</c:v>
              </c:pt>
              <c:pt idx="6">
                <c:v>0.76839810609817505</c:v>
              </c:pt>
              <c:pt idx="7">
                <c:v>0.83757191896438599</c:v>
              </c:pt>
              <c:pt idx="8">
                <c:v>2.1094770431518555</c:v>
              </c:pt>
              <c:pt idx="9">
                <c:v>0.50482863187789917</c:v>
              </c:pt>
              <c:pt idx="10">
                <c:v>0.39820277690887451</c:v>
              </c:pt>
              <c:pt idx="11">
                <c:v>9.3217723071575165E-2</c:v>
              </c:pt>
              <c:pt idx="12">
                <c:v>0.56184870004653931</c:v>
              </c:pt>
              <c:pt idx="13">
                <c:v>0.27884179353713989</c:v>
              </c:pt>
            </c:numLit>
          </c:val>
          <c:extLst>
            <c:ext xmlns:c16="http://schemas.microsoft.com/office/drawing/2014/chart" uri="{C3380CC4-5D6E-409C-BE32-E72D297353CC}">
              <c16:uniqueId val="{000000CA-51B4-412A-9C20-6772FA8763A8}"/>
            </c:ext>
          </c:extLst>
        </c:ser>
        <c:ser>
          <c:idx val="7"/>
          <c:order val="7"/>
          <c:tx>
            <c:v>Jätehuolto</c:v>
          </c:tx>
          <c:spPr>
            <a:solidFill>
              <a:srgbClr val="004C99"/>
            </a:solidFill>
          </c:spPr>
          <c:invertIfNegative val="0"/>
          <c:dPt>
            <c:idx val="0"/>
            <c:invertIfNegative val="0"/>
            <c:bubble3D val="0"/>
            <c:spPr>
              <a:solidFill>
                <a:srgbClr val="004C99"/>
              </a:solidFill>
              <a:effectLst/>
            </c:spPr>
            <c:extLst>
              <c:ext xmlns:c16="http://schemas.microsoft.com/office/drawing/2014/chart" uri="{C3380CC4-5D6E-409C-BE32-E72D297353CC}">
                <c16:uniqueId val="{000000CC-51B4-412A-9C20-6772FA8763A8}"/>
              </c:ext>
            </c:extLst>
          </c:dPt>
          <c:dPt>
            <c:idx val="1"/>
            <c:invertIfNegative val="0"/>
            <c:bubble3D val="0"/>
            <c:spPr>
              <a:solidFill>
                <a:srgbClr val="004C99"/>
              </a:solidFill>
              <a:effectLst/>
            </c:spPr>
            <c:extLst>
              <c:ext xmlns:c16="http://schemas.microsoft.com/office/drawing/2014/chart" uri="{C3380CC4-5D6E-409C-BE32-E72D297353CC}">
                <c16:uniqueId val="{000000CE-51B4-412A-9C20-6772FA8763A8}"/>
              </c:ext>
            </c:extLst>
          </c:dPt>
          <c:dPt>
            <c:idx val="2"/>
            <c:invertIfNegative val="0"/>
            <c:bubble3D val="0"/>
            <c:spPr>
              <a:solidFill>
                <a:srgbClr val="004C99"/>
              </a:solidFill>
              <a:effectLst>
                <a:outerShdw dist="35921" dir="2700000" algn="br">
                  <a:srgbClr val="000000"/>
                </a:outerShdw>
              </a:effectLst>
            </c:spPr>
            <c:extLst>
              <c:ext xmlns:c16="http://schemas.microsoft.com/office/drawing/2014/chart" uri="{C3380CC4-5D6E-409C-BE32-E72D297353CC}">
                <c16:uniqueId val="{000000D0-51B4-412A-9C20-6772FA8763A8}"/>
              </c:ext>
            </c:extLst>
          </c:dPt>
          <c:dPt>
            <c:idx val="3"/>
            <c:invertIfNegative val="0"/>
            <c:bubble3D val="0"/>
            <c:spPr>
              <a:solidFill>
                <a:srgbClr val="004C99"/>
              </a:solidFill>
              <a:effectLst/>
            </c:spPr>
            <c:extLst>
              <c:ext xmlns:c16="http://schemas.microsoft.com/office/drawing/2014/chart" uri="{C3380CC4-5D6E-409C-BE32-E72D297353CC}">
                <c16:uniqueId val="{000000D2-51B4-412A-9C20-6772FA8763A8}"/>
              </c:ext>
            </c:extLst>
          </c:dPt>
          <c:dPt>
            <c:idx val="4"/>
            <c:invertIfNegative val="0"/>
            <c:bubble3D val="0"/>
            <c:spPr>
              <a:solidFill>
                <a:srgbClr val="004C99"/>
              </a:solidFill>
              <a:effectLst/>
            </c:spPr>
            <c:extLst>
              <c:ext xmlns:c16="http://schemas.microsoft.com/office/drawing/2014/chart" uri="{C3380CC4-5D6E-409C-BE32-E72D297353CC}">
                <c16:uniqueId val="{000000D4-51B4-412A-9C20-6772FA8763A8}"/>
              </c:ext>
            </c:extLst>
          </c:dPt>
          <c:dPt>
            <c:idx val="5"/>
            <c:invertIfNegative val="0"/>
            <c:bubble3D val="0"/>
            <c:spPr>
              <a:solidFill>
                <a:srgbClr val="004C99"/>
              </a:solidFill>
              <a:effectLst/>
            </c:spPr>
            <c:extLst>
              <c:ext xmlns:c16="http://schemas.microsoft.com/office/drawing/2014/chart" uri="{C3380CC4-5D6E-409C-BE32-E72D297353CC}">
                <c16:uniqueId val="{000000D6-51B4-412A-9C20-6772FA8763A8}"/>
              </c:ext>
            </c:extLst>
          </c:dPt>
          <c:dPt>
            <c:idx val="6"/>
            <c:invertIfNegative val="0"/>
            <c:bubble3D val="0"/>
            <c:spPr>
              <a:solidFill>
                <a:srgbClr val="004C99"/>
              </a:solidFill>
              <a:effectLst/>
            </c:spPr>
            <c:extLst>
              <c:ext xmlns:c16="http://schemas.microsoft.com/office/drawing/2014/chart" uri="{C3380CC4-5D6E-409C-BE32-E72D297353CC}">
                <c16:uniqueId val="{000000D8-51B4-412A-9C20-6772FA8763A8}"/>
              </c:ext>
            </c:extLst>
          </c:dPt>
          <c:dPt>
            <c:idx val="7"/>
            <c:invertIfNegative val="0"/>
            <c:bubble3D val="0"/>
            <c:spPr>
              <a:solidFill>
                <a:srgbClr val="004C99"/>
              </a:solidFill>
              <a:effectLst/>
            </c:spPr>
            <c:extLst>
              <c:ext xmlns:c16="http://schemas.microsoft.com/office/drawing/2014/chart" uri="{C3380CC4-5D6E-409C-BE32-E72D297353CC}">
                <c16:uniqueId val="{000000DA-51B4-412A-9C20-6772FA8763A8}"/>
              </c:ext>
            </c:extLst>
          </c:dPt>
          <c:dPt>
            <c:idx val="8"/>
            <c:invertIfNegative val="0"/>
            <c:bubble3D val="0"/>
            <c:spPr>
              <a:solidFill>
                <a:srgbClr val="004C99"/>
              </a:solidFill>
              <a:effectLst/>
            </c:spPr>
            <c:extLst>
              <c:ext xmlns:c16="http://schemas.microsoft.com/office/drawing/2014/chart" uri="{C3380CC4-5D6E-409C-BE32-E72D297353CC}">
                <c16:uniqueId val="{000000DC-51B4-412A-9C20-6772FA8763A8}"/>
              </c:ext>
            </c:extLst>
          </c:dPt>
          <c:dPt>
            <c:idx val="9"/>
            <c:invertIfNegative val="0"/>
            <c:bubble3D val="0"/>
            <c:spPr>
              <a:solidFill>
                <a:srgbClr val="004C99"/>
              </a:solidFill>
              <a:effectLst/>
            </c:spPr>
            <c:extLst>
              <c:ext xmlns:c16="http://schemas.microsoft.com/office/drawing/2014/chart" uri="{C3380CC4-5D6E-409C-BE32-E72D297353CC}">
                <c16:uniqueId val="{000000DE-51B4-412A-9C20-6772FA8763A8}"/>
              </c:ext>
            </c:extLst>
          </c:dPt>
          <c:dPt>
            <c:idx val="10"/>
            <c:invertIfNegative val="0"/>
            <c:bubble3D val="0"/>
            <c:spPr>
              <a:solidFill>
                <a:srgbClr val="004C99"/>
              </a:solidFill>
              <a:effectLst/>
            </c:spPr>
            <c:extLst>
              <c:ext xmlns:c16="http://schemas.microsoft.com/office/drawing/2014/chart" uri="{C3380CC4-5D6E-409C-BE32-E72D297353CC}">
                <c16:uniqueId val="{000000E0-51B4-412A-9C20-6772FA8763A8}"/>
              </c:ext>
            </c:extLst>
          </c:dPt>
          <c:dPt>
            <c:idx val="11"/>
            <c:invertIfNegative val="0"/>
            <c:bubble3D val="0"/>
            <c:spPr>
              <a:solidFill>
                <a:srgbClr val="004C99"/>
              </a:solidFill>
              <a:effectLst/>
            </c:spPr>
            <c:extLst>
              <c:ext xmlns:c16="http://schemas.microsoft.com/office/drawing/2014/chart" uri="{C3380CC4-5D6E-409C-BE32-E72D297353CC}">
                <c16:uniqueId val="{000000E2-51B4-412A-9C20-6772FA8763A8}"/>
              </c:ext>
            </c:extLst>
          </c:dPt>
          <c:dPt>
            <c:idx val="12"/>
            <c:invertIfNegative val="0"/>
            <c:bubble3D val="0"/>
            <c:spPr>
              <a:solidFill>
                <a:srgbClr val="004C99"/>
              </a:solidFill>
              <a:effectLst/>
            </c:spPr>
            <c:extLst>
              <c:ext xmlns:c16="http://schemas.microsoft.com/office/drawing/2014/chart" uri="{C3380CC4-5D6E-409C-BE32-E72D297353CC}">
                <c16:uniqueId val="{000000E4-51B4-412A-9C20-6772FA8763A8}"/>
              </c:ext>
            </c:extLst>
          </c:dPt>
          <c:dPt>
            <c:idx val="13"/>
            <c:invertIfNegative val="0"/>
            <c:bubble3D val="0"/>
            <c:spPr>
              <a:solidFill>
                <a:srgbClr val="004C99"/>
              </a:solidFill>
              <a:effectLst/>
            </c:spPr>
            <c:extLst>
              <c:ext xmlns:c16="http://schemas.microsoft.com/office/drawing/2014/chart" uri="{C3380CC4-5D6E-409C-BE32-E72D297353CC}">
                <c16:uniqueId val="{000000E6-51B4-412A-9C20-6772FA8763A8}"/>
              </c:ext>
            </c:extLst>
          </c:dPt>
          <c:cat>
            <c:strLit>
              <c:ptCount val="14"/>
              <c:pt idx="0">
                <c:v>Oulu</c:v>
              </c:pt>
              <c:pt idx="1">
                <c:v>Naantali</c:v>
              </c:pt>
              <c:pt idx="2">
                <c:v>--&gt;  Rauma</c:v>
              </c:pt>
              <c:pt idx="3">
                <c:v>Hanko</c:v>
              </c:pt>
              <c:pt idx="4">
                <c:v>Lappeenranta</c:v>
              </c:pt>
              <c:pt idx="5">
                <c:v>Lieto</c:v>
              </c:pt>
              <c:pt idx="6">
                <c:v>Kangasala</c:v>
              </c:pt>
              <c:pt idx="7">
                <c:v>Forssa</c:v>
              </c:pt>
              <c:pt idx="8">
                <c:v>Rusko</c:v>
              </c:pt>
              <c:pt idx="9">
                <c:v>Vihti</c:v>
              </c:pt>
              <c:pt idx="10">
                <c:v>Sipoo</c:v>
              </c:pt>
              <c:pt idx="11">
                <c:v>Varkaus</c:v>
              </c:pt>
              <c:pt idx="12">
                <c:v>Masku</c:v>
              </c:pt>
              <c:pt idx="13">
                <c:v>Lempäälä</c:v>
              </c:pt>
            </c:strLit>
          </c:cat>
          <c:val>
            <c:numLit>
              <c:formatCode>General</c:formatCode>
              <c:ptCount val="14"/>
              <c:pt idx="0">
                <c:v>0.26883584260940552</c:v>
              </c:pt>
              <c:pt idx="1">
                <c:v>8.4162876009941101E-2</c:v>
              </c:pt>
              <c:pt idx="2">
                <c:v>0.24432258307933807</c:v>
              </c:pt>
              <c:pt idx="3">
                <c:v>9.5488190650939941E-2</c:v>
              </c:pt>
              <c:pt idx="4">
                <c:v>0.23511600494384766</c:v>
              </c:pt>
              <c:pt idx="5">
                <c:v>8.7711259722709656E-2</c:v>
              </c:pt>
              <c:pt idx="6">
                <c:v>0.18190376460552216</c:v>
              </c:pt>
              <c:pt idx="7">
                <c:v>0.35030087828636169</c:v>
              </c:pt>
              <c:pt idx="8">
                <c:v>9.1144643723964691E-2</c:v>
              </c:pt>
              <c:pt idx="9">
                <c:v>0.18484900891780853</c:v>
              </c:pt>
              <c:pt idx="10">
                <c:v>0.14175601303577423</c:v>
              </c:pt>
              <c:pt idx="11">
                <c:v>0.77915966510772705</c:v>
              </c:pt>
              <c:pt idx="12">
                <c:v>9.048006683588028E-2</c:v>
              </c:pt>
              <c:pt idx="13">
                <c:v>0.17498192191123962</c:v>
              </c:pt>
            </c:numLit>
          </c:val>
          <c:extLst>
            <c:ext xmlns:c16="http://schemas.microsoft.com/office/drawing/2014/chart" uri="{C3380CC4-5D6E-409C-BE32-E72D297353CC}">
              <c16:uniqueId val="{000000E7-51B4-412A-9C20-6772FA8763A8}"/>
            </c:ext>
          </c:extLst>
        </c:ser>
        <c:dLbls>
          <c:showLegendKey val="0"/>
          <c:showVal val="0"/>
          <c:showCatName val="0"/>
          <c:showSerName val="0"/>
          <c:showPercent val="0"/>
          <c:showBubbleSize val="0"/>
        </c:dLbls>
        <c:gapWidth val="75"/>
        <c:overlap val="100"/>
        <c:axId val="235422464"/>
        <c:axId val="235424000"/>
      </c:barChart>
      <c:catAx>
        <c:axId val="235422464"/>
        <c:scaling>
          <c:orientation val="minMax"/>
        </c:scaling>
        <c:delete val="0"/>
        <c:axPos val="b"/>
        <c:numFmt formatCode="General" sourceLinked="0"/>
        <c:majorTickMark val="none"/>
        <c:minorTickMark val="none"/>
        <c:tickLblPos val="nextTo"/>
        <c:txPr>
          <a:bodyPr/>
          <a:lstStyle/>
          <a:p>
            <a:pPr>
              <a:defRPr sz="1000" b="0">
                <a:latin typeface="Abadi Extra Light"/>
                <a:ea typeface="Abadi Extra Light"/>
                <a:cs typeface="Abadi Extra Light"/>
              </a:defRPr>
            </a:pPr>
            <a:endParaRPr lang="fi-FI"/>
          </a:p>
        </c:txPr>
        <c:crossAx val="235424000"/>
        <c:crosses val="autoZero"/>
        <c:auto val="1"/>
        <c:lblAlgn val="ctr"/>
        <c:lblOffset val="100"/>
        <c:tickLblSkip val="1"/>
        <c:noMultiLvlLbl val="0"/>
      </c:catAx>
      <c:valAx>
        <c:axId val="235424000"/>
        <c:scaling>
          <c:orientation val="minMax"/>
        </c:scaling>
        <c:delete val="0"/>
        <c:axPos val="l"/>
        <c:majorGridlines>
          <c:spPr>
            <a:ln>
              <a:solidFill>
                <a:srgbClr val="D2D2D2"/>
              </a:solidFill>
              <a:prstDash val="solid"/>
            </a:ln>
          </c:spPr>
        </c:majorGridlines>
        <c:numFmt formatCode="General" sourceLinked="1"/>
        <c:majorTickMark val="none"/>
        <c:minorTickMark val="none"/>
        <c:tickLblPos val="nextTo"/>
        <c:spPr>
          <a:ln w="9525">
            <a:noFill/>
          </a:ln>
        </c:spPr>
        <c:txPr>
          <a:bodyPr/>
          <a:lstStyle/>
          <a:p>
            <a:pPr>
              <a:defRPr sz="1000" b="0">
                <a:latin typeface="Abadi Extra Light"/>
                <a:ea typeface="Abadi Extra Light"/>
                <a:cs typeface="Abadi Extra Light"/>
              </a:defRPr>
            </a:pPr>
            <a:endParaRPr lang="fi-FI"/>
          </a:p>
        </c:txPr>
        <c:crossAx val="235422464"/>
        <c:crosses val="autoZero"/>
        <c:crossBetween val="between"/>
      </c:valAx>
    </c:plotArea>
    <c:legend>
      <c:legendPos val="b"/>
      <c:legendEntry>
        <c:idx val="0"/>
        <c:txPr>
          <a:bodyPr/>
          <a:lstStyle/>
          <a:p>
            <a:pPr>
              <a:defRPr sz="1000" b="0">
                <a:latin typeface="Abadi Extra Light"/>
                <a:ea typeface="Abadi Extra Light"/>
                <a:cs typeface="Abadi Extra Light"/>
              </a:defRPr>
            </a:pPr>
            <a:endParaRPr lang="fi-FI"/>
          </a:p>
        </c:txPr>
      </c:legendEntry>
      <c:legendEntry>
        <c:idx val="1"/>
        <c:txPr>
          <a:bodyPr/>
          <a:lstStyle/>
          <a:p>
            <a:pPr>
              <a:defRPr sz="1000" b="0">
                <a:latin typeface="Abadi Extra Light"/>
                <a:ea typeface="Abadi Extra Light"/>
                <a:cs typeface="Abadi Extra Light"/>
              </a:defRPr>
            </a:pPr>
            <a:endParaRPr lang="fi-FI"/>
          </a:p>
        </c:txPr>
      </c:legendEntry>
      <c:legendEntry>
        <c:idx val="2"/>
        <c:txPr>
          <a:bodyPr/>
          <a:lstStyle/>
          <a:p>
            <a:pPr>
              <a:defRPr sz="1000" b="0">
                <a:latin typeface="Abadi Extra Light"/>
                <a:ea typeface="Abadi Extra Light"/>
                <a:cs typeface="Abadi Extra Light"/>
              </a:defRPr>
            </a:pPr>
            <a:endParaRPr lang="fi-FI"/>
          </a:p>
        </c:txPr>
      </c:legendEntry>
      <c:legendEntry>
        <c:idx val="3"/>
        <c:txPr>
          <a:bodyPr/>
          <a:lstStyle/>
          <a:p>
            <a:pPr>
              <a:defRPr sz="1000" b="0">
                <a:latin typeface="Abadi Extra Light"/>
                <a:ea typeface="Abadi Extra Light"/>
                <a:cs typeface="Abadi Extra Light"/>
              </a:defRPr>
            </a:pPr>
            <a:endParaRPr lang="fi-FI"/>
          </a:p>
        </c:txPr>
      </c:legendEntry>
      <c:legendEntry>
        <c:idx val="4"/>
        <c:txPr>
          <a:bodyPr/>
          <a:lstStyle/>
          <a:p>
            <a:pPr>
              <a:defRPr sz="1000" b="0">
                <a:latin typeface="Abadi Extra Light"/>
                <a:ea typeface="Abadi Extra Light"/>
                <a:cs typeface="Abadi Extra Light"/>
              </a:defRPr>
            </a:pPr>
            <a:endParaRPr lang="fi-FI"/>
          </a:p>
        </c:txPr>
      </c:legendEntry>
      <c:legendEntry>
        <c:idx val="5"/>
        <c:txPr>
          <a:bodyPr/>
          <a:lstStyle/>
          <a:p>
            <a:pPr>
              <a:defRPr sz="1000" b="0">
                <a:latin typeface="Abadi Extra Light"/>
                <a:ea typeface="Abadi Extra Light"/>
                <a:cs typeface="Abadi Extra Light"/>
              </a:defRPr>
            </a:pPr>
            <a:endParaRPr lang="fi-FI"/>
          </a:p>
        </c:txPr>
      </c:legendEntry>
      <c:legendEntry>
        <c:idx val="6"/>
        <c:txPr>
          <a:bodyPr/>
          <a:lstStyle/>
          <a:p>
            <a:pPr>
              <a:defRPr sz="1000" b="0">
                <a:latin typeface="Abadi Extra Light"/>
                <a:ea typeface="Abadi Extra Light"/>
                <a:cs typeface="Abadi Extra Light"/>
              </a:defRPr>
            </a:pPr>
            <a:endParaRPr lang="fi-FI"/>
          </a:p>
        </c:txPr>
      </c:legendEntry>
      <c:legendEntry>
        <c:idx val="7"/>
        <c:txPr>
          <a:bodyPr/>
          <a:lstStyle/>
          <a:p>
            <a:pPr>
              <a:defRPr sz="1000" b="0">
                <a:latin typeface="Abadi Extra Light"/>
                <a:ea typeface="Abadi Extra Light"/>
                <a:cs typeface="Abadi Extra Light"/>
              </a:defRPr>
            </a:pPr>
            <a:endParaRPr lang="fi-FI"/>
          </a:p>
        </c:txPr>
      </c:legendEntry>
      <c:layout>
        <c:manualLayout>
          <c:xMode val="edge"/>
          <c:yMode val="edge"/>
          <c:x val="0.04"/>
          <c:y val="9.7560975609756097E-3"/>
          <c:w val="0.82352941176470584"/>
          <c:h val="8.5365853658536592E-2"/>
        </c:manualLayout>
      </c:layout>
      <c:overlay val="0"/>
      <c:txPr>
        <a:bodyPr/>
        <a:lstStyle/>
        <a:p>
          <a:pPr>
            <a:defRPr sz="600"/>
          </a:pPr>
          <a:endParaRPr lang="fi-FI"/>
        </a:p>
      </c:txPr>
    </c:legend>
    <c:plotVisOnly val="1"/>
    <c:dispBlanksAs val="gap"/>
    <c:showDLblsOverMax val="0"/>
  </c:chart>
  <c:spPr>
    <a:solidFill>
      <a:schemeClr val="bg1"/>
    </a:solidFill>
    <a:ln w="22225">
      <a:solidFill>
        <a:schemeClr val="bg1"/>
      </a:solidFill>
    </a:ln>
    <a:effectLst>
      <a:outerShdw blurRad="50800" dist="38100" dir="2700000" algn="tl" rotWithShape="0">
        <a:prstClr val="black">
          <a:alpha val="40000"/>
        </a:prstClr>
      </a:outerShdw>
    </a:effectLst>
  </c:spPr>
  <c:txPr>
    <a:bodyPr/>
    <a:lstStyle/>
    <a:p>
      <a:pPr>
        <a:defRPr sz="1000" baseline="0"/>
      </a:pPr>
      <a:endParaRPr lang="fi-FI"/>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2.823529411764706E-2"/>
          <c:y val="0.13501823924551803"/>
          <c:w val="0.95018307449137918"/>
          <c:h val="0.86498173095076791"/>
        </c:manualLayout>
      </c:layout>
      <c:barChart>
        <c:barDir val="col"/>
        <c:grouping val="stacked"/>
        <c:varyColors val="0"/>
        <c:ser>
          <c:idx val="0"/>
          <c:order val="0"/>
          <c:tx>
            <c:v>Kuluttajien sähkönkulutus</c:v>
          </c:tx>
          <c:spPr>
            <a:solidFill>
              <a:srgbClr val="CCFF99"/>
            </a:solidFill>
          </c:spPr>
          <c:invertIfNegative val="0"/>
          <c:dPt>
            <c:idx val="0"/>
            <c:invertIfNegative val="0"/>
            <c:bubble3D val="0"/>
            <c:spPr>
              <a:solidFill>
                <a:srgbClr val="CCFF99"/>
              </a:solidFill>
              <a:effectLst/>
            </c:spPr>
            <c:extLst>
              <c:ext xmlns:c16="http://schemas.microsoft.com/office/drawing/2014/chart" uri="{C3380CC4-5D6E-409C-BE32-E72D297353CC}">
                <c16:uniqueId val="{00000001-A675-4F8B-AF1D-80A5B7BD6544}"/>
              </c:ext>
            </c:extLst>
          </c:dPt>
          <c:dPt>
            <c:idx val="1"/>
            <c:invertIfNegative val="0"/>
            <c:bubble3D val="0"/>
            <c:spPr>
              <a:solidFill>
                <a:srgbClr val="CCFF99"/>
              </a:solidFill>
              <a:effectLst/>
            </c:spPr>
            <c:extLst>
              <c:ext xmlns:c16="http://schemas.microsoft.com/office/drawing/2014/chart" uri="{C3380CC4-5D6E-409C-BE32-E72D297353CC}">
                <c16:uniqueId val="{00000003-A675-4F8B-AF1D-80A5B7BD6544}"/>
              </c:ext>
            </c:extLst>
          </c:dPt>
          <c:dPt>
            <c:idx val="2"/>
            <c:invertIfNegative val="0"/>
            <c:bubble3D val="0"/>
            <c:spPr>
              <a:solidFill>
                <a:srgbClr val="CCFF99"/>
              </a:solidFill>
              <a:effectLst/>
            </c:spPr>
            <c:extLst>
              <c:ext xmlns:c16="http://schemas.microsoft.com/office/drawing/2014/chart" uri="{C3380CC4-5D6E-409C-BE32-E72D297353CC}">
                <c16:uniqueId val="{00000005-A675-4F8B-AF1D-80A5B7BD6544}"/>
              </c:ext>
            </c:extLst>
          </c:dPt>
          <c:dPt>
            <c:idx val="3"/>
            <c:invertIfNegative val="0"/>
            <c:bubble3D val="0"/>
            <c:spPr>
              <a:solidFill>
                <a:srgbClr val="CCFF99"/>
              </a:solidFill>
              <a:effectLst/>
            </c:spPr>
            <c:extLst>
              <c:ext xmlns:c16="http://schemas.microsoft.com/office/drawing/2014/chart" uri="{C3380CC4-5D6E-409C-BE32-E72D297353CC}">
                <c16:uniqueId val="{00000007-A675-4F8B-AF1D-80A5B7BD6544}"/>
              </c:ext>
            </c:extLst>
          </c:dPt>
          <c:dPt>
            <c:idx val="4"/>
            <c:invertIfNegative val="0"/>
            <c:bubble3D val="0"/>
            <c:spPr>
              <a:solidFill>
                <a:srgbClr val="CCFF99"/>
              </a:solidFill>
              <a:effectLst/>
            </c:spPr>
            <c:extLst>
              <c:ext xmlns:c16="http://schemas.microsoft.com/office/drawing/2014/chart" uri="{C3380CC4-5D6E-409C-BE32-E72D297353CC}">
                <c16:uniqueId val="{00000009-A675-4F8B-AF1D-80A5B7BD6544}"/>
              </c:ext>
            </c:extLst>
          </c:dPt>
          <c:dPt>
            <c:idx val="5"/>
            <c:invertIfNegative val="0"/>
            <c:bubble3D val="0"/>
            <c:spPr>
              <a:solidFill>
                <a:srgbClr val="CCFF99"/>
              </a:solidFill>
              <a:effectLst/>
            </c:spPr>
            <c:extLst>
              <c:ext xmlns:c16="http://schemas.microsoft.com/office/drawing/2014/chart" uri="{C3380CC4-5D6E-409C-BE32-E72D297353CC}">
                <c16:uniqueId val="{0000000B-A675-4F8B-AF1D-80A5B7BD6544}"/>
              </c:ext>
            </c:extLst>
          </c:dPt>
          <c:dPt>
            <c:idx val="6"/>
            <c:invertIfNegative val="0"/>
            <c:bubble3D val="0"/>
            <c:spPr>
              <a:solidFill>
                <a:srgbClr val="CCFF99"/>
              </a:solidFill>
              <a:effectLst/>
            </c:spPr>
            <c:extLst>
              <c:ext xmlns:c16="http://schemas.microsoft.com/office/drawing/2014/chart" uri="{C3380CC4-5D6E-409C-BE32-E72D297353CC}">
                <c16:uniqueId val="{0000000D-A675-4F8B-AF1D-80A5B7BD6544}"/>
              </c:ext>
            </c:extLst>
          </c:dPt>
          <c:dPt>
            <c:idx val="7"/>
            <c:invertIfNegative val="0"/>
            <c:bubble3D val="0"/>
            <c:spPr>
              <a:solidFill>
                <a:srgbClr val="CCFF99"/>
              </a:solidFill>
              <a:effectLst/>
            </c:spPr>
            <c:extLst>
              <c:ext xmlns:c16="http://schemas.microsoft.com/office/drawing/2014/chart" uri="{C3380CC4-5D6E-409C-BE32-E72D297353CC}">
                <c16:uniqueId val="{0000000F-A675-4F8B-AF1D-80A5B7BD6544}"/>
              </c:ext>
            </c:extLst>
          </c:dPt>
          <c:dPt>
            <c:idx val="8"/>
            <c:invertIfNegative val="0"/>
            <c:bubble3D val="0"/>
            <c:spPr>
              <a:solidFill>
                <a:srgbClr val="CCFF99"/>
              </a:solidFill>
              <a:effectLst/>
            </c:spPr>
            <c:extLst>
              <c:ext xmlns:c16="http://schemas.microsoft.com/office/drawing/2014/chart" uri="{C3380CC4-5D6E-409C-BE32-E72D297353CC}">
                <c16:uniqueId val="{00000011-A675-4F8B-AF1D-80A5B7BD6544}"/>
              </c:ext>
            </c:extLst>
          </c:dPt>
          <c:dPt>
            <c:idx val="9"/>
            <c:invertIfNegative val="0"/>
            <c:bubble3D val="0"/>
            <c:spPr>
              <a:solidFill>
                <a:srgbClr val="CCFF99"/>
              </a:solidFill>
              <a:effectLst>
                <a:outerShdw dist="35921" dir="2700000" algn="br">
                  <a:srgbClr val="000000"/>
                </a:outerShdw>
              </a:effectLst>
            </c:spPr>
            <c:extLst>
              <c:ext xmlns:c16="http://schemas.microsoft.com/office/drawing/2014/chart" uri="{C3380CC4-5D6E-409C-BE32-E72D297353CC}">
                <c16:uniqueId val="{00000013-A675-4F8B-AF1D-80A5B7BD6544}"/>
              </c:ext>
            </c:extLst>
          </c:dPt>
          <c:dPt>
            <c:idx val="10"/>
            <c:invertIfNegative val="0"/>
            <c:bubble3D val="0"/>
            <c:spPr>
              <a:solidFill>
                <a:srgbClr val="CCFF99"/>
              </a:solidFill>
              <a:effectLst/>
            </c:spPr>
            <c:extLst>
              <c:ext xmlns:c16="http://schemas.microsoft.com/office/drawing/2014/chart" uri="{C3380CC4-5D6E-409C-BE32-E72D297353CC}">
                <c16:uniqueId val="{00000015-A675-4F8B-AF1D-80A5B7BD6544}"/>
              </c:ext>
            </c:extLst>
          </c:dPt>
          <c:dPt>
            <c:idx val="11"/>
            <c:invertIfNegative val="0"/>
            <c:bubble3D val="0"/>
            <c:spPr>
              <a:solidFill>
                <a:srgbClr val="CCFF99"/>
              </a:solidFill>
              <a:effectLst/>
            </c:spPr>
            <c:extLst>
              <c:ext xmlns:c16="http://schemas.microsoft.com/office/drawing/2014/chart" uri="{C3380CC4-5D6E-409C-BE32-E72D297353CC}">
                <c16:uniqueId val="{00000017-A675-4F8B-AF1D-80A5B7BD6544}"/>
              </c:ext>
            </c:extLst>
          </c:dPt>
          <c:dPt>
            <c:idx val="12"/>
            <c:invertIfNegative val="0"/>
            <c:bubble3D val="0"/>
            <c:spPr>
              <a:solidFill>
                <a:srgbClr val="CCFF99"/>
              </a:solidFill>
              <a:effectLst/>
            </c:spPr>
            <c:extLst>
              <c:ext xmlns:c16="http://schemas.microsoft.com/office/drawing/2014/chart" uri="{C3380CC4-5D6E-409C-BE32-E72D297353CC}">
                <c16:uniqueId val="{00000019-A675-4F8B-AF1D-80A5B7BD6544}"/>
              </c:ext>
            </c:extLst>
          </c:dPt>
          <c:dPt>
            <c:idx val="13"/>
            <c:invertIfNegative val="0"/>
            <c:bubble3D val="0"/>
            <c:spPr>
              <a:solidFill>
                <a:srgbClr val="CCFF99"/>
              </a:solidFill>
              <a:effectLst/>
            </c:spPr>
            <c:extLst>
              <c:ext xmlns:c16="http://schemas.microsoft.com/office/drawing/2014/chart" uri="{C3380CC4-5D6E-409C-BE32-E72D297353CC}">
                <c16:uniqueId val="{0000001B-A675-4F8B-AF1D-80A5B7BD6544}"/>
              </c:ext>
            </c:extLst>
          </c:dPt>
          <c:dPt>
            <c:idx val="14"/>
            <c:invertIfNegative val="0"/>
            <c:bubble3D val="0"/>
            <c:spPr>
              <a:solidFill>
                <a:srgbClr val="CCFF99"/>
              </a:solidFill>
              <a:effectLst/>
            </c:spPr>
            <c:extLst>
              <c:ext xmlns:c16="http://schemas.microsoft.com/office/drawing/2014/chart" uri="{C3380CC4-5D6E-409C-BE32-E72D297353CC}">
                <c16:uniqueId val="{0000001D-A675-4F8B-AF1D-80A5B7BD6544}"/>
              </c:ext>
            </c:extLst>
          </c:dPt>
          <c:dPt>
            <c:idx val="15"/>
            <c:invertIfNegative val="0"/>
            <c:bubble3D val="0"/>
            <c:spPr>
              <a:solidFill>
                <a:srgbClr val="CCFF99"/>
              </a:solidFill>
              <a:effectLst/>
            </c:spPr>
            <c:extLst>
              <c:ext xmlns:c16="http://schemas.microsoft.com/office/drawing/2014/chart" uri="{C3380CC4-5D6E-409C-BE32-E72D297353CC}">
                <c16:uniqueId val="{0000001F-A675-4F8B-AF1D-80A5B7BD6544}"/>
              </c:ext>
            </c:extLst>
          </c:dPt>
          <c:dPt>
            <c:idx val="16"/>
            <c:invertIfNegative val="0"/>
            <c:bubble3D val="0"/>
            <c:spPr>
              <a:solidFill>
                <a:srgbClr val="CCFF99"/>
              </a:solidFill>
              <a:effectLst/>
            </c:spPr>
            <c:extLst>
              <c:ext xmlns:c16="http://schemas.microsoft.com/office/drawing/2014/chart" uri="{C3380CC4-5D6E-409C-BE32-E72D297353CC}">
                <c16:uniqueId val="{00000021-A675-4F8B-AF1D-80A5B7BD6544}"/>
              </c:ext>
            </c:extLst>
          </c:dPt>
          <c:dPt>
            <c:idx val="17"/>
            <c:invertIfNegative val="0"/>
            <c:bubble3D val="0"/>
            <c:spPr>
              <a:solidFill>
                <a:srgbClr val="CCFF99"/>
              </a:solidFill>
              <a:effectLst/>
            </c:spPr>
            <c:extLst>
              <c:ext xmlns:c16="http://schemas.microsoft.com/office/drawing/2014/chart" uri="{C3380CC4-5D6E-409C-BE32-E72D297353CC}">
                <c16:uniqueId val="{00000023-A675-4F8B-AF1D-80A5B7BD6544}"/>
              </c:ext>
            </c:extLst>
          </c:dPt>
          <c:dPt>
            <c:idx val="18"/>
            <c:invertIfNegative val="0"/>
            <c:bubble3D val="0"/>
            <c:spPr>
              <a:solidFill>
                <a:srgbClr val="CCFF99"/>
              </a:solidFill>
              <a:effectLst/>
            </c:spPr>
            <c:extLst>
              <c:ext xmlns:c16="http://schemas.microsoft.com/office/drawing/2014/chart" uri="{C3380CC4-5D6E-409C-BE32-E72D297353CC}">
                <c16:uniqueId val="{00000025-A675-4F8B-AF1D-80A5B7BD6544}"/>
              </c:ext>
            </c:extLst>
          </c:dPt>
          <c:dPt>
            <c:idx val="19"/>
            <c:invertIfNegative val="0"/>
            <c:bubble3D val="0"/>
            <c:spPr>
              <a:solidFill>
                <a:srgbClr val="CCFF99"/>
              </a:solidFill>
              <a:effectLst/>
            </c:spPr>
            <c:extLst>
              <c:ext xmlns:c16="http://schemas.microsoft.com/office/drawing/2014/chart" uri="{C3380CC4-5D6E-409C-BE32-E72D297353CC}">
                <c16:uniqueId val="{00000027-A675-4F8B-AF1D-80A5B7BD6544}"/>
              </c:ext>
            </c:extLst>
          </c:dPt>
          <c:dPt>
            <c:idx val="20"/>
            <c:invertIfNegative val="0"/>
            <c:bubble3D val="0"/>
            <c:spPr>
              <a:solidFill>
                <a:srgbClr val="CCFF99"/>
              </a:solidFill>
              <a:effectLst/>
            </c:spPr>
            <c:extLst>
              <c:ext xmlns:c16="http://schemas.microsoft.com/office/drawing/2014/chart" uri="{C3380CC4-5D6E-409C-BE32-E72D297353CC}">
                <c16:uniqueId val="{00000029-A675-4F8B-AF1D-80A5B7BD6544}"/>
              </c:ext>
            </c:extLst>
          </c:dPt>
          <c:dPt>
            <c:idx val="21"/>
            <c:invertIfNegative val="0"/>
            <c:bubble3D val="0"/>
            <c:spPr>
              <a:solidFill>
                <a:srgbClr val="CCFF99"/>
              </a:solidFill>
              <a:effectLst/>
            </c:spPr>
            <c:extLst>
              <c:ext xmlns:c16="http://schemas.microsoft.com/office/drawing/2014/chart" uri="{C3380CC4-5D6E-409C-BE32-E72D297353CC}">
                <c16:uniqueId val="{0000002B-A675-4F8B-AF1D-80A5B7BD6544}"/>
              </c:ext>
            </c:extLst>
          </c:dPt>
          <c:dPt>
            <c:idx val="22"/>
            <c:invertIfNegative val="0"/>
            <c:bubble3D val="0"/>
            <c:spPr>
              <a:solidFill>
                <a:srgbClr val="CCFF99"/>
              </a:solidFill>
              <a:effectLst/>
            </c:spPr>
            <c:extLst>
              <c:ext xmlns:c16="http://schemas.microsoft.com/office/drawing/2014/chart" uri="{C3380CC4-5D6E-409C-BE32-E72D297353CC}">
                <c16:uniqueId val="{0000002D-A675-4F8B-AF1D-80A5B7BD6544}"/>
              </c:ext>
            </c:extLst>
          </c:dPt>
          <c:dPt>
            <c:idx val="23"/>
            <c:invertIfNegative val="0"/>
            <c:bubble3D val="0"/>
            <c:spPr>
              <a:solidFill>
                <a:srgbClr val="CCFF99"/>
              </a:solidFill>
              <a:effectLst/>
            </c:spPr>
            <c:extLst>
              <c:ext xmlns:c16="http://schemas.microsoft.com/office/drawing/2014/chart" uri="{C3380CC4-5D6E-409C-BE32-E72D297353CC}">
                <c16:uniqueId val="{0000002F-A675-4F8B-AF1D-80A5B7BD6544}"/>
              </c:ext>
            </c:extLst>
          </c:dPt>
          <c:dPt>
            <c:idx val="24"/>
            <c:invertIfNegative val="0"/>
            <c:bubble3D val="0"/>
            <c:spPr>
              <a:solidFill>
                <a:srgbClr val="CCFF99"/>
              </a:solidFill>
              <a:effectLst/>
            </c:spPr>
            <c:extLst>
              <c:ext xmlns:c16="http://schemas.microsoft.com/office/drawing/2014/chart" uri="{C3380CC4-5D6E-409C-BE32-E72D297353CC}">
                <c16:uniqueId val="{00000031-A675-4F8B-AF1D-80A5B7BD6544}"/>
              </c:ext>
            </c:extLst>
          </c:dPt>
          <c:dPt>
            <c:idx val="25"/>
            <c:invertIfNegative val="0"/>
            <c:bubble3D val="0"/>
            <c:spPr>
              <a:solidFill>
                <a:srgbClr val="CCFF99"/>
              </a:solidFill>
              <a:effectLst/>
            </c:spPr>
            <c:extLst>
              <c:ext xmlns:c16="http://schemas.microsoft.com/office/drawing/2014/chart" uri="{C3380CC4-5D6E-409C-BE32-E72D297353CC}">
                <c16:uniqueId val="{00000033-A675-4F8B-AF1D-80A5B7BD6544}"/>
              </c:ext>
            </c:extLst>
          </c:dPt>
          <c:dPt>
            <c:idx val="26"/>
            <c:invertIfNegative val="0"/>
            <c:bubble3D val="0"/>
            <c:spPr>
              <a:solidFill>
                <a:srgbClr val="CCFF99"/>
              </a:solidFill>
              <a:effectLst/>
            </c:spPr>
            <c:extLst>
              <c:ext xmlns:c16="http://schemas.microsoft.com/office/drawing/2014/chart" uri="{C3380CC4-5D6E-409C-BE32-E72D297353CC}">
                <c16:uniqueId val="{00000035-A675-4F8B-AF1D-80A5B7BD6544}"/>
              </c:ext>
            </c:extLst>
          </c:dPt>
          <c:dPt>
            <c:idx val="27"/>
            <c:invertIfNegative val="0"/>
            <c:bubble3D val="0"/>
            <c:spPr>
              <a:solidFill>
                <a:srgbClr val="CCFF99"/>
              </a:solidFill>
              <a:effectLst/>
            </c:spPr>
            <c:extLst>
              <c:ext xmlns:c16="http://schemas.microsoft.com/office/drawing/2014/chart" uri="{C3380CC4-5D6E-409C-BE32-E72D297353CC}">
                <c16:uniqueId val="{00000037-A675-4F8B-AF1D-80A5B7BD6544}"/>
              </c:ext>
            </c:extLst>
          </c:dPt>
          <c:dPt>
            <c:idx val="28"/>
            <c:invertIfNegative val="0"/>
            <c:bubble3D val="0"/>
            <c:spPr>
              <a:solidFill>
                <a:srgbClr val="CCFF99"/>
              </a:solidFill>
              <a:effectLst/>
            </c:spPr>
            <c:extLst>
              <c:ext xmlns:c16="http://schemas.microsoft.com/office/drawing/2014/chart" uri="{C3380CC4-5D6E-409C-BE32-E72D297353CC}">
                <c16:uniqueId val="{00000039-A675-4F8B-AF1D-80A5B7BD6544}"/>
              </c:ext>
            </c:extLst>
          </c:dPt>
          <c:dPt>
            <c:idx val="29"/>
            <c:invertIfNegative val="0"/>
            <c:bubble3D val="0"/>
            <c:spPr>
              <a:solidFill>
                <a:srgbClr val="CCFF99"/>
              </a:solidFill>
              <a:effectLst/>
            </c:spPr>
            <c:extLst>
              <c:ext xmlns:c16="http://schemas.microsoft.com/office/drawing/2014/chart" uri="{C3380CC4-5D6E-409C-BE32-E72D297353CC}">
                <c16:uniqueId val="{0000003B-A675-4F8B-AF1D-80A5B7BD6544}"/>
              </c:ext>
            </c:extLst>
          </c:dPt>
          <c:dPt>
            <c:idx val="30"/>
            <c:invertIfNegative val="0"/>
            <c:bubble3D val="0"/>
            <c:spPr>
              <a:solidFill>
                <a:srgbClr val="CCFF99"/>
              </a:solidFill>
              <a:effectLst/>
            </c:spPr>
            <c:extLst>
              <c:ext xmlns:c16="http://schemas.microsoft.com/office/drawing/2014/chart" uri="{C3380CC4-5D6E-409C-BE32-E72D297353CC}">
                <c16:uniqueId val="{0000003D-A675-4F8B-AF1D-80A5B7BD6544}"/>
              </c:ext>
            </c:extLst>
          </c:dPt>
          <c:dPt>
            <c:idx val="31"/>
            <c:invertIfNegative val="0"/>
            <c:bubble3D val="0"/>
            <c:spPr>
              <a:solidFill>
                <a:srgbClr val="CCFF99"/>
              </a:solidFill>
              <a:effectLst/>
            </c:spPr>
            <c:extLst>
              <c:ext xmlns:c16="http://schemas.microsoft.com/office/drawing/2014/chart" uri="{C3380CC4-5D6E-409C-BE32-E72D297353CC}">
                <c16:uniqueId val="{0000003F-A675-4F8B-AF1D-80A5B7BD6544}"/>
              </c:ext>
            </c:extLst>
          </c:dPt>
          <c:dPt>
            <c:idx val="32"/>
            <c:invertIfNegative val="0"/>
            <c:bubble3D val="0"/>
            <c:spPr>
              <a:solidFill>
                <a:srgbClr val="CCFF99"/>
              </a:solidFill>
              <a:effectLst/>
            </c:spPr>
            <c:extLst>
              <c:ext xmlns:c16="http://schemas.microsoft.com/office/drawing/2014/chart" uri="{C3380CC4-5D6E-409C-BE32-E72D297353CC}">
                <c16:uniqueId val="{00000041-A675-4F8B-AF1D-80A5B7BD6544}"/>
              </c:ext>
            </c:extLst>
          </c:dPt>
          <c:dPt>
            <c:idx val="33"/>
            <c:invertIfNegative val="0"/>
            <c:bubble3D val="0"/>
            <c:spPr>
              <a:solidFill>
                <a:srgbClr val="CCFF99"/>
              </a:solidFill>
              <a:effectLst/>
            </c:spPr>
            <c:extLst>
              <c:ext xmlns:c16="http://schemas.microsoft.com/office/drawing/2014/chart" uri="{C3380CC4-5D6E-409C-BE32-E72D297353CC}">
                <c16:uniqueId val="{00000043-A675-4F8B-AF1D-80A5B7BD6544}"/>
              </c:ext>
            </c:extLst>
          </c:dPt>
          <c:dPt>
            <c:idx val="34"/>
            <c:invertIfNegative val="0"/>
            <c:bubble3D val="0"/>
            <c:spPr>
              <a:solidFill>
                <a:srgbClr val="CCFF99"/>
              </a:solidFill>
              <a:effectLst/>
            </c:spPr>
            <c:extLst>
              <c:ext xmlns:c16="http://schemas.microsoft.com/office/drawing/2014/chart" uri="{C3380CC4-5D6E-409C-BE32-E72D297353CC}">
                <c16:uniqueId val="{00000045-A675-4F8B-AF1D-80A5B7BD6544}"/>
              </c:ext>
            </c:extLst>
          </c:dPt>
          <c:dPt>
            <c:idx val="35"/>
            <c:invertIfNegative val="0"/>
            <c:bubble3D val="0"/>
            <c:spPr>
              <a:solidFill>
                <a:srgbClr val="CCFF99"/>
              </a:solidFill>
              <a:effectLst/>
            </c:spPr>
            <c:extLst>
              <c:ext xmlns:c16="http://schemas.microsoft.com/office/drawing/2014/chart" uri="{C3380CC4-5D6E-409C-BE32-E72D297353CC}">
                <c16:uniqueId val="{00000047-A675-4F8B-AF1D-80A5B7BD6544}"/>
              </c:ext>
            </c:extLst>
          </c:dPt>
          <c:dPt>
            <c:idx val="36"/>
            <c:invertIfNegative val="0"/>
            <c:bubble3D val="0"/>
            <c:spPr>
              <a:solidFill>
                <a:srgbClr val="CCFF99"/>
              </a:solidFill>
              <a:effectLst/>
            </c:spPr>
            <c:extLst>
              <c:ext xmlns:c16="http://schemas.microsoft.com/office/drawing/2014/chart" uri="{C3380CC4-5D6E-409C-BE32-E72D297353CC}">
                <c16:uniqueId val="{00000049-A675-4F8B-AF1D-80A5B7BD6544}"/>
              </c:ext>
            </c:extLst>
          </c:dPt>
          <c:dPt>
            <c:idx val="37"/>
            <c:invertIfNegative val="0"/>
            <c:bubble3D val="0"/>
            <c:spPr>
              <a:solidFill>
                <a:srgbClr val="CCFF99"/>
              </a:solidFill>
              <a:effectLst/>
            </c:spPr>
            <c:extLst>
              <c:ext xmlns:c16="http://schemas.microsoft.com/office/drawing/2014/chart" uri="{C3380CC4-5D6E-409C-BE32-E72D297353CC}">
                <c16:uniqueId val="{0000004B-A675-4F8B-AF1D-80A5B7BD6544}"/>
              </c:ext>
            </c:extLst>
          </c:dPt>
          <c:dPt>
            <c:idx val="38"/>
            <c:invertIfNegative val="0"/>
            <c:bubble3D val="0"/>
            <c:spPr>
              <a:solidFill>
                <a:srgbClr val="CCFF99"/>
              </a:solidFill>
              <a:effectLst/>
            </c:spPr>
            <c:extLst>
              <c:ext xmlns:c16="http://schemas.microsoft.com/office/drawing/2014/chart" uri="{C3380CC4-5D6E-409C-BE32-E72D297353CC}">
                <c16:uniqueId val="{0000004D-A675-4F8B-AF1D-80A5B7BD6544}"/>
              </c:ext>
            </c:extLst>
          </c:dPt>
          <c:dPt>
            <c:idx val="39"/>
            <c:invertIfNegative val="0"/>
            <c:bubble3D val="0"/>
            <c:spPr>
              <a:solidFill>
                <a:srgbClr val="CCFF99"/>
              </a:solidFill>
              <a:effectLst/>
            </c:spPr>
            <c:extLst>
              <c:ext xmlns:c16="http://schemas.microsoft.com/office/drawing/2014/chart" uri="{C3380CC4-5D6E-409C-BE32-E72D297353CC}">
                <c16:uniqueId val="{0000004F-A675-4F8B-AF1D-80A5B7BD6544}"/>
              </c:ext>
            </c:extLst>
          </c:dPt>
          <c:dPt>
            <c:idx val="40"/>
            <c:invertIfNegative val="0"/>
            <c:bubble3D val="0"/>
            <c:spPr>
              <a:solidFill>
                <a:srgbClr val="CCFF99"/>
              </a:solidFill>
              <a:effectLst/>
            </c:spPr>
            <c:extLst>
              <c:ext xmlns:c16="http://schemas.microsoft.com/office/drawing/2014/chart" uri="{C3380CC4-5D6E-409C-BE32-E72D297353CC}">
                <c16:uniqueId val="{00000051-A675-4F8B-AF1D-80A5B7BD6544}"/>
              </c:ext>
            </c:extLst>
          </c:dPt>
          <c:dPt>
            <c:idx val="41"/>
            <c:invertIfNegative val="0"/>
            <c:bubble3D val="0"/>
            <c:spPr>
              <a:solidFill>
                <a:srgbClr val="CCFF99"/>
              </a:solidFill>
              <a:effectLst/>
            </c:spPr>
            <c:extLst>
              <c:ext xmlns:c16="http://schemas.microsoft.com/office/drawing/2014/chart" uri="{C3380CC4-5D6E-409C-BE32-E72D297353CC}">
                <c16:uniqueId val="{00000053-A675-4F8B-AF1D-80A5B7BD6544}"/>
              </c:ext>
            </c:extLst>
          </c:dPt>
          <c:dPt>
            <c:idx val="42"/>
            <c:invertIfNegative val="0"/>
            <c:bubble3D val="0"/>
            <c:spPr>
              <a:solidFill>
                <a:srgbClr val="CCFF99"/>
              </a:solidFill>
              <a:effectLst/>
            </c:spPr>
            <c:extLst>
              <c:ext xmlns:c16="http://schemas.microsoft.com/office/drawing/2014/chart" uri="{C3380CC4-5D6E-409C-BE32-E72D297353CC}">
                <c16:uniqueId val="{00000055-A675-4F8B-AF1D-80A5B7BD6544}"/>
              </c:ext>
            </c:extLst>
          </c:dPt>
          <c:dPt>
            <c:idx val="43"/>
            <c:invertIfNegative val="0"/>
            <c:bubble3D val="0"/>
            <c:spPr>
              <a:solidFill>
                <a:srgbClr val="CCFF99"/>
              </a:solidFill>
              <a:effectLst/>
            </c:spPr>
            <c:extLst>
              <c:ext xmlns:c16="http://schemas.microsoft.com/office/drawing/2014/chart" uri="{C3380CC4-5D6E-409C-BE32-E72D297353CC}">
                <c16:uniqueId val="{00000057-A675-4F8B-AF1D-80A5B7BD6544}"/>
              </c:ext>
            </c:extLst>
          </c:dPt>
          <c:cat>
            <c:strLit>
              <c:ptCount val="44"/>
              <c:pt idx="0">
                <c:v>Turku</c:v>
              </c:pt>
              <c:pt idx="1">
                <c:v>Imatra</c:v>
              </c:pt>
              <c:pt idx="2">
                <c:v>Lahti</c:v>
              </c:pt>
              <c:pt idx="3">
                <c:v>Tampere</c:v>
              </c:pt>
              <c:pt idx="4">
                <c:v>Nokia</c:v>
              </c:pt>
              <c:pt idx="5">
                <c:v>Joensuu</c:v>
              </c:pt>
              <c:pt idx="6">
                <c:v>Naantali</c:v>
              </c:pt>
              <c:pt idx="7">
                <c:v>Vantaa</c:v>
              </c:pt>
              <c:pt idx="8">
                <c:v>Kirkkonummi</c:v>
              </c:pt>
              <c:pt idx="9">
                <c:v>Rauma</c:v>
              </c:pt>
              <c:pt idx="10">
                <c:v>Kemi</c:v>
              </c:pt>
              <c:pt idx="11">
                <c:v>Ylöjärvi</c:v>
              </c:pt>
              <c:pt idx="12">
                <c:v>Pirkkala</c:v>
              </c:pt>
              <c:pt idx="13">
                <c:v>Hanko</c:v>
              </c:pt>
              <c:pt idx="14">
                <c:v>Hyvinkää</c:v>
              </c:pt>
              <c:pt idx="15">
                <c:v>Lappeenranta</c:v>
              </c:pt>
              <c:pt idx="16">
                <c:v>Kotka</c:v>
              </c:pt>
              <c:pt idx="17">
                <c:v>Kangasala</c:v>
              </c:pt>
              <c:pt idx="18">
                <c:v>Uusikaupunki</c:v>
              </c:pt>
              <c:pt idx="19">
                <c:v>Kokkola</c:v>
              </c:pt>
              <c:pt idx="20">
                <c:v>Lohja</c:v>
              </c:pt>
              <c:pt idx="21">
                <c:v>Ylivieska</c:v>
              </c:pt>
              <c:pt idx="22">
                <c:v>Kouvola</c:v>
              </c:pt>
              <c:pt idx="23">
                <c:v>Masku</c:v>
              </c:pt>
              <c:pt idx="24">
                <c:v>Hollola</c:v>
              </c:pt>
              <c:pt idx="25">
                <c:v>Lempäälä</c:v>
              </c:pt>
              <c:pt idx="26">
                <c:v>Seinäjoki</c:v>
              </c:pt>
              <c:pt idx="27">
                <c:v>Äänekoski</c:v>
              </c:pt>
              <c:pt idx="28">
                <c:v>Paimio</c:v>
              </c:pt>
              <c:pt idx="29">
                <c:v>Hamina</c:v>
              </c:pt>
              <c:pt idx="30">
                <c:v>Sastamala</c:v>
              </c:pt>
              <c:pt idx="31">
                <c:v>Hämeenkyrö</c:v>
              </c:pt>
              <c:pt idx="32">
                <c:v>Loviisa</c:v>
              </c:pt>
              <c:pt idx="33">
                <c:v>Orivesi</c:v>
              </c:pt>
              <c:pt idx="34">
                <c:v>Mäntsälä</c:v>
              </c:pt>
              <c:pt idx="35">
                <c:v>Orimattila</c:v>
              </c:pt>
              <c:pt idx="36">
                <c:v>Ilomantsi</c:v>
              </c:pt>
              <c:pt idx="37">
                <c:v>Mynämäki</c:v>
              </c:pt>
              <c:pt idx="38">
                <c:v>Jokioinen</c:v>
              </c:pt>
              <c:pt idx="39">
                <c:v>Laitila</c:v>
              </c:pt>
              <c:pt idx="40">
                <c:v>Padasjoki</c:v>
              </c:pt>
              <c:pt idx="41">
                <c:v>Kuhmoinen</c:v>
              </c:pt>
              <c:pt idx="42">
                <c:v>Loimaa</c:v>
              </c:pt>
              <c:pt idx="43">
                <c:v>Punkalaidun</c:v>
              </c:pt>
            </c:strLit>
          </c:cat>
          <c:val>
            <c:numLit>
              <c:formatCode>General</c:formatCode>
              <c:ptCount val="44"/>
              <c:pt idx="0">
                <c:v>0.36400574445724487</c:v>
              </c:pt>
              <c:pt idx="1">
                <c:v>0.25006049871444702</c:v>
              </c:pt>
              <c:pt idx="2">
                <c:v>0.30216783285140991</c:v>
              </c:pt>
              <c:pt idx="3">
                <c:v>0.34224343299865723</c:v>
              </c:pt>
              <c:pt idx="4">
                <c:v>0.20643925666809082</c:v>
              </c:pt>
              <c:pt idx="5">
                <c:v>0.24058042466640472</c:v>
              </c:pt>
              <c:pt idx="6">
                <c:v>0.60293424129486084</c:v>
              </c:pt>
              <c:pt idx="7">
                <c:v>0.38059473037719727</c:v>
              </c:pt>
              <c:pt idx="8">
                <c:v>0.30217936635017395</c:v>
              </c:pt>
              <c:pt idx="9">
                <c:v>0.28030762076377869</c:v>
              </c:pt>
              <c:pt idx="10">
                <c:v>0.23656032979488373</c:v>
              </c:pt>
              <c:pt idx="11">
                <c:v>0.21864290535449982</c:v>
              </c:pt>
              <c:pt idx="12">
                <c:v>0.23433381319046021</c:v>
              </c:pt>
              <c:pt idx="13">
                <c:v>0.23111483454704285</c:v>
              </c:pt>
              <c:pt idx="14">
                <c:v>0.30584195256233215</c:v>
              </c:pt>
              <c:pt idx="15">
                <c:v>0.38828855752944946</c:v>
              </c:pt>
              <c:pt idx="16">
                <c:v>0.27299034595489502</c:v>
              </c:pt>
              <c:pt idx="17">
                <c:v>0.27340951561927795</c:v>
              </c:pt>
              <c:pt idx="18">
                <c:v>0.33915537595748901</c:v>
              </c:pt>
              <c:pt idx="19">
                <c:v>0.29892474412918091</c:v>
              </c:pt>
              <c:pt idx="20">
                <c:v>0.27270215749740601</c:v>
              </c:pt>
              <c:pt idx="21">
                <c:v>0.30027696490287781</c:v>
              </c:pt>
              <c:pt idx="22">
                <c:v>0.36775317788124084</c:v>
              </c:pt>
              <c:pt idx="23">
                <c:v>0.2243717759847641</c:v>
              </c:pt>
              <c:pt idx="24">
                <c:v>0.23261338472366333</c:v>
              </c:pt>
              <c:pt idx="25">
                <c:v>0.24877548217773438</c:v>
              </c:pt>
              <c:pt idx="26">
                <c:v>0.34764403104782104</c:v>
              </c:pt>
              <c:pt idx="27">
                <c:v>0.19295164942741394</c:v>
              </c:pt>
              <c:pt idx="28">
                <c:v>0.46188849210739136</c:v>
              </c:pt>
              <c:pt idx="29">
                <c:v>1.5237979888916016</c:v>
              </c:pt>
              <c:pt idx="30">
                <c:v>0.27508935332298279</c:v>
              </c:pt>
              <c:pt idx="31">
                <c:v>0.21804320812225342</c:v>
              </c:pt>
              <c:pt idx="32">
                <c:v>0.30761680006980896</c:v>
              </c:pt>
              <c:pt idx="33">
                <c:v>0.31682848930358887</c:v>
              </c:pt>
              <c:pt idx="34">
                <c:v>0.34803247451782227</c:v>
              </c:pt>
              <c:pt idx="35">
                <c:v>0.29218009114265442</c:v>
              </c:pt>
              <c:pt idx="36">
                <c:v>0.5069962739944458</c:v>
              </c:pt>
              <c:pt idx="37">
                <c:v>0.31466621160507202</c:v>
              </c:pt>
              <c:pt idx="38">
                <c:v>0.18928828835487366</c:v>
              </c:pt>
              <c:pt idx="39">
                <c:v>0.17154644429683685</c:v>
              </c:pt>
              <c:pt idx="40">
                <c:v>0.43992090225219727</c:v>
              </c:pt>
              <c:pt idx="41">
                <c:v>0.72612136602401733</c:v>
              </c:pt>
              <c:pt idx="42">
                <c:v>0.29834809899330139</c:v>
              </c:pt>
              <c:pt idx="43">
                <c:v>0.43600741028785706</c:v>
              </c:pt>
            </c:numLit>
          </c:val>
          <c:extLst>
            <c:ext xmlns:c16="http://schemas.microsoft.com/office/drawing/2014/chart" uri="{C3380CC4-5D6E-409C-BE32-E72D297353CC}">
              <c16:uniqueId val="{00000058-A675-4F8B-AF1D-80A5B7BD6544}"/>
            </c:ext>
          </c:extLst>
        </c:ser>
        <c:ser>
          <c:idx val="1"/>
          <c:order val="1"/>
          <c:tx>
            <c:v>Sähkölämmitys</c:v>
          </c:tx>
          <c:spPr>
            <a:solidFill>
              <a:srgbClr val="66CC00"/>
            </a:solidFill>
          </c:spPr>
          <c:invertIfNegative val="0"/>
          <c:dPt>
            <c:idx val="0"/>
            <c:invertIfNegative val="0"/>
            <c:bubble3D val="0"/>
            <c:spPr>
              <a:solidFill>
                <a:srgbClr val="66CC00"/>
              </a:solidFill>
              <a:effectLst/>
            </c:spPr>
            <c:extLst>
              <c:ext xmlns:c16="http://schemas.microsoft.com/office/drawing/2014/chart" uri="{C3380CC4-5D6E-409C-BE32-E72D297353CC}">
                <c16:uniqueId val="{0000005A-A675-4F8B-AF1D-80A5B7BD6544}"/>
              </c:ext>
            </c:extLst>
          </c:dPt>
          <c:dPt>
            <c:idx val="1"/>
            <c:invertIfNegative val="0"/>
            <c:bubble3D val="0"/>
            <c:spPr>
              <a:solidFill>
                <a:srgbClr val="66CC00"/>
              </a:solidFill>
              <a:effectLst/>
            </c:spPr>
            <c:extLst>
              <c:ext xmlns:c16="http://schemas.microsoft.com/office/drawing/2014/chart" uri="{C3380CC4-5D6E-409C-BE32-E72D297353CC}">
                <c16:uniqueId val="{0000005C-A675-4F8B-AF1D-80A5B7BD6544}"/>
              </c:ext>
            </c:extLst>
          </c:dPt>
          <c:dPt>
            <c:idx val="2"/>
            <c:invertIfNegative val="0"/>
            <c:bubble3D val="0"/>
            <c:spPr>
              <a:solidFill>
                <a:srgbClr val="66CC00"/>
              </a:solidFill>
              <a:effectLst/>
            </c:spPr>
            <c:extLst>
              <c:ext xmlns:c16="http://schemas.microsoft.com/office/drawing/2014/chart" uri="{C3380CC4-5D6E-409C-BE32-E72D297353CC}">
                <c16:uniqueId val="{0000005E-A675-4F8B-AF1D-80A5B7BD6544}"/>
              </c:ext>
            </c:extLst>
          </c:dPt>
          <c:dPt>
            <c:idx val="3"/>
            <c:invertIfNegative val="0"/>
            <c:bubble3D val="0"/>
            <c:spPr>
              <a:solidFill>
                <a:srgbClr val="66CC00"/>
              </a:solidFill>
              <a:effectLst/>
            </c:spPr>
            <c:extLst>
              <c:ext xmlns:c16="http://schemas.microsoft.com/office/drawing/2014/chart" uri="{C3380CC4-5D6E-409C-BE32-E72D297353CC}">
                <c16:uniqueId val="{00000060-A675-4F8B-AF1D-80A5B7BD6544}"/>
              </c:ext>
            </c:extLst>
          </c:dPt>
          <c:dPt>
            <c:idx val="4"/>
            <c:invertIfNegative val="0"/>
            <c:bubble3D val="0"/>
            <c:spPr>
              <a:solidFill>
                <a:srgbClr val="66CC00"/>
              </a:solidFill>
              <a:effectLst/>
            </c:spPr>
            <c:extLst>
              <c:ext xmlns:c16="http://schemas.microsoft.com/office/drawing/2014/chart" uri="{C3380CC4-5D6E-409C-BE32-E72D297353CC}">
                <c16:uniqueId val="{00000062-A675-4F8B-AF1D-80A5B7BD6544}"/>
              </c:ext>
            </c:extLst>
          </c:dPt>
          <c:dPt>
            <c:idx val="5"/>
            <c:invertIfNegative val="0"/>
            <c:bubble3D val="0"/>
            <c:spPr>
              <a:solidFill>
                <a:srgbClr val="66CC00"/>
              </a:solidFill>
              <a:effectLst/>
            </c:spPr>
            <c:extLst>
              <c:ext xmlns:c16="http://schemas.microsoft.com/office/drawing/2014/chart" uri="{C3380CC4-5D6E-409C-BE32-E72D297353CC}">
                <c16:uniqueId val="{00000064-A675-4F8B-AF1D-80A5B7BD6544}"/>
              </c:ext>
            </c:extLst>
          </c:dPt>
          <c:dPt>
            <c:idx val="6"/>
            <c:invertIfNegative val="0"/>
            <c:bubble3D val="0"/>
            <c:spPr>
              <a:solidFill>
                <a:srgbClr val="66CC00"/>
              </a:solidFill>
              <a:effectLst/>
            </c:spPr>
            <c:extLst>
              <c:ext xmlns:c16="http://schemas.microsoft.com/office/drawing/2014/chart" uri="{C3380CC4-5D6E-409C-BE32-E72D297353CC}">
                <c16:uniqueId val="{00000066-A675-4F8B-AF1D-80A5B7BD6544}"/>
              </c:ext>
            </c:extLst>
          </c:dPt>
          <c:dPt>
            <c:idx val="7"/>
            <c:invertIfNegative val="0"/>
            <c:bubble3D val="0"/>
            <c:spPr>
              <a:solidFill>
                <a:srgbClr val="66CC00"/>
              </a:solidFill>
              <a:effectLst/>
            </c:spPr>
            <c:extLst>
              <c:ext xmlns:c16="http://schemas.microsoft.com/office/drawing/2014/chart" uri="{C3380CC4-5D6E-409C-BE32-E72D297353CC}">
                <c16:uniqueId val="{00000068-A675-4F8B-AF1D-80A5B7BD6544}"/>
              </c:ext>
            </c:extLst>
          </c:dPt>
          <c:dPt>
            <c:idx val="8"/>
            <c:invertIfNegative val="0"/>
            <c:bubble3D val="0"/>
            <c:spPr>
              <a:solidFill>
                <a:srgbClr val="66CC00"/>
              </a:solidFill>
              <a:effectLst/>
            </c:spPr>
            <c:extLst>
              <c:ext xmlns:c16="http://schemas.microsoft.com/office/drawing/2014/chart" uri="{C3380CC4-5D6E-409C-BE32-E72D297353CC}">
                <c16:uniqueId val="{0000006A-A675-4F8B-AF1D-80A5B7BD6544}"/>
              </c:ext>
            </c:extLst>
          </c:dPt>
          <c:dPt>
            <c:idx val="9"/>
            <c:invertIfNegative val="0"/>
            <c:bubble3D val="0"/>
            <c:spPr>
              <a:solidFill>
                <a:srgbClr val="66CC00"/>
              </a:solidFill>
              <a:effectLst>
                <a:outerShdw dist="35921" dir="2700000" algn="br">
                  <a:srgbClr val="000000"/>
                </a:outerShdw>
              </a:effectLst>
            </c:spPr>
            <c:extLst>
              <c:ext xmlns:c16="http://schemas.microsoft.com/office/drawing/2014/chart" uri="{C3380CC4-5D6E-409C-BE32-E72D297353CC}">
                <c16:uniqueId val="{0000006C-A675-4F8B-AF1D-80A5B7BD6544}"/>
              </c:ext>
            </c:extLst>
          </c:dPt>
          <c:dPt>
            <c:idx val="10"/>
            <c:invertIfNegative val="0"/>
            <c:bubble3D val="0"/>
            <c:spPr>
              <a:solidFill>
                <a:srgbClr val="66CC00"/>
              </a:solidFill>
              <a:effectLst/>
            </c:spPr>
            <c:extLst>
              <c:ext xmlns:c16="http://schemas.microsoft.com/office/drawing/2014/chart" uri="{C3380CC4-5D6E-409C-BE32-E72D297353CC}">
                <c16:uniqueId val="{0000006E-A675-4F8B-AF1D-80A5B7BD6544}"/>
              </c:ext>
            </c:extLst>
          </c:dPt>
          <c:dPt>
            <c:idx val="11"/>
            <c:invertIfNegative val="0"/>
            <c:bubble3D val="0"/>
            <c:spPr>
              <a:solidFill>
                <a:srgbClr val="66CC00"/>
              </a:solidFill>
              <a:effectLst/>
            </c:spPr>
            <c:extLst>
              <c:ext xmlns:c16="http://schemas.microsoft.com/office/drawing/2014/chart" uri="{C3380CC4-5D6E-409C-BE32-E72D297353CC}">
                <c16:uniqueId val="{00000070-A675-4F8B-AF1D-80A5B7BD6544}"/>
              </c:ext>
            </c:extLst>
          </c:dPt>
          <c:dPt>
            <c:idx val="12"/>
            <c:invertIfNegative val="0"/>
            <c:bubble3D val="0"/>
            <c:spPr>
              <a:solidFill>
                <a:srgbClr val="66CC00"/>
              </a:solidFill>
              <a:effectLst/>
            </c:spPr>
            <c:extLst>
              <c:ext xmlns:c16="http://schemas.microsoft.com/office/drawing/2014/chart" uri="{C3380CC4-5D6E-409C-BE32-E72D297353CC}">
                <c16:uniqueId val="{00000072-A675-4F8B-AF1D-80A5B7BD6544}"/>
              </c:ext>
            </c:extLst>
          </c:dPt>
          <c:dPt>
            <c:idx val="13"/>
            <c:invertIfNegative val="0"/>
            <c:bubble3D val="0"/>
            <c:spPr>
              <a:solidFill>
                <a:srgbClr val="66CC00"/>
              </a:solidFill>
              <a:effectLst/>
            </c:spPr>
            <c:extLst>
              <c:ext xmlns:c16="http://schemas.microsoft.com/office/drawing/2014/chart" uri="{C3380CC4-5D6E-409C-BE32-E72D297353CC}">
                <c16:uniqueId val="{00000074-A675-4F8B-AF1D-80A5B7BD6544}"/>
              </c:ext>
            </c:extLst>
          </c:dPt>
          <c:dPt>
            <c:idx val="14"/>
            <c:invertIfNegative val="0"/>
            <c:bubble3D val="0"/>
            <c:spPr>
              <a:solidFill>
                <a:srgbClr val="66CC00"/>
              </a:solidFill>
              <a:effectLst/>
            </c:spPr>
            <c:extLst>
              <c:ext xmlns:c16="http://schemas.microsoft.com/office/drawing/2014/chart" uri="{C3380CC4-5D6E-409C-BE32-E72D297353CC}">
                <c16:uniqueId val="{00000076-A675-4F8B-AF1D-80A5B7BD6544}"/>
              </c:ext>
            </c:extLst>
          </c:dPt>
          <c:dPt>
            <c:idx val="15"/>
            <c:invertIfNegative val="0"/>
            <c:bubble3D val="0"/>
            <c:spPr>
              <a:solidFill>
                <a:srgbClr val="66CC00"/>
              </a:solidFill>
              <a:effectLst/>
            </c:spPr>
            <c:extLst>
              <c:ext xmlns:c16="http://schemas.microsoft.com/office/drawing/2014/chart" uri="{C3380CC4-5D6E-409C-BE32-E72D297353CC}">
                <c16:uniqueId val="{00000078-A675-4F8B-AF1D-80A5B7BD6544}"/>
              </c:ext>
            </c:extLst>
          </c:dPt>
          <c:dPt>
            <c:idx val="16"/>
            <c:invertIfNegative val="0"/>
            <c:bubble3D val="0"/>
            <c:spPr>
              <a:solidFill>
                <a:srgbClr val="66CC00"/>
              </a:solidFill>
              <a:effectLst/>
            </c:spPr>
            <c:extLst>
              <c:ext xmlns:c16="http://schemas.microsoft.com/office/drawing/2014/chart" uri="{C3380CC4-5D6E-409C-BE32-E72D297353CC}">
                <c16:uniqueId val="{0000007A-A675-4F8B-AF1D-80A5B7BD6544}"/>
              </c:ext>
            </c:extLst>
          </c:dPt>
          <c:dPt>
            <c:idx val="17"/>
            <c:invertIfNegative val="0"/>
            <c:bubble3D val="0"/>
            <c:spPr>
              <a:solidFill>
                <a:srgbClr val="66CC00"/>
              </a:solidFill>
              <a:effectLst/>
            </c:spPr>
            <c:extLst>
              <c:ext xmlns:c16="http://schemas.microsoft.com/office/drawing/2014/chart" uri="{C3380CC4-5D6E-409C-BE32-E72D297353CC}">
                <c16:uniqueId val="{0000007C-A675-4F8B-AF1D-80A5B7BD6544}"/>
              </c:ext>
            </c:extLst>
          </c:dPt>
          <c:dPt>
            <c:idx val="18"/>
            <c:invertIfNegative val="0"/>
            <c:bubble3D val="0"/>
            <c:spPr>
              <a:solidFill>
                <a:srgbClr val="66CC00"/>
              </a:solidFill>
              <a:effectLst/>
            </c:spPr>
            <c:extLst>
              <c:ext xmlns:c16="http://schemas.microsoft.com/office/drawing/2014/chart" uri="{C3380CC4-5D6E-409C-BE32-E72D297353CC}">
                <c16:uniqueId val="{0000007E-A675-4F8B-AF1D-80A5B7BD6544}"/>
              </c:ext>
            </c:extLst>
          </c:dPt>
          <c:dPt>
            <c:idx val="19"/>
            <c:invertIfNegative val="0"/>
            <c:bubble3D val="0"/>
            <c:spPr>
              <a:solidFill>
                <a:srgbClr val="66CC00"/>
              </a:solidFill>
              <a:effectLst/>
            </c:spPr>
            <c:extLst>
              <c:ext xmlns:c16="http://schemas.microsoft.com/office/drawing/2014/chart" uri="{C3380CC4-5D6E-409C-BE32-E72D297353CC}">
                <c16:uniqueId val="{00000080-A675-4F8B-AF1D-80A5B7BD6544}"/>
              </c:ext>
            </c:extLst>
          </c:dPt>
          <c:dPt>
            <c:idx val="20"/>
            <c:invertIfNegative val="0"/>
            <c:bubble3D val="0"/>
            <c:spPr>
              <a:solidFill>
                <a:srgbClr val="66CC00"/>
              </a:solidFill>
              <a:effectLst/>
            </c:spPr>
            <c:extLst>
              <c:ext xmlns:c16="http://schemas.microsoft.com/office/drawing/2014/chart" uri="{C3380CC4-5D6E-409C-BE32-E72D297353CC}">
                <c16:uniqueId val="{00000082-A675-4F8B-AF1D-80A5B7BD6544}"/>
              </c:ext>
            </c:extLst>
          </c:dPt>
          <c:dPt>
            <c:idx val="21"/>
            <c:invertIfNegative val="0"/>
            <c:bubble3D val="0"/>
            <c:spPr>
              <a:solidFill>
                <a:srgbClr val="66CC00"/>
              </a:solidFill>
              <a:effectLst/>
            </c:spPr>
            <c:extLst>
              <c:ext xmlns:c16="http://schemas.microsoft.com/office/drawing/2014/chart" uri="{C3380CC4-5D6E-409C-BE32-E72D297353CC}">
                <c16:uniqueId val="{00000084-A675-4F8B-AF1D-80A5B7BD6544}"/>
              </c:ext>
            </c:extLst>
          </c:dPt>
          <c:dPt>
            <c:idx val="22"/>
            <c:invertIfNegative val="0"/>
            <c:bubble3D val="0"/>
            <c:spPr>
              <a:solidFill>
                <a:srgbClr val="66CC00"/>
              </a:solidFill>
              <a:effectLst/>
            </c:spPr>
            <c:extLst>
              <c:ext xmlns:c16="http://schemas.microsoft.com/office/drawing/2014/chart" uri="{C3380CC4-5D6E-409C-BE32-E72D297353CC}">
                <c16:uniqueId val="{00000086-A675-4F8B-AF1D-80A5B7BD6544}"/>
              </c:ext>
            </c:extLst>
          </c:dPt>
          <c:dPt>
            <c:idx val="23"/>
            <c:invertIfNegative val="0"/>
            <c:bubble3D val="0"/>
            <c:spPr>
              <a:solidFill>
                <a:srgbClr val="66CC00"/>
              </a:solidFill>
              <a:effectLst/>
            </c:spPr>
            <c:extLst>
              <c:ext xmlns:c16="http://schemas.microsoft.com/office/drawing/2014/chart" uri="{C3380CC4-5D6E-409C-BE32-E72D297353CC}">
                <c16:uniqueId val="{00000088-A675-4F8B-AF1D-80A5B7BD6544}"/>
              </c:ext>
            </c:extLst>
          </c:dPt>
          <c:dPt>
            <c:idx val="24"/>
            <c:invertIfNegative val="0"/>
            <c:bubble3D val="0"/>
            <c:spPr>
              <a:solidFill>
                <a:srgbClr val="66CC00"/>
              </a:solidFill>
              <a:effectLst/>
            </c:spPr>
            <c:extLst>
              <c:ext xmlns:c16="http://schemas.microsoft.com/office/drawing/2014/chart" uri="{C3380CC4-5D6E-409C-BE32-E72D297353CC}">
                <c16:uniqueId val="{0000008A-A675-4F8B-AF1D-80A5B7BD6544}"/>
              </c:ext>
            </c:extLst>
          </c:dPt>
          <c:dPt>
            <c:idx val="25"/>
            <c:invertIfNegative val="0"/>
            <c:bubble3D val="0"/>
            <c:spPr>
              <a:solidFill>
                <a:srgbClr val="66CC00"/>
              </a:solidFill>
              <a:effectLst/>
            </c:spPr>
            <c:extLst>
              <c:ext xmlns:c16="http://schemas.microsoft.com/office/drawing/2014/chart" uri="{C3380CC4-5D6E-409C-BE32-E72D297353CC}">
                <c16:uniqueId val="{0000008C-A675-4F8B-AF1D-80A5B7BD6544}"/>
              </c:ext>
            </c:extLst>
          </c:dPt>
          <c:dPt>
            <c:idx val="26"/>
            <c:invertIfNegative val="0"/>
            <c:bubble3D val="0"/>
            <c:spPr>
              <a:solidFill>
                <a:srgbClr val="66CC00"/>
              </a:solidFill>
              <a:effectLst/>
            </c:spPr>
            <c:extLst>
              <c:ext xmlns:c16="http://schemas.microsoft.com/office/drawing/2014/chart" uri="{C3380CC4-5D6E-409C-BE32-E72D297353CC}">
                <c16:uniqueId val="{0000008E-A675-4F8B-AF1D-80A5B7BD6544}"/>
              </c:ext>
            </c:extLst>
          </c:dPt>
          <c:dPt>
            <c:idx val="27"/>
            <c:invertIfNegative val="0"/>
            <c:bubble3D val="0"/>
            <c:spPr>
              <a:solidFill>
                <a:srgbClr val="66CC00"/>
              </a:solidFill>
              <a:effectLst/>
            </c:spPr>
            <c:extLst>
              <c:ext xmlns:c16="http://schemas.microsoft.com/office/drawing/2014/chart" uri="{C3380CC4-5D6E-409C-BE32-E72D297353CC}">
                <c16:uniqueId val="{00000090-A675-4F8B-AF1D-80A5B7BD6544}"/>
              </c:ext>
            </c:extLst>
          </c:dPt>
          <c:dPt>
            <c:idx val="28"/>
            <c:invertIfNegative val="0"/>
            <c:bubble3D val="0"/>
            <c:spPr>
              <a:solidFill>
                <a:srgbClr val="66CC00"/>
              </a:solidFill>
              <a:effectLst/>
            </c:spPr>
            <c:extLst>
              <c:ext xmlns:c16="http://schemas.microsoft.com/office/drawing/2014/chart" uri="{C3380CC4-5D6E-409C-BE32-E72D297353CC}">
                <c16:uniqueId val="{00000092-A675-4F8B-AF1D-80A5B7BD6544}"/>
              </c:ext>
            </c:extLst>
          </c:dPt>
          <c:dPt>
            <c:idx val="29"/>
            <c:invertIfNegative val="0"/>
            <c:bubble3D val="0"/>
            <c:spPr>
              <a:solidFill>
                <a:srgbClr val="66CC00"/>
              </a:solidFill>
              <a:effectLst/>
            </c:spPr>
            <c:extLst>
              <c:ext xmlns:c16="http://schemas.microsoft.com/office/drawing/2014/chart" uri="{C3380CC4-5D6E-409C-BE32-E72D297353CC}">
                <c16:uniqueId val="{00000094-A675-4F8B-AF1D-80A5B7BD6544}"/>
              </c:ext>
            </c:extLst>
          </c:dPt>
          <c:dPt>
            <c:idx val="30"/>
            <c:invertIfNegative val="0"/>
            <c:bubble3D val="0"/>
            <c:spPr>
              <a:solidFill>
                <a:srgbClr val="66CC00"/>
              </a:solidFill>
              <a:effectLst/>
            </c:spPr>
            <c:extLst>
              <c:ext xmlns:c16="http://schemas.microsoft.com/office/drawing/2014/chart" uri="{C3380CC4-5D6E-409C-BE32-E72D297353CC}">
                <c16:uniqueId val="{00000096-A675-4F8B-AF1D-80A5B7BD6544}"/>
              </c:ext>
            </c:extLst>
          </c:dPt>
          <c:dPt>
            <c:idx val="31"/>
            <c:invertIfNegative val="0"/>
            <c:bubble3D val="0"/>
            <c:spPr>
              <a:solidFill>
                <a:srgbClr val="66CC00"/>
              </a:solidFill>
              <a:effectLst/>
            </c:spPr>
            <c:extLst>
              <c:ext xmlns:c16="http://schemas.microsoft.com/office/drawing/2014/chart" uri="{C3380CC4-5D6E-409C-BE32-E72D297353CC}">
                <c16:uniqueId val="{00000098-A675-4F8B-AF1D-80A5B7BD6544}"/>
              </c:ext>
            </c:extLst>
          </c:dPt>
          <c:dPt>
            <c:idx val="32"/>
            <c:invertIfNegative val="0"/>
            <c:bubble3D val="0"/>
            <c:spPr>
              <a:solidFill>
                <a:srgbClr val="66CC00"/>
              </a:solidFill>
              <a:effectLst/>
            </c:spPr>
            <c:extLst>
              <c:ext xmlns:c16="http://schemas.microsoft.com/office/drawing/2014/chart" uri="{C3380CC4-5D6E-409C-BE32-E72D297353CC}">
                <c16:uniqueId val="{0000009A-A675-4F8B-AF1D-80A5B7BD6544}"/>
              </c:ext>
            </c:extLst>
          </c:dPt>
          <c:dPt>
            <c:idx val="33"/>
            <c:invertIfNegative val="0"/>
            <c:bubble3D val="0"/>
            <c:spPr>
              <a:solidFill>
                <a:srgbClr val="66CC00"/>
              </a:solidFill>
              <a:effectLst/>
            </c:spPr>
            <c:extLst>
              <c:ext xmlns:c16="http://schemas.microsoft.com/office/drawing/2014/chart" uri="{C3380CC4-5D6E-409C-BE32-E72D297353CC}">
                <c16:uniqueId val="{0000009C-A675-4F8B-AF1D-80A5B7BD6544}"/>
              </c:ext>
            </c:extLst>
          </c:dPt>
          <c:dPt>
            <c:idx val="34"/>
            <c:invertIfNegative val="0"/>
            <c:bubble3D val="0"/>
            <c:spPr>
              <a:solidFill>
                <a:srgbClr val="66CC00"/>
              </a:solidFill>
              <a:effectLst/>
            </c:spPr>
            <c:extLst>
              <c:ext xmlns:c16="http://schemas.microsoft.com/office/drawing/2014/chart" uri="{C3380CC4-5D6E-409C-BE32-E72D297353CC}">
                <c16:uniqueId val="{0000009E-A675-4F8B-AF1D-80A5B7BD6544}"/>
              </c:ext>
            </c:extLst>
          </c:dPt>
          <c:dPt>
            <c:idx val="35"/>
            <c:invertIfNegative val="0"/>
            <c:bubble3D val="0"/>
            <c:spPr>
              <a:solidFill>
                <a:srgbClr val="66CC00"/>
              </a:solidFill>
              <a:effectLst/>
            </c:spPr>
            <c:extLst>
              <c:ext xmlns:c16="http://schemas.microsoft.com/office/drawing/2014/chart" uri="{C3380CC4-5D6E-409C-BE32-E72D297353CC}">
                <c16:uniqueId val="{000000A0-A675-4F8B-AF1D-80A5B7BD6544}"/>
              </c:ext>
            </c:extLst>
          </c:dPt>
          <c:dPt>
            <c:idx val="36"/>
            <c:invertIfNegative val="0"/>
            <c:bubble3D val="0"/>
            <c:spPr>
              <a:solidFill>
                <a:srgbClr val="66CC00"/>
              </a:solidFill>
              <a:effectLst/>
            </c:spPr>
            <c:extLst>
              <c:ext xmlns:c16="http://schemas.microsoft.com/office/drawing/2014/chart" uri="{C3380CC4-5D6E-409C-BE32-E72D297353CC}">
                <c16:uniqueId val="{000000A2-A675-4F8B-AF1D-80A5B7BD6544}"/>
              </c:ext>
            </c:extLst>
          </c:dPt>
          <c:dPt>
            <c:idx val="37"/>
            <c:invertIfNegative val="0"/>
            <c:bubble3D val="0"/>
            <c:spPr>
              <a:solidFill>
                <a:srgbClr val="66CC00"/>
              </a:solidFill>
              <a:effectLst/>
            </c:spPr>
            <c:extLst>
              <c:ext xmlns:c16="http://schemas.microsoft.com/office/drawing/2014/chart" uri="{C3380CC4-5D6E-409C-BE32-E72D297353CC}">
                <c16:uniqueId val="{000000A4-A675-4F8B-AF1D-80A5B7BD6544}"/>
              </c:ext>
            </c:extLst>
          </c:dPt>
          <c:dPt>
            <c:idx val="38"/>
            <c:invertIfNegative val="0"/>
            <c:bubble3D val="0"/>
            <c:spPr>
              <a:solidFill>
                <a:srgbClr val="66CC00"/>
              </a:solidFill>
              <a:effectLst/>
            </c:spPr>
            <c:extLst>
              <c:ext xmlns:c16="http://schemas.microsoft.com/office/drawing/2014/chart" uri="{C3380CC4-5D6E-409C-BE32-E72D297353CC}">
                <c16:uniqueId val="{000000A6-A675-4F8B-AF1D-80A5B7BD6544}"/>
              </c:ext>
            </c:extLst>
          </c:dPt>
          <c:dPt>
            <c:idx val="39"/>
            <c:invertIfNegative val="0"/>
            <c:bubble3D val="0"/>
            <c:spPr>
              <a:solidFill>
                <a:srgbClr val="66CC00"/>
              </a:solidFill>
              <a:effectLst/>
            </c:spPr>
            <c:extLst>
              <c:ext xmlns:c16="http://schemas.microsoft.com/office/drawing/2014/chart" uri="{C3380CC4-5D6E-409C-BE32-E72D297353CC}">
                <c16:uniqueId val="{000000A8-A675-4F8B-AF1D-80A5B7BD6544}"/>
              </c:ext>
            </c:extLst>
          </c:dPt>
          <c:dPt>
            <c:idx val="40"/>
            <c:invertIfNegative val="0"/>
            <c:bubble3D val="0"/>
            <c:spPr>
              <a:solidFill>
                <a:srgbClr val="66CC00"/>
              </a:solidFill>
              <a:effectLst/>
            </c:spPr>
            <c:extLst>
              <c:ext xmlns:c16="http://schemas.microsoft.com/office/drawing/2014/chart" uri="{C3380CC4-5D6E-409C-BE32-E72D297353CC}">
                <c16:uniqueId val="{000000AA-A675-4F8B-AF1D-80A5B7BD6544}"/>
              </c:ext>
            </c:extLst>
          </c:dPt>
          <c:dPt>
            <c:idx val="41"/>
            <c:invertIfNegative val="0"/>
            <c:bubble3D val="0"/>
            <c:spPr>
              <a:solidFill>
                <a:srgbClr val="66CC00"/>
              </a:solidFill>
              <a:effectLst/>
            </c:spPr>
            <c:extLst>
              <c:ext xmlns:c16="http://schemas.microsoft.com/office/drawing/2014/chart" uri="{C3380CC4-5D6E-409C-BE32-E72D297353CC}">
                <c16:uniqueId val="{000000AC-A675-4F8B-AF1D-80A5B7BD6544}"/>
              </c:ext>
            </c:extLst>
          </c:dPt>
          <c:dPt>
            <c:idx val="42"/>
            <c:invertIfNegative val="0"/>
            <c:bubble3D val="0"/>
            <c:spPr>
              <a:solidFill>
                <a:srgbClr val="66CC00"/>
              </a:solidFill>
              <a:effectLst/>
            </c:spPr>
            <c:extLst>
              <c:ext xmlns:c16="http://schemas.microsoft.com/office/drawing/2014/chart" uri="{C3380CC4-5D6E-409C-BE32-E72D297353CC}">
                <c16:uniqueId val="{000000AE-A675-4F8B-AF1D-80A5B7BD6544}"/>
              </c:ext>
            </c:extLst>
          </c:dPt>
          <c:dPt>
            <c:idx val="43"/>
            <c:invertIfNegative val="0"/>
            <c:bubble3D val="0"/>
            <c:spPr>
              <a:solidFill>
                <a:srgbClr val="66CC00"/>
              </a:solidFill>
              <a:effectLst/>
            </c:spPr>
            <c:extLst>
              <c:ext xmlns:c16="http://schemas.microsoft.com/office/drawing/2014/chart" uri="{C3380CC4-5D6E-409C-BE32-E72D297353CC}">
                <c16:uniqueId val="{000000B0-A675-4F8B-AF1D-80A5B7BD6544}"/>
              </c:ext>
            </c:extLst>
          </c:dPt>
          <c:cat>
            <c:strLit>
              <c:ptCount val="44"/>
              <c:pt idx="0">
                <c:v>Turku</c:v>
              </c:pt>
              <c:pt idx="1">
                <c:v>Imatra</c:v>
              </c:pt>
              <c:pt idx="2">
                <c:v>Lahti</c:v>
              </c:pt>
              <c:pt idx="3">
                <c:v>Tampere</c:v>
              </c:pt>
              <c:pt idx="4">
                <c:v>Nokia</c:v>
              </c:pt>
              <c:pt idx="5">
                <c:v>Joensuu</c:v>
              </c:pt>
              <c:pt idx="6">
                <c:v>Naantali</c:v>
              </c:pt>
              <c:pt idx="7">
                <c:v>Vantaa</c:v>
              </c:pt>
              <c:pt idx="8">
                <c:v>Kirkkonummi</c:v>
              </c:pt>
              <c:pt idx="9">
                <c:v>Rauma</c:v>
              </c:pt>
              <c:pt idx="10">
                <c:v>Kemi</c:v>
              </c:pt>
              <c:pt idx="11">
                <c:v>Ylöjärvi</c:v>
              </c:pt>
              <c:pt idx="12">
                <c:v>Pirkkala</c:v>
              </c:pt>
              <c:pt idx="13">
                <c:v>Hanko</c:v>
              </c:pt>
              <c:pt idx="14">
                <c:v>Hyvinkää</c:v>
              </c:pt>
              <c:pt idx="15">
                <c:v>Lappeenranta</c:v>
              </c:pt>
              <c:pt idx="16">
                <c:v>Kotka</c:v>
              </c:pt>
              <c:pt idx="17">
                <c:v>Kangasala</c:v>
              </c:pt>
              <c:pt idx="18">
                <c:v>Uusikaupunki</c:v>
              </c:pt>
              <c:pt idx="19">
                <c:v>Kokkola</c:v>
              </c:pt>
              <c:pt idx="20">
                <c:v>Lohja</c:v>
              </c:pt>
              <c:pt idx="21">
                <c:v>Ylivieska</c:v>
              </c:pt>
              <c:pt idx="22">
                <c:v>Kouvola</c:v>
              </c:pt>
              <c:pt idx="23">
                <c:v>Masku</c:v>
              </c:pt>
              <c:pt idx="24">
                <c:v>Hollola</c:v>
              </c:pt>
              <c:pt idx="25">
                <c:v>Lempäälä</c:v>
              </c:pt>
              <c:pt idx="26">
                <c:v>Seinäjoki</c:v>
              </c:pt>
              <c:pt idx="27">
                <c:v>Äänekoski</c:v>
              </c:pt>
              <c:pt idx="28">
                <c:v>Paimio</c:v>
              </c:pt>
              <c:pt idx="29">
                <c:v>Hamina</c:v>
              </c:pt>
              <c:pt idx="30">
                <c:v>Sastamala</c:v>
              </c:pt>
              <c:pt idx="31">
                <c:v>Hämeenkyrö</c:v>
              </c:pt>
              <c:pt idx="32">
                <c:v>Loviisa</c:v>
              </c:pt>
              <c:pt idx="33">
                <c:v>Orivesi</c:v>
              </c:pt>
              <c:pt idx="34">
                <c:v>Mäntsälä</c:v>
              </c:pt>
              <c:pt idx="35">
                <c:v>Orimattila</c:v>
              </c:pt>
              <c:pt idx="36">
                <c:v>Ilomantsi</c:v>
              </c:pt>
              <c:pt idx="37">
                <c:v>Mynämäki</c:v>
              </c:pt>
              <c:pt idx="38">
                <c:v>Jokioinen</c:v>
              </c:pt>
              <c:pt idx="39">
                <c:v>Laitila</c:v>
              </c:pt>
              <c:pt idx="40">
                <c:v>Padasjoki</c:v>
              </c:pt>
              <c:pt idx="41">
                <c:v>Kuhmoinen</c:v>
              </c:pt>
              <c:pt idx="42">
                <c:v>Loimaa</c:v>
              </c:pt>
              <c:pt idx="43">
                <c:v>Punkalaidun</c:v>
              </c:pt>
            </c:strLit>
          </c:cat>
          <c:val>
            <c:numLit>
              <c:formatCode>General</c:formatCode>
              <c:ptCount val="44"/>
              <c:pt idx="0">
                <c:v>7.5764231383800507E-2</c:v>
              </c:pt>
              <c:pt idx="1">
                <c:v>0.26405084133148193</c:v>
              </c:pt>
              <c:pt idx="2">
                <c:v>0.12389093637466431</c:v>
              </c:pt>
              <c:pt idx="3">
                <c:v>6.7241817712783813E-2</c:v>
              </c:pt>
              <c:pt idx="4">
                <c:v>0.20577411353588104</c:v>
              </c:pt>
              <c:pt idx="5">
                <c:v>0.19341394305229187</c:v>
              </c:pt>
              <c:pt idx="6">
                <c:v>0.2089751660823822</c:v>
              </c:pt>
              <c:pt idx="7">
                <c:v>9.7665153443813324E-2</c:v>
              </c:pt>
              <c:pt idx="8">
                <c:v>0.19523577392101288</c:v>
              </c:pt>
              <c:pt idx="9">
                <c:v>0.20503105223178864</c:v>
              </c:pt>
              <c:pt idx="10">
                <c:v>0.30303096771240234</c:v>
              </c:pt>
              <c:pt idx="11">
                <c:v>0.22355806827545166</c:v>
              </c:pt>
              <c:pt idx="12">
                <c:v>0.18473953008651733</c:v>
              </c:pt>
              <c:pt idx="13">
                <c:v>0.4390818178653717</c:v>
              </c:pt>
              <c:pt idx="14">
                <c:v>0.14903849363327026</c:v>
              </c:pt>
              <c:pt idx="15">
                <c:v>0.13997471332550049</c:v>
              </c:pt>
              <c:pt idx="16">
                <c:v>0.24438133835792542</c:v>
              </c:pt>
              <c:pt idx="17">
                <c:v>0.18173748254776001</c:v>
              </c:pt>
              <c:pt idx="18">
                <c:v>0.2215898185968399</c:v>
              </c:pt>
              <c:pt idx="19">
                <c:v>0.18852269649505615</c:v>
              </c:pt>
              <c:pt idx="20">
                <c:v>0.26435571908950806</c:v>
              </c:pt>
              <c:pt idx="21">
                <c:v>0.22620709240436554</c:v>
              </c:pt>
              <c:pt idx="22">
                <c:v>0.21371465921401978</c:v>
              </c:pt>
              <c:pt idx="23">
                <c:v>0.27054852247238159</c:v>
              </c:pt>
              <c:pt idx="24">
                <c:v>0.22580407559871674</c:v>
              </c:pt>
              <c:pt idx="25">
                <c:v>0.20896336436271667</c:v>
              </c:pt>
              <c:pt idx="26">
                <c:v>0.18964517116546631</c:v>
              </c:pt>
              <c:pt idx="27">
                <c:v>0.29381531476974487</c:v>
              </c:pt>
              <c:pt idx="28">
                <c:v>0.19822321832180023</c:v>
              </c:pt>
              <c:pt idx="29">
                <c:v>0.45562347769737244</c:v>
              </c:pt>
              <c:pt idx="30">
                <c:v>0.24841193854808807</c:v>
              </c:pt>
              <c:pt idx="31">
                <c:v>0.2456512451171875</c:v>
              </c:pt>
              <c:pt idx="32">
                <c:v>0.42960190773010254</c:v>
              </c:pt>
              <c:pt idx="33">
                <c:v>0.26753368973731995</c:v>
              </c:pt>
              <c:pt idx="34">
                <c:v>0.31746721267700195</c:v>
              </c:pt>
              <c:pt idx="35">
                <c:v>0.29328656196594238</c:v>
              </c:pt>
              <c:pt idx="36">
                <c:v>0.27340757846832275</c:v>
              </c:pt>
              <c:pt idx="37">
                <c:v>0.2520388662815094</c:v>
              </c:pt>
              <c:pt idx="38">
                <c:v>0.39871948957443237</c:v>
              </c:pt>
              <c:pt idx="39">
                <c:v>0.39973199367523193</c:v>
              </c:pt>
              <c:pt idx="40">
                <c:v>0.39190128445625305</c:v>
              </c:pt>
              <c:pt idx="41">
                <c:v>0.30791392922401428</c:v>
              </c:pt>
              <c:pt idx="42">
                <c:v>0.29761451482772827</c:v>
              </c:pt>
              <c:pt idx="43">
                <c:v>0.28371131420135498</c:v>
              </c:pt>
            </c:numLit>
          </c:val>
          <c:extLst>
            <c:ext xmlns:c16="http://schemas.microsoft.com/office/drawing/2014/chart" uri="{C3380CC4-5D6E-409C-BE32-E72D297353CC}">
              <c16:uniqueId val="{000000B1-A675-4F8B-AF1D-80A5B7BD6544}"/>
            </c:ext>
          </c:extLst>
        </c:ser>
        <c:ser>
          <c:idx val="2"/>
          <c:order val="2"/>
          <c:tx>
            <c:v>Maalämpö</c:v>
          </c:tx>
          <c:spPr>
            <a:solidFill>
              <a:srgbClr val="99CCFF"/>
            </a:solidFill>
          </c:spPr>
          <c:invertIfNegative val="0"/>
          <c:dPt>
            <c:idx val="0"/>
            <c:invertIfNegative val="0"/>
            <c:bubble3D val="0"/>
            <c:spPr>
              <a:solidFill>
                <a:srgbClr val="99CCFF"/>
              </a:solidFill>
              <a:effectLst/>
            </c:spPr>
            <c:extLst>
              <c:ext xmlns:c16="http://schemas.microsoft.com/office/drawing/2014/chart" uri="{C3380CC4-5D6E-409C-BE32-E72D297353CC}">
                <c16:uniqueId val="{000000B3-A675-4F8B-AF1D-80A5B7BD6544}"/>
              </c:ext>
            </c:extLst>
          </c:dPt>
          <c:dPt>
            <c:idx val="1"/>
            <c:invertIfNegative val="0"/>
            <c:bubble3D val="0"/>
            <c:spPr>
              <a:solidFill>
                <a:srgbClr val="99CCFF"/>
              </a:solidFill>
              <a:effectLst/>
            </c:spPr>
            <c:extLst>
              <c:ext xmlns:c16="http://schemas.microsoft.com/office/drawing/2014/chart" uri="{C3380CC4-5D6E-409C-BE32-E72D297353CC}">
                <c16:uniqueId val="{000000B5-A675-4F8B-AF1D-80A5B7BD6544}"/>
              </c:ext>
            </c:extLst>
          </c:dPt>
          <c:dPt>
            <c:idx val="2"/>
            <c:invertIfNegative val="0"/>
            <c:bubble3D val="0"/>
            <c:spPr>
              <a:solidFill>
                <a:srgbClr val="99CCFF"/>
              </a:solidFill>
              <a:effectLst/>
            </c:spPr>
            <c:extLst>
              <c:ext xmlns:c16="http://schemas.microsoft.com/office/drawing/2014/chart" uri="{C3380CC4-5D6E-409C-BE32-E72D297353CC}">
                <c16:uniqueId val="{000000B7-A675-4F8B-AF1D-80A5B7BD6544}"/>
              </c:ext>
            </c:extLst>
          </c:dPt>
          <c:dPt>
            <c:idx val="3"/>
            <c:invertIfNegative val="0"/>
            <c:bubble3D val="0"/>
            <c:spPr>
              <a:solidFill>
                <a:srgbClr val="99CCFF"/>
              </a:solidFill>
              <a:effectLst/>
            </c:spPr>
            <c:extLst>
              <c:ext xmlns:c16="http://schemas.microsoft.com/office/drawing/2014/chart" uri="{C3380CC4-5D6E-409C-BE32-E72D297353CC}">
                <c16:uniqueId val="{000000B9-A675-4F8B-AF1D-80A5B7BD6544}"/>
              </c:ext>
            </c:extLst>
          </c:dPt>
          <c:dPt>
            <c:idx val="4"/>
            <c:invertIfNegative val="0"/>
            <c:bubble3D val="0"/>
            <c:spPr>
              <a:solidFill>
                <a:srgbClr val="99CCFF"/>
              </a:solidFill>
              <a:effectLst/>
            </c:spPr>
            <c:extLst>
              <c:ext xmlns:c16="http://schemas.microsoft.com/office/drawing/2014/chart" uri="{C3380CC4-5D6E-409C-BE32-E72D297353CC}">
                <c16:uniqueId val="{000000BB-A675-4F8B-AF1D-80A5B7BD6544}"/>
              </c:ext>
            </c:extLst>
          </c:dPt>
          <c:dPt>
            <c:idx val="5"/>
            <c:invertIfNegative val="0"/>
            <c:bubble3D val="0"/>
            <c:spPr>
              <a:solidFill>
                <a:srgbClr val="99CCFF"/>
              </a:solidFill>
              <a:effectLst/>
            </c:spPr>
            <c:extLst>
              <c:ext xmlns:c16="http://schemas.microsoft.com/office/drawing/2014/chart" uri="{C3380CC4-5D6E-409C-BE32-E72D297353CC}">
                <c16:uniqueId val="{000000BD-A675-4F8B-AF1D-80A5B7BD6544}"/>
              </c:ext>
            </c:extLst>
          </c:dPt>
          <c:dPt>
            <c:idx val="6"/>
            <c:invertIfNegative val="0"/>
            <c:bubble3D val="0"/>
            <c:spPr>
              <a:solidFill>
                <a:srgbClr val="99CCFF"/>
              </a:solidFill>
              <a:effectLst/>
            </c:spPr>
            <c:extLst>
              <c:ext xmlns:c16="http://schemas.microsoft.com/office/drawing/2014/chart" uri="{C3380CC4-5D6E-409C-BE32-E72D297353CC}">
                <c16:uniqueId val="{000000BF-A675-4F8B-AF1D-80A5B7BD6544}"/>
              </c:ext>
            </c:extLst>
          </c:dPt>
          <c:dPt>
            <c:idx val="7"/>
            <c:invertIfNegative val="0"/>
            <c:bubble3D val="0"/>
            <c:spPr>
              <a:solidFill>
                <a:srgbClr val="99CCFF"/>
              </a:solidFill>
              <a:effectLst/>
            </c:spPr>
            <c:extLst>
              <c:ext xmlns:c16="http://schemas.microsoft.com/office/drawing/2014/chart" uri="{C3380CC4-5D6E-409C-BE32-E72D297353CC}">
                <c16:uniqueId val="{000000C1-A675-4F8B-AF1D-80A5B7BD6544}"/>
              </c:ext>
            </c:extLst>
          </c:dPt>
          <c:dPt>
            <c:idx val="8"/>
            <c:invertIfNegative val="0"/>
            <c:bubble3D val="0"/>
            <c:spPr>
              <a:solidFill>
                <a:srgbClr val="99CCFF"/>
              </a:solidFill>
              <a:effectLst/>
            </c:spPr>
            <c:extLst>
              <c:ext xmlns:c16="http://schemas.microsoft.com/office/drawing/2014/chart" uri="{C3380CC4-5D6E-409C-BE32-E72D297353CC}">
                <c16:uniqueId val="{000000C3-A675-4F8B-AF1D-80A5B7BD6544}"/>
              </c:ext>
            </c:extLst>
          </c:dPt>
          <c:dPt>
            <c:idx val="9"/>
            <c:invertIfNegative val="0"/>
            <c:bubble3D val="0"/>
            <c:spPr>
              <a:solidFill>
                <a:srgbClr val="99CCFF"/>
              </a:solidFill>
              <a:effectLst>
                <a:outerShdw dist="35921" dir="2700000" algn="br">
                  <a:srgbClr val="000000"/>
                </a:outerShdw>
              </a:effectLst>
            </c:spPr>
            <c:extLst>
              <c:ext xmlns:c16="http://schemas.microsoft.com/office/drawing/2014/chart" uri="{C3380CC4-5D6E-409C-BE32-E72D297353CC}">
                <c16:uniqueId val="{000000C5-A675-4F8B-AF1D-80A5B7BD6544}"/>
              </c:ext>
            </c:extLst>
          </c:dPt>
          <c:dPt>
            <c:idx val="10"/>
            <c:invertIfNegative val="0"/>
            <c:bubble3D val="0"/>
            <c:spPr>
              <a:solidFill>
                <a:srgbClr val="99CCFF"/>
              </a:solidFill>
              <a:effectLst/>
            </c:spPr>
            <c:extLst>
              <c:ext xmlns:c16="http://schemas.microsoft.com/office/drawing/2014/chart" uri="{C3380CC4-5D6E-409C-BE32-E72D297353CC}">
                <c16:uniqueId val="{000000C7-A675-4F8B-AF1D-80A5B7BD6544}"/>
              </c:ext>
            </c:extLst>
          </c:dPt>
          <c:dPt>
            <c:idx val="11"/>
            <c:invertIfNegative val="0"/>
            <c:bubble3D val="0"/>
            <c:spPr>
              <a:solidFill>
                <a:srgbClr val="99CCFF"/>
              </a:solidFill>
              <a:effectLst/>
            </c:spPr>
            <c:extLst>
              <c:ext xmlns:c16="http://schemas.microsoft.com/office/drawing/2014/chart" uri="{C3380CC4-5D6E-409C-BE32-E72D297353CC}">
                <c16:uniqueId val="{000000C9-A675-4F8B-AF1D-80A5B7BD6544}"/>
              </c:ext>
            </c:extLst>
          </c:dPt>
          <c:dPt>
            <c:idx val="12"/>
            <c:invertIfNegative val="0"/>
            <c:bubble3D val="0"/>
            <c:spPr>
              <a:solidFill>
                <a:srgbClr val="99CCFF"/>
              </a:solidFill>
              <a:effectLst/>
            </c:spPr>
            <c:extLst>
              <c:ext xmlns:c16="http://schemas.microsoft.com/office/drawing/2014/chart" uri="{C3380CC4-5D6E-409C-BE32-E72D297353CC}">
                <c16:uniqueId val="{000000CB-A675-4F8B-AF1D-80A5B7BD6544}"/>
              </c:ext>
            </c:extLst>
          </c:dPt>
          <c:dPt>
            <c:idx val="13"/>
            <c:invertIfNegative val="0"/>
            <c:bubble3D val="0"/>
            <c:spPr>
              <a:solidFill>
                <a:srgbClr val="99CCFF"/>
              </a:solidFill>
              <a:effectLst/>
            </c:spPr>
            <c:extLst>
              <c:ext xmlns:c16="http://schemas.microsoft.com/office/drawing/2014/chart" uri="{C3380CC4-5D6E-409C-BE32-E72D297353CC}">
                <c16:uniqueId val="{000000CD-A675-4F8B-AF1D-80A5B7BD6544}"/>
              </c:ext>
            </c:extLst>
          </c:dPt>
          <c:dPt>
            <c:idx val="14"/>
            <c:invertIfNegative val="0"/>
            <c:bubble3D val="0"/>
            <c:spPr>
              <a:solidFill>
                <a:srgbClr val="99CCFF"/>
              </a:solidFill>
              <a:effectLst/>
            </c:spPr>
            <c:extLst>
              <c:ext xmlns:c16="http://schemas.microsoft.com/office/drawing/2014/chart" uri="{C3380CC4-5D6E-409C-BE32-E72D297353CC}">
                <c16:uniqueId val="{000000CF-A675-4F8B-AF1D-80A5B7BD6544}"/>
              </c:ext>
            </c:extLst>
          </c:dPt>
          <c:dPt>
            <c:idx val="15"/>
            <c:invertIfNegative val="0"/>
            <c:bubble3D val="0"/>
            <c:spPr>
              <a:solidFill>
                <a:srgbClr val="99CCFF"/>
              </a:solidFill>
              <a:effectLst/>
            </c:spPr>
            <c:extLst>
              <c:ext xmlns:c16="http://schemas.microsoft.com/office/drawing/2014/chart" uri="{C3380CC4-5D6E-409C-BE32-E72D297353CC}">
                <c16:uniqueId val="{000000D1-A675-4F8B-AF1D-80A5B7BD6544}"/>
              </c:ext>
            </c:extLst>
          </c:dPt>
          <c:dPt>
            <c:idx val="16"/>
            <c:invertIfNegative val="0"/>
            <c:bubble3D val="0"/>
            <c:spPr>
              <a:solidFill>
                <a:srgbClr val="99CCFF"/>
              </a:solidFill>
              <a:effectLst/>
            </c:spPr>
            <c:extLst>
              <c:ext xmlns:c16="http://schemas.microsoft.com/office/drawing/2014/chart" uri="{C3380CC4-5D6E-409C-BE32-E72D297353CC}">
                <c16:uniqueId val="{000000D3-A675-4F8B-AF1D-80A5B7BD6544}"/>
              </c:ext>
            </c:extLst>
          </c:dPt>
          <c:dPt>
            <c:idx val="17"/>
            <c:invertIfNegative val="0"/>
            <c:bubble3D val="0"/>
            <c:spPr>
              <a:solidFill>
                <a:srgbClr val="99CCFF"/>
              </a:solidFill>
              <a:effectLst/>
            </c:spPr>
            <c:extLst>
              <c:ext xmlns:c16="http://schemas.microsoft.com/office/drawing/2014/chart" uri="{C3380CC4-5D6E-409C-BE32-E72D297353CC}">
                <c16:uniqueId val="{000000D5-A675-4F8B-AF1D-80A5B7BD6544}"/>
              </c:ext>
            </c:extLst>
          </c:dPt>
          <c:dPt>
            <c:idx val="18"/>
            <c:invertIfNegative val="0"/>
            <c:bubble3D val="0"/>
            <c:spPr>
              <a:solidFill>
                <a:srgbClr val="99CCFF"/>
              </a:solidFill>
              <a:effectLst/>
            </c:spPr>
            <c:extLst>
              <c:ext xmlns:c16="http://schemas.microsoft.com/office/drawing/2014/chart" uri="{C3380CC4-5D6E-409C-BE32-E72D297353CC}">
                <c16:uniqueId val="{000000D7-A675-4F8B-AF1D-80A5B7BD6544}"/>
              </c:ext>
            </c:extLst>
          </c:dPt>
          <c:dPt>
            <c:idx val="19"/>
            <c:invertIfNegative val="0"/>
            <c:bubble3D val="0"/>
            <c:spPr>
              <a:solidFill>
                <a:srgbClr val="99CCFF"/>
              </a:solidFill>
              <a:effectLst/>
            </c:spPr>
            <c:extLst>
              <c:ext xmlns:c16="http://schemas.microsoft.com/office/drawing/2014/chart" uri="{C3380CC4-5D6E-409C-BE32-E72D297353CC}">
                <c16:uniqueId val="{000000D9-A675-4F8B-AF1D-80A5B7BD6544}"/>
              </c:ext>
            </c:extLst>
          </c:dPt>
          <c:dPt>
            <c:idx val="20"/>
            <c:invertIfNegative val="0"/>
            <c:bubble3D val="0"/>
            <c:spPr>
              <a:solidFill>
                <a:srgbClr val="99CCFF"/>
              </a:solidFill>
              <a:effectLst/>
            </c:spPr>
            <c:extLst>
              <c:ext xmlns:c16="http://schemas.microsoft.com/office/drawing/2014/chart" uri="{C3380CC4-5D6E-409C-BE32-E72D297353CC}">
                <c16:uniqueId val="{000000DB-A675-4F8B-AF1D-80A5B7BD6544}"/>
              </c:ext>
            </c:extLst>
          </c:dPt>
          <c:dPt>
            <c:idx val="21"/>
            <c:invertIfNegative val="0"/>
            <c:bubble3D val="0"/>
            <c:spPr>
              <a:solidFill>
                <a:srgbClr val="99CCFF"/>
              </a:solidFill>
              <a:effectLst/>
            </c:spPr>
            <c:extLst>
              <c:ext xmlns:c16="http://schemas.microsoft.com/office/drawing/2014/chart" uri="{C3380CC4-5D6E-409C-BE32-E72D297353CC}">
                <c16:uniqueId val="{000000DD-A675-4F8B-AF1D-80A5B7BD6544}"/>
              </c:ext>
            </c:extLst>
          </c:dPt>
          <c:dPt>
            <c:idx val="22"/>
            <c:invertIfNegative val="0"/>
            <c:bubble3D val="0"/>
            <c:spPr>
              <a:solidFill>
                <a:srgbClr val="99CCFF"/>
              </a:solidFill>
              <a:effectLst/>
            </c:spPr>
            <c:extLst>
              <c:ext xmlns:c16="http://schemas.microsoft.com/office/drawing/2014/chart" uri="{C3380CC4-5D6E-409C-BE32-E72D297353CC}">
                <c16:uniqueId val="{000000DF-A675-4F8B-AF1D-80A5B7BD6544}"/>
              </c:ext>
            </c:extLst>
          </c:dPt>
          <c:dPt>
            <c:idx val="23"/>
            <c:invertIfNegative val="0"/>
            <c:bubble3D val="0"/>
            <c:spPr>
              <a:solidFill>
                <a:srgbClr val="99CCFF"/>
              </a:solidFill>
              <a:effectLst/>
            </c:spPr>
            <c:extLst>
              <c:ext xmlns:c16="http://schemas.microsoft.com/office/drawing/2014/chart" uri="{C3380CC4-5D6E-409C-BE32-E72D297353CC}">
                <c16:uniqueId val="{000000E1-A675-4F8B-AF1D-80A5B7BD6544}"/>
              </c:ext>
            </c:extLst>
          </c:dPt>
          <c:dPt>
            <c:idx val="24"/>
            <c:invertIfNegative val="0"/>
            <c:bubble3D val="0"/>
            <c:spPr>
              <a:solidFill>
                <a:srgbClr val="99CCFF"/>
              </a:solidFill>
              <a:effectLst/>
            </c:spPr>
            <c:extLst>
              <c:ext xmlns:c16="http://schemas.microsoft.com/office/drawing/2014/chart" uri="{C3380CC4-5D6E-409C-BE32-E72D297353CC}">
                <c16:uniqueId val="{000000E3-A675-4F8B-AF1D-80A5B7BD6544}"/>
              </c:ext>
            </c:extLst>
          </c:dPt>
          <c:dPt>
            <c:idx val="25"/>
            <c:invertIfNegative val="0"/>
            <c:bubble3D val="0"/>
            <c:spPr>
              <a:solidFill>
                <a:srgbClr val="99CCFF"/>
              </a:solidFill>
              <a:effectLst/>
            </c:spPr>
            <c:extLst>
              <c:ext xmlns:c16="http://schemas.microsoft.com/office/drawing/2014/chart" uri="{C3380CC4-5D6E-409C-BE32-E72D297353CC}">
                <c16:uniqueId val="{000000E5-A675-4F8B-AF1D-80A5B7BD6544}"/>
              </c:ext>
            </c:extLst>
          </c:dPt>
          <c:dPt>
            <c:idx val="26"/>
            <c:invertIfNegative val="0"/>
            <c:bubble3D val="0"/>
            <c:spPr>
              <a:solidFill>
                <a:srgbClr val="99CCFF"/>
              </a:solidFill>
              <a:effectLst/>
            </c:spPr>
            <c:extLst>
              <c:ext xmlns:c16="http://schemas.microsoft.com/office/drawing/2014/chart" uri="{C3380CC4-5D6E-409C-BE32-E72D297353CC}">
                <c16:uniqueId val="{000000E7-A675-4F8B-AF1D-80A5B7BD6544}"/>
              </c:ext>
            </c:extLst>
          </c:dPt>
          <c:dPt>
            <c:idx val="27"/>
            <c:invertIfNegative val="0"/>
            <c:bubble3D val="0"/>
            <c:spPr>
              <a:solidFill>
                <a:srgbClr val="99CCFF"/>
              </a:solidFill>
              <a:effectLst/>
            </c:spPr>
            <c:extLst>
              <c:ext xmlns:c16="http://schemas.microsoft.com/office/drawing/2014/chart" uri="{C3380CC4-5D6E-409C-BE32-E72D297353CC}">
                <c16:uniqueId val="{000000E9-A675-4F8B-AF1D-80A5B7BD6544}"/>
              </c:ext>
            </c:extLst>
          </c:dPt>
          <c:dPt>
            <c:idx val="28"/>
            <c:invertIfNegative val="0"/>
            <c:bubble3D val="0"/>
            <c:spPr>
              <a:solidFill>
                <a:srgbClr val="99CCFF"/>
              </a:solidFill>
              <a:effectLst/>
            </c:spPr>
            <c:extLst>
              <c:ext xmlns:c16="http://schemas.microsoft.com/office/drawing/2014/chart" uri="{C3380CC4-5D6E-409C-BE32-E72D297353CC}">
                <c16:uniqueId val="{000000EB-A675-4F8B-AF1D-80A5B7BD6544}"/>
              </c:ext>
            </c:extLst>
          </c:dPt>
          <c:dPt>
            <c:idx val="29"/>
            <c:invertIfNegative val="0"/>
            <c:bubble3D val="0"/>
            <c:spPr>
              <a:solidFill>
                <a:srgbClr val="99CCFF"/>
              </a:solidFill>
              <a:effectLst/>
            </c:spPr>
            <c:extLst>
              <c:ext xmlns:c16="http://schemas.microsoft.com/office/drawing/2014/chart" uri="{C3380CC4-5D6E-409C-BE32-E72D297353CC}">
                <c16:uniqueId val="{000000ED-A675-4F8B-AF1D-80A5B7BD6544}"/>
              </c:ext>
            </c:extLst>
          </c:dPt>
          <c:dPt>
            <c:idx val="30"/>
            <c:invertIfNegative val="0"/>
            <c:bubble3D val="0"/>
            <c:spPr>
              <a:solidFill>
                <a:srgbClr val="99CCFF"/>
              </a:solidFill>
              <a:effectLst/>
            </c:spPr>
            <c:extLst>
              <c:ext xmlns:c16="http://schemas.microsoft.com/office/drawing/2014/chart" uri="{C3380CC4-5D6E-409C-BE32-E72D297353CC}">
                <c16:uniqueId val="{000000EF-A675-4F8B-AF1D-80A5B7BD6544}"/>
              </c:ext>
            </c:extLst>
          </c:dPt>
          <c:dPt>
            <c:idx val="31"/>
            <c:invertIfNegative val="0"/>
            <c:bubble3D val="0"/>
            <c:spPr>
              <a:solidFill>
                <a:srgbClr val="99CCFF"/>
              </a:solidFill>
              <a:effectLst/>
            </c:spPr>
            <c:extLst>
              <c:ext xmlns:c16="http://schemas.microsoft.com/office/drawing/2014/chart" uri="{C3380CC4-5D6E-409C-BE32-E72D297353CC}">
                <c16:uniqueId val="{000000F1-A675-4F8B-AF1D-80A5B7BD6544}"/>
              </c:ext>
            </c:extLst>
          </c:dPt>
          <c:dPt>
            <c:idx val="32"/>
            <c:invertIfNegative val="0"/>
            <c:bubble3D val="0"/>
            <c:spPr>
              <a:solidFill>
                <a:srgbClr val="99CCFF"/>
              </a:solidFill>
              <a:effectLst/>
            </c:spPr>
            <c:extLst>
              <c:ext xmlns:c16="http://schemas.microsoft.com/office/drawing/2014/chart" uri="{C3380CC4-5D6E-409C-BE32-E72D297353CC}">
                <c16:uniqueId val="{000000F3-A675-4F8B-AF1D-80A5B7BD6544}"/>
              </c:ext>
            </c:extLst>
          </c:dPt>
          <c:dPt>
            <c:idx val="33"/>
            <c:invertIfNegative val="0"/>
            <c:bubble3D val="0"/>
            <c:spPr>
              <a:solidFill>
                <a:srgbClr val="99CCFF"/>
              </a:solidFill>
              <a:effectLst/>
            </c:spPr>
            <c:extLst>
              <c:ext xmlns:c16="http://schemas.microsoft.com/office/drawing/2014/chart" uri="{C3380CC4-5D6E-409C-BE32-E72D297353CC}">
                <c16:uniqueId val="{000000F5-A675-4F8B-AF1D-80A5B7BD6544}"/>
              </c:ext>
            </c:extLst>
          </c:dPt>
          <c:dPt>
            <c:idx val="34"/>
            <c:invertIfNegative val="0"/>
            <c:bubble3D val="0"/>
            <c:spPr>
              <a:solidFill>
                <a:srgbClr val="99CCFF"/>
              </a:solidFill>
              <a:effectLst/>
            </c:spPr>
            <c:extLst>
              <c:ext xmlns:c16="http://schemas.microsoft.com/office/drawing/2014/chart" uri="{C3380CC4-5D6E-409C-BE32-E72D297353CC}">
                <c16:uniqueId val="{000000F7-A675-4F8B-AF1D-80A5B7BD6544}"/>
              </c:ext>
            </c:extLst>
          </c:dPt>
          <c:dPt>
            <c:idx val="35"/>
            <c:invertIfNegative val="0"/>
            <c:bubble3D val="0"/>
            <c:spPr>
              <a:solidFill>
                <a:srgbClr val="99CCFF"/>
              </a:solidFill>
              <a:effectLst/>
            </c:spPr>
            <c:extLst>
              <c:ext xmlns:c16="http://schemas.microsoft.com/office/drawing/2014/chart" uri="{C3380CC4-5D6E-409C-BE32-E72D297353CC}">
                <c16:uniqueId val="{000000F9-A675-4F8B-AF1D-80A5B7BD6544}"/>
              </c:ext>
            </c:extLst>
          </c:dPt>
          <c:dPt>
            <c:idx val="36"/>
            <c:invertIfNegative val="0"/>
            <c:bubble3D val="0"/>
            <c:spPr>
              <a:solidFill>
                <a:srgbClr val="99CCFF"/>
              </a:solidFill>
              <a:effectLst/>
            </c:spPr>
            <c:extLst>
              <c:ext xmlns:c16="http://schemas.microsoft.com/office/drawing/2014/chart" uri="{C3380CC4-5D6E-409C-BE32-E72D297353CC}">
                <c16:uniqueId val="{000000FB-A675-4F8B-AF1D-80A5B7BD6544}"/>
              </c:ext>
            </c:extLst>
          </c:dPt>
          <c:dPt>
            <c:idx val="37"/>
            <c:invertIfNegative val="0"/>
            <c:bubble3D val="0"/>
            <c:spPr>
              <a:solidFill>
                <a:srgbClr val="99CCFF"/>
              </a:solidFill>
              <a:effectLst/>
            </c:spPr>
            <c:extLst>
              <c:ext xmlns:c16="http://schemas.microsoft.com/office/drawing/2014/chart" uri="{C3380CC4-5D6E-409C-BE32-E72D297353CC}">
                <c16:uniqueId val="{000000FD-A675-4F8B-AF1D-80A5B7BD6544}"/>
              </c:ext>
            </c:extLst>
          </c:dPt>
          <c:dPt>
            <c:idx val="38"/>
            <c:invertIfNegative val="0"/>
            <c:bubble3D val="0"/>
            <c:spPr>
              <a:solidFill>
                <a:srgbClr val="99CCFF"/>
              </a:solidFill>
              <a:effectLst/>
            </c:spPr>
            <c:extLst>
              <c:ext xmlns:c16="http://schemas.microsoft.com/office/drawing/2014/chart" uri="{C3380CC4-5D6E-409C-BE32-E72D297353CC}">
                <c16:uniqueId val="{000000FF-A675-4F8B-AF1D-80A5B7BD6544}"/>
              </c:ext>
            </c:extLst>
          </c:dPt>
          <c:dPt>
            <c:idx val="39"/>
            <c:invertIfNegative val="0"/>
            <c:bubble3D val="0"/>
            <c:spPr>
              <a:solidFill>
                <a:srgbClr val="99CCFF"/>
              </a:solidFill>
              <a:effectLst/>
            </c:spPr>
            <c:extLst>
              <c:ext xmlns:c16="http://schemas.microsoft.com/office/drawing/2014/chart" uri="{C3380CC4-5D6E-409C-BE32-E72D297353CC}">
                <c16:uniqueId val="{00000101-A675-4F8B-AF1D-80A5B7BD6544}"/>
              </c:ext>
            </c:extLst>
          </c:dPt>
          <c:dPt>
            <c:idx val="40"/>
            <c:invertIfNegative val="0"/>
            <c:bubble3D val="0"/>
            <c:spPr>
              <a:solidFill>
                <a:srgbClr val="99CCFF"/>
              </a:solidFill>
              <a:effectLst/>
            </c:spPr>
            <c:extLst>
              <c:ext xmlns:c16="http://schemas.microsoft.com/office/drawing/2014/chart" uri="{C3380CC4-5D6E-409C-BE32-E72D297353CC}">
                <c16:uniqueId val="{00000103-A675-4F8B-AF1D-80A5B7BD6544}"/>
              </c:ext>
            </c:extLst>
          </c:dPt>
          <c:dPt>
            <c:idx val="41"/>
            <c:invertIfNegative val="0"/>
            <c:bubble3D val="0"/>
            <c:spPr>
              <a:solidFill>
                <a:srgbClr val="99CCFF"/>
              </a:solidFill>
              <a:effectLst/>
            </c:spPr>
            <c:extLst>
              <c:ext xmlns:c16="http://schemas.microsoft.com/office/drawing/2014/chart" uri="{C3380CC4-5D6E-409C-BE32-E72D297353CC}">
                <c16:uniqueId val="{00000105-A675-4F8B-AF1D-80A5B7BD6544}"/>
              </c:ext>
            </c:extLst>
          </c:dPt>
          <c:dPt>
            <c:idx val="42"/>
            <c:invertIfNegative val="0"/>
            <c:bubble3D val="0"/>
            <c:spPr>
              <a:solidFill>
                <a:srgbClr val="99CCFF"/>
              </a:solidFill>
              <a:effectLst/>
            </c:spPr>
            <c:extLst>
              <c:ext xmlns:c16="http://schemas.microsoft.com/office/drawing/2014/chart" uri="{C3380CC4-5D6E-409C-BE32-E72D297353CC}">
                <c16:uniqueId val="{00000107-A675-4F8B-AF1D-80A5B7BD6544}"/>
              </c:ext>
            </c:extLst>
          </c:dPt>
          <c:dPt>
            <c:idx val="43"/>
            <c:invertIfNegative val="0"/>
            <c:bubble3D val="0"/>
            <c:spPr>
              <a:solidFill>
                <a:srgbClr val="99CCFF"/>
              </a:solidFill>
              <a:effectLst/>
            </c:spPr>
            <c:extLst>
              <c:ext xmlns:c16="http://schemas.microsoft.com/office/drawing/2014/chart" uri="{C3380CC4-5D6E-409C-BE32-E72D297353CC}">
                <c16:uniqueId val="{00000109-A675-4F8B-AF1D-80A5B7BD6544}"/>
              </c:ext>
            </c:extLst>
          </c:dPt>
          <c:cat>
            <c:strLit>
              <c:ptCount val="44"/>
              <c:pt idx="0">
                <c:v>Turku</c:v>
              </c:pt>
              <c:pt idx="1">
                <c:v>Imatra</c:v>
              </c:pt>
              <c:pt idx="2">
                <c:v>Lahti</c:v>
              </c:pt>
              <c:pt idx="3">
                <c:v>Tampere</c:v>
              </c:pt>
              <c:pt idx="4">
                <c:v>Nokia</c:v>
              </c:pt>
              <c:pt idx="5">
                <c:v>Joensuu</c:v>
              </c:pt>
              <c:pt idx="6">
                <c:v>Naantali</c:v>
              </c:pt>
              <c:pt idx="7">
                <c:v>Vantaa</c:v>
              </c:pt>
              <c:pt idx="8">
                <c:v>Kirkkonummi</c:v>
              </c:pt>
              <c:pt idx="9">
                <c:v>Rauma</c:v>
              </c:pt>
              <c:pt idx="10">
                <c:v>Kemi</c:v>
              </c:pt>
              <c:pt idx="11">
                <c:v>Ylöjärvi</c:v>
              </c:pt>
              <c:pt idx="12">
                <c:v>Pirkkala</c:v>
              </c:pt>
              <c:pt idx="13">
                <c:v>Hanko</c:v>
              </c:pt>
              <c:pt idx="14">
                <c:v>Hyvinkää</c:v>
              </c:pt>
              <c:pt idx="15">
                <c:v>Lappeenranta</c:v>
              </c:pt>
              <c:pt idx="16">
                <c:v>Kotka</c:v>
              </c:pt>
              <c:pt idx="17">
                <c:v>Kangasala</c:v>
              </c:pt>
              <c:pt idx="18">
                <c:v>Uusikaupunki</c:v>
              </c:pt>
              <c:pt idx="19">
                <c:v>Kokkola</c:v>
              </c:pt>
              <c:pt idx="20">
                <c:v>Lohja</c:v>
              </c:pt>
              <c:pt idx="21">
                <c:v>Ylivieska</c:v>
              </c:pt>
              <c:pt idx="22">
                <c:v>Kouvola</c:v>
              </c:pt>
              <c:pt idx="23">
                <c:v>Masku</c:v>
              </c:pt>
              <c:pt idx="24">
                <c:v>Hollola</c:v>
              </c:pt>
              <c:pt idx="25">
                <c:v>Lempäälä</c:v>
              </c:pt>
              <c:pt idx="26">
                <c:v>Seinäjoki</c:v>
              </c:pt>
              <c:pt idx="27">
                <c:v>Äänekoski</c:v>
              </c:pt>
              <c:pt idx="28">
                <c:v>Paimio</c:v>
              </c:pt>
              <c:pt idx="29">
                <c:v>Hamina</c:v>
              </c:pt>
              <c:pt idx="30">
                <c:v>Sastamala</c:v>
              </c:pt>
              <c:pt idx="31">
                <c:v>Hämeenkyrö</c:v>
              </c:pt>
              <c:pt idx="32">
                <c:v>Loviisa</c:v>
              </c:pt>
              <c:pt idx="33">
                <c:v>Orivesi</c:v>
              </c:pt>
              <c:pt idx="34">
                <c:v>Mäntsälä</c:v>
              </c:pt>
              <c:pt idx="35">
                <c:v>Orimattila</c:v>
              </c:pt>
              <c:pt idx="36">
                <c:v>Ilomantsi</c:v>
              </c:pt>
              <c:pt idx="37">
                <c:v>Mynämäki</c:v>
              </c:pt>
              <c:pt idx="38">
                <c:v>Jokioinen</c:v>
              </c:pt>
              <c:pt idx="39">
                <c:v>Laitila</c:v>
              </c:pt>
              <c:pt idx="40">
                <c:v>Padasjoki</c:v>
              </c:pt>
              <c:pt idx="41">
                <c:v>Kuhmoinen</c:v>
              </c:pt>
              <c:pt idx="42">
                <c:v>Loimaa</c:v>
              </c:pt>
              <c:pt idx="43">
                <c:v>Punkalaidun</c:v>
              </c:pt>
            </c:strLit>
          </c:cat>
          <c:val>
            <c:numLit>
              <c:formatCode>General</c:formatCode>
              <c:ptCount val="44"/>
              <c:pt idx="0">
                <c:v>1.1243341490626335E-2</c:v>
              </c:pt>
              <c:pt idx="1">
                <c:v>4.1286945343017578E-3</c:v>
              </c:pt>
              <c:pt idx="2">
                <c:v>7.6568727381527424E-3</c:v>
              </c:pt>
              <c:pt idx="3">
                <c:v>1.0927570983767509E-2</c:v>
              </c:pt>
              <c:pt idx="4">
                <c:v>3.1312227249145508E-2</c:v>
              </c:pt>
              <c:pt idx="5">
                <c:v>9.0050902217626572E-3</c:v>
              </c:pt>
              <c:pt idx="6">
                <c:v>2.1094774827361107E-2</c:v>
              </c:pt>
              <c:pt idx="7">
                <c:v>7.9040378332138062E-3</c:v>
              </c:pt>
              <c:pt idx="8">
                <c:v>2.022835984826088E-2</c:v>
              </c:pt>
              <c:pt idx="9">
                <c:v>8.4397215396165848E-3</c:v>
              </c:pt>
              <c:pt idx="10">
                <c:v>6.5406053327023983E-3</c:v>
              </c:pt>
              <c:pt idx="11">
                <c:v>2.8195522725582123E-2</c:v>
              </c:pt>
              <c:pt idx="12">
                <c:v>6.4593568444252014E-2</c:v>
              </c:pt>
              <c:pt idx="13">
                <c:v>1.7502551898360252E-2</c:v>
              </c:pt>
              <c:pt idx="14">
                <c:v>7.2100250981748104E-3</c:v>
              </c:pt>
              <c:pt idx="15">
                <c:v>6.2778000719845295E-3</c:v>
              </c:pt>
              <c:pt idx="16">
                <c:v>1.2283949181437492E-2</c:v>
              </c:pt>
              <c:pt idx="17">
                <c:v>2.1766701713204384E-2</c:v>
              </c:pt>
              <c:pt idx="18">
                <c:v>1.0803136974573135E-2</c:v>
              </c:pt>
              <c:pt idx="19">
                <c:v>2.4058781564235687E-2</c:v>
              </c:pt>
              <c:pt idx="20">
                <c:v>1.5053379349410534E-2</c:v>
              </c:pt>
              <c:pt idx="21">
                <c:v>2.0693717524409294E-2</c:v>
              </c:pt>
              <c:pt idx="22">
                <c:v>9.2095416039228439E-3</c:v>
              </c:pt>
              <c:pt idx="23">
                <c:v>3.2165929675102234E-2</c:v>
              </c:pt>
              <c:pt idx="24">
                <c:v>1.3508561067283154E-2</c:v>
              </c:pt>
              <c:pt idx="25">
                <c:v>3.6235325038433075E-2</c:v>
              </c:pt>
              <c:pt idx="26">
                <c:v>1.0317366570234299E-2</c:v>
              </c:pt>
              <c:pt idx="27">
                <c:v>9.4782570376992226E-3</c:v>
              </c:pt>
              <c:pt idx="28">
                <c:v>9.0282298624515533E-3</c:v>
              </c:pt>
              <c:pt idx="29">
                <c:v>3.4384012222290039E-2</c:v>
              </c:pt>
              <c:pt idx="30">
                <c:v>1.9300173968076706E-2</c:v>
              </c:pt>
              <c:pt idx="31">
                <c:v>1.2284409254789352E-2</c:v>
              </c:pt>
              <c:pt idx="32">
                <c:v>2.4906741455197334E-2</c:v>
              </c:pt>
              <c:pt idx="33">
                <c:v>1.3110792264342308E-2</c:v>
              </c:pt>
              <c:pt idx="34">
                <c:v>1.848752424120903E-2</c:v>
              </c:pt>
              <c:pt idx="35">
                <c:v>3.4348059445619583E-2</c:v>
              </c:pt>
              <c:pt idx="36">
                <c:v>1.1268241330981255E-2</c:v>
              </c:pt>
              <c:pt idx="37">
                <c:v>8.2792602479457855E-3</c:v>
              </c:pt>
              <c:pt idx="38">
                <c:v>1.0453556664288044E-2</c:v>
              </c:pt>
              <c:pt idx="39">
                <c:v>7.8705092892050743E-3</c:v>
              </c:pt>
              <c:pt idx="40">
                <c:v>5.9096859768033028E-3</c:v>
              </c:pt>
              <c:pt idx="41">
                <c:v>1.001957431435585E-2</c:v>
              </c:pt>
              <c:pt idx="42">
                <c:v>1.1331957764923573E-2</c:v>
              </c:pt>
              <c:pt idx="43">
                <c:v>3.2421895302832127E-3</c:v>
              </c:pt>
            </c:numLit>
          </c:val>
          <c:extLst>
            <c:ext xmlns:c16="http://schemas.microsoft.com/office/drawing/2014/chart" uri="{C3380CC4-5D6E-409C-BE32-E72D297353CC}">
              <c16:uniqueId val="{0000010A-A675-4F8B-AF1D-80A5B7BD6544}"/>
            </c:ext>
          </c:extLst>
        </c:ser>
        <c:ser>
          <c:idx val="3"/>
          <c:order val="3"/>
          <c:tx>
            <c:v>Kaukolämpö</c:v>
          </c:tx>
          <c:spPr>
            <a:solidFill>
              <a:srgbClr val="99FFFF"/>
            </a:solidFill>
          </c:spPr>
          <c:invertIfNegative val="0"/>
          <c:dPt>
            <c:idx val="0"/>
            <c:invertIfNegative val="0"/>
            <c:bubble3D val="0"/>
            <c:spPr>
              <a:solidFill>
                <a:srgbClr val="99FFFF"/>
              </a:solidFill>
              <a:effectLst/>
            </c:spPr>
            <c:extLst>
              <c:ext xmlns:c16="http://schemas.microsoft.com/office/drawing/2014/chart" uri="{C3380CC4-5D6E-409C-BE32-E72D297353CC}">
                <c16:uniqueId val="{0000010C-A675-4F8B-AF1D-80A5B7BD6544}"/>
              </c:ext>
            </c:extLst>
          </c:dPt>
          <c:dPt>
            <c:idx val="1"/>
            <c:invertIfNegative val="0"/>
            <c:bubble3D val="0"/>
            <c:spPr>
              <a:solidFill>
                <a:srgbClr val="99FFFF"/>
              </a:solidFill>
              <a:effectLst/>
            </c:spPr>
            <c:extLst>
              <c:ext xmlns:c16="http://schemas.microsoft.com/office/drawing/2014/chart" uri="{C3380CC4-5D6E-409C-BE32-E72D297353CC}">
                <c16:uniqueId val="{0000010E-A675-4F8B-AF1D-80A5B7BD6544}"/>
              </c:ext>
            </c:extLst>
          </c:dPt>
          <c:dPt>
            <c:idx val="2"/>
            <c:invertIfNegative val="0"/>
            <c:bubble3D val="0"/>
            <c:spPr>
              <a:solidFill>
                <a:srgbClr val="99FFFF"/>
              </a:solidFill>
              <a:effectLst/>
            </c:spPr>
            <c:extLst>
              <c:ext xmlns:c16="http://schemas.microsoft.com/office/drawing/2014/chart" uri="{C3380CC4-5D6E-409C-BE32-E72D297353CC}">
                <c16:uniqueId val="{00000110-A675-4F8B-AF1D-80A5B7BD6544}"/>
              </c:ext>
            </c:extLst>
          </c:dPt>
          <c:dPt>
            <c:idx val="3"/>
            <c:invertIfNegative val="0"/>
            <c:bubble3D val="0"/>
            <c:spPr>
              <a:solidFill>
                <a:srgbClr val="99FFFF"/>
              </a:solidFill>
              <a:effectLst/>
            </c:spPr>
            <c:extLst>
              <c:ext xmlns:c16="http://schemas.microsoft.com/office/drawing/2014/chart" uri="{C3380CC4-5D6E-409C-BE32-E72D297353CC}">
                <c16:uniqueId val="{00000112-A675-4F8B-AF1D-80A5B7BD6544}"/>
              </c:ext>
            </c:extLst>
          </c:dPt>
          <c:dPt>
            <c:idx val="4"/>
            <c:invertIfNegative val="0"/>
            <c:bubble3D val="0"/>
            <c:spPr>
              <a:solidFill>
                <a:srgbClr val="99FFFF"/>
              </a:solidFill>
              <a:effectLst/>
            </c:spPr>
            <c:extLst>
              <c:ext xmlns:c16="http://schemas.microsoft.com/office/drawing/2014/chart" uri="{C3380CC4-5D6E-409C-BE32-E72D297353CC}">
                <c16:uniqueId val="{00000114-A675-4F8B-AF1D-80A5B7BD6544}"/>
              </c:ext>
            </c:extLst>
          </c:dPt>
          <c:dPt>
            <c:idx val="5"/>
            <c:invertIfNegative val="0"/>
            <c:bubble3D val="0"/>
            <c:spPr>
              <a:solidFill>
                <a:srgbClr val="99FFFF"/>
              </a:solidFill>
              <a:effectLst/>
            </c:spPr>
            <c:extLst>
              <c:ext xmlns:c16="http://schemas.microsoft.com/office/drawing/2014/chart" uri="{C3380CC4-5D6E-409C-BE32-E72D297353CC}">
                <c16:uniqueId val="{00000116-A675-4F8B-AF1D-80A5B7BD6544}"/>
              </c:ext>
            </c:extLst>
          </c:dPt>
          <c:dPt>
            <c:idx val="6"/>
            <c:invertIfNegative val="0"/>
            <c:bubble3D val="0"/>
            <c:spPr>
              <a:solidFill>
                <a:srgbClr val="99FFFF"/>
              </a:solidFill>
              <a:effectLst/>
            </c:spPr>
            <c:extLst>
              <c:ext xmlns:c16="http://schemas.microsoft.com/office/drawing/2014/chart" uri="{C3380CC4-5D6E-409C-BE32-E72D297353CC}">
                <c16:uniqueId val="{00000118-A675-4F8B-AF1D-80A5B7BD6544}"/>
              </c:ext>
            </c:extLst>
          </c:dPt>
          <c:dPt>
            <c:idx val="7"/>
            <c:invertIfNegative val="0"/>
            <c:bubble3D val="0"/>
            <c:spPr>
              <a:solidFill>
                <a:srgbClr val="99FFFF"/>
              </a:solidFill>
              <a:effectLst/>
            </c:spPr>
            <c:extLst>
              <c:ext xmlns:c16="http://schemas.microsoft.com/office/drawing/2014/chart" uri="{C3380CC4-5D6E-409C-BE32-E72D297353CC}">
                <c16:uniqueId val="{0000011A-A675-4F8B-AF1D-80A5B7BD6544}"/>
              </c:ext>
            </c:extLst>
          </c:dPt>
          <c:dPt>
            <c:idx val="8"/>
            <c:invertIfNegative val="0"/>
            <c:bubble3D val="0"/>
            <c:spPr>
              <a:solidFill>
                <a:srgbClr val="99FFFF"/>
              </a:solidFill>
              <a:effectLst/>
            </c:spPr>
            <c:extLst>
              <c:ext xmlns:c16="http://schemas.microsoft.com/office/drawing/2014/chart" uri="{C3380CC4-5D6E-409C-BE32-E72D297353CC}">
                <c16:uniqueId val="{0000011C-A675-4F8B-AF1D-80A5B7BD6544}"/>
              </c:ext>
            </c:extLst>
          </c:dPt>
          <c:dPt>
            <c:idx val="9"/>
            <c:invertIfNegative val="0"/>
            <c:bubble3D val="0"/>
            <c:spPr>
              <a:solidFill>
                <a:srgbClr val="99FFFF"/>
              </a:solidFill>
              <a:effectLst>
                <a:outerShdw dist="35921" dir="2700000" algn="br">
                  <a:srgbClr val="000000"/>
                </a:outerShdw>
              </a:effectLst>
            </c:spPr>
            <c:extLst>
              <c:ext xmlns:c16="http://schemas.microsoft.com/office/drawing/2014/chart" uri="{C3380CC4-5D6E-409C-BE32-E72D297353CC}">
                <c16:uniqueId val="{0000011E-A675-4F8B-AF1D-80A5B7BD6544}"/>
              </c:ext>
            </c:extLst>
          </c:dPt>
          <c:dPt>
            <c:idx val="10"/>
            <c:invertIfNegative val="0"/>
            <c:bubble3D val="0"/>
            <c:spPr>
              <a:solidFill>
                <a:srgbClr val="99FFFF"/>
              </a:solidFill>
              <a:effectLst/>
            </c:spPr>
            <c:extLst>
              <c:ext xmlns:c16="http://schemas.microsoft.com/office/drawing/2014/chart" uri="{C3380CC4-5D6E-409C-BE32-E72D297353CC}">
                <c16:uniqueId val="{00000120-A675-4F8B-AF1D-80A5B7BD6544}"/>
              </c:ext>
            </c:extLst>
          </c:dPt>
          <c:dPt>
            <c:idx val="11"/>
            <c:invertIfNegative val="0"/>
            <c:bubble3D val="0"/>
            <c:spPr>
              <a:solidFill>
                <a:srgbClr val="99FFFF"/>
              </a:solidFill>
              <a:effectLst/>
            </c:spPr>
            <c:extLst>
              <c:ext xmlns:c16="http://schemas.microsoft.com/office/drawing/2014/chart" uri="{C3380CC4-5D6E-409C-BE32-E72D297353CC}">
                <c16:uniqueId val="{00000122-A675-4F8B-AF1D-80A5B7BD6544}"/>
              </c:ext>
            </c:extLst>
          </c:dPt>
          <c:dPt>
            <c:idx val="12"/>
            <c:invertIfNegative val="0"/>
            <c:bubble3D val="0"/>
            <c:spPr>
              <a:solidFill>
                <a:srgbClr val="99FFFF"/>
              </a:solidFill>
              <a:effectLst/>
            </c:spPr>
            <c:extLst>
              <c:ext xmlns:c16="http://schemas.microsoft.com/office/drawing/2014/chart" uri="{C3380CC4-5D6E-409C-BE32-E72D297353CC}">
                <c16:uniqueId val="{00000124-A675-4F8B-AF1D-80A5B7BD6544}"/>
              </c:ext>
            </c:extLst>
          </c:dPt>
          <c:dPt>
            <c:idx val="13"/>
            <c:invertIfNegative val="0"/>
            <c:bubble3D val="0"/>
            <c:spPr>
              <a:solidFill>
                <a:srgbClr val="99FFFF"/>
              </a:solidFill>
              <a:effectLst/>
            </c:spPr>
            <c:extLst>
              <c:ext xmlns:c16="http://schemas.microsoft.com/office/drawing/2014/chart" uri="{C3380CC4-5D6E-409C-BE32-E72D297353CC}">
                <c16:uniqueId val="{00000126-A675-4F8B-AF1D-80A5B7BD6544}"/>
              </c:ext>
            </c:extLst>
          </c:dPt>
          <c:dPt>
            <c:idx val="14"/>
            <c:invertIfNegative val="0"/>
            <c:bubble3D val="0"/>
            <c:spPr>
              <a:solidFill>
                <a:srgbClr val="99FFFF"/>
              </a:solidFill>
              <a:effectLst/>
            </c:spPr>
            <c:extLst>
              <c:ext xmlns:c16="http://schemas.microsoft.com/office/drawing/2014/chart" uri="{C3380CC4-5D6E-409C-BE32-E72D297353CC}">
                <c16:uniqueId val="{00000128-A675-4F8B-AF1D-80A5B7BD6544}"/>
              </c:ext>
            </c:extLst>
          </c:dPt>
          <c:dPt>
            <c:idx val="15"/>
            <c:invertIfNegative val="0"/>
            <c:bubble3D val="0"/>
            <c:spPr>
              <a:solidFill>
                <a:srgbClr val="99FFFF"/>
              </a:solidFill>
              <a:effectLst/>
            </c:spPr>
            <c:extLst>
              <c:ext xmlns:c16="http://schemas.microsoft.com/office/drawing/2014/chart" uri="{C3380CC4-5D6E-409C-BE32-E72D297353CC}">
                <c16:uniqueId val="{0000012A-A675-4F8B-AF1D-80A5B7BD6544}"/>
              </c:ext>
            </c:extLst>
          </c:dPt>
          <c:dPt>
            <c:idx val="16"/>
            <c:invertIfNegative val="0"/>
            <c:bubble3D val="0"/>
            <c:spPr>
              <a:solidFill>
                <a:srgbClr val="99FFFF"/>
              </a:solidFill>
              <a:effectLst/>
            </c:spPr>
            <c:extLst>
              <c:ext xmlns:c16="http://schemas.microsoft.com/office/drawing/2014/chart" uri="{C3380CC4-5D6E-409C-BE32-E72D297353CC}">
                <c16:uniqueId val="{0000012C-A675-4F8B-AF1D-80A5B7BD6544}"/>
              </c:ext>
            </c:extLst>
          </c:dPt>
          <c:dPt>
            <c:idx val="17"/>
            <c:invertIfNegative val="0"/>
            <c:bubble3D val="0"/>
            <c:spPr>
              <a:solidFill>
                <a:srgbClr val="99FFFF"/>
              </a:solidFill>
              <a:effectLst/>
            </c:spPr>
            <c:extLst>
              <c:ext xmlns:c16="http://schemas.microsoft.com/office/drawing/2014/chart" uri="{C3380CC4-5D6E-409C-BE32-E72D297353CC}">
                <c16:uniqueId val="{0000012E-A675-4F8B-AF1D-80A5B7BD6544}"/>
              </c:ext>
            </c:extLst>
          </c:dPt>
          <c:dPt>
            <c:idx val="18"/>
            <c:invertIfNegative val="0"/>
            <c:bubble3D val="0"/>
            <c:spPr>
              <a:solidFill>
                <a:srgbClr val="99FFFF"/>
              </a:solidFill>
              <a:effectLst/>
            </c:spPr>
            <c:extLst>
              <c:ext xmlns:c16="http://schemas.microsoft.com/office/drawing/2014/chart" uri="{C3380CC4-5D6E-409C-BE32-E72D297353CC}">
                <c16:uniqueId val="{00000130-A675-4F8B-AF1D-80A5B7BD6544}"/>
              </c:ext>
            </c:extLst>
          </c:dPt>
          <c:dPt>
            <c:idx val="19"/>
            <c:invertIfNegative val="0"/>
            <c:bubble3D val="0"/>
            <c:spPr>
              <a:solidFill>
                <a:srgbClr val="99FFFF"/>
              </a:solidFill>
              <a:effectLst/>
            </c:spPr>
            <c:extLst>
              <c:ext xmlns:c16="http://schemas.microsoft.com/office/drawing/2014/chart" uri="{C3380CC4-5D6E-409C-BE32-E72D297353CC}">
                <c16:uniqueId val="{00000132-A675-4F8B-AF1D-80A5B7BD6544}"/>
              </c:ext>
            </c:extLst>
          </c:dPt>
          <c:dPt>
            <c:idx val="20"/>
            <c:invertIfNegative val="0"/>
            <c:bubble3D val="0"/>
            <c:spPr>
              <a:solidFill>
                <a:srgbClr val="99FFFF"/>
              </a:solidFill>
              <a:effectLst/>
            </c:spPr>
            <c:extLst>
              <c:ext xmlns:c16="http://schemas.microsoft.com/office/drawing/2014/chart" uri="{C3380CC4-5D6E-409C-BE32-E72D297353CC}">
                <c16:uniqueId val="{00000134-A675-4F8B-AF1D-80A5B7BD6544}"/>
              </c:ext>
            </c:extLst>
          </c:dPt>
          <c:dPt>
            <c:idx val="21"/>
            <c:invertIfNegative val="0"/>
            <c:bubble3D val="0"/>
            <c:spPr>
              <a:solidFill>
                <a:srgbClr val="99FFFF"/>
              </a:solidFill>
              <a:effectLst/>
            </c:spPr>
            <c:extLst>
              <c:ext xmlns:c16="http://schemas.microsoft.com/office/drawing/2014/chart" uri="{C3380CC4-5D6E-409C-BE32-E72D297353CC}">
                <c16:uniqueId val="{00000136-A675-4F8B-AF1D-80A5B7BD6544}"/>
              </c:ext>
            </c:extLst>
          </c:dPt>
          <c:dPt>
            <c:idx val="22"/>
            <c:invertIfNegative val="0"/>
            <c:bubble3D val="0"/>
            <c:spPr>
              <a:solidFill>
                <a:srgbClr val="99FFFF"/>
              </a:solidFill>
              <a:effectLst/>
            </c:spPr>
            <c:extLst>
              <c:ext xmlns:c16="http://schemas.microsoft.com/office/drawing/2014/chart" uri="{C3380CC4-5D6E-409C-BE32-E72D297353CC}">
                <c16:uniqueId val="{00000138-A675-4F8B-AF1D-80A5B7BD6544}"/>
              </c:ext>
            </c:extLst>
          </c:dPt>
          <c:dPt>
            <c:idx val="23"/>
            <c:invertIfNegative val="0"/>
            <c:bubble3D val="0"/>
            <c:spPr>
              <a:solidFill>
                <a:srgbClr val="99FFFF"/>
              </a:solidFill>
              <a:effectLst/>
            </c:spPr>
            <c:extLst>
              <c:ext xmlns:c16="http://schemas.microsoft.com/office/drawing/2014/chart" uri="{C3380CC4-5D6E-409C-BE32-E72D297353CC}">
                <c16:uniqueId val="{0000013A-A675-4F8B-AF1D-80A5B7BD6544}"/>
              </c:ext>
            </c:extLst>
          </c:dPt>
          <c:dPt>
            <c:idx val="24"/>
            <c:invertIfNegative val="0"/>
            <c:bubble3D val="0"/>
            <c:spPr>
              <a:solidFill>
                <a:srgbClr val="99FFFF"/>
              </a:solidFill>
              <a:effectLst/>
            </c:spPr>
            <c:extLst>
              <c:ext xmlns:c16="http://schemas.microsoft.com/office/drawing/2014/chart" uri="{C3380CC4-5D6E-409C-BE32-E72D297353CC}">
                <c16:uniqueId val="{0000013C-A675-4F8B-AF1D-80A5B7BD6544}"/>
              </c:ext>
            </c:extLst>
          </c:dPt>
          <c:dPt>
            <c:idx val="25"/>
            <c:invertIfNegative val="0"/>
            <c:bubble3D val="0"/>
            <c:spPr>
              <a:solidFill>
                <a:srgbClr val="99FFFF"/>
              </a:solidFill>
              <a:effectLst/>
            </c:spPr>
            <c:extLst>
              <c:ext xmlns:c16="http://schemas.microsoft.com/office/drawing/2014/chart" uri="{C3380CC4-5D6E-409C-BE32-E72D297353CC}">
                <c16:uniqueId val="{0000013E-A675-4F8B-AF1D-80A5B7BD6544}"/>
              </c:ext>
            </c:extLst>
          </c:dPt>
          <c:dPt>
            <c:idx val="26"/>
            <c:invertIfNegative val="0"/>
            <c:bubble3D val="0"/>
            <c:spPr>
              <a:solidFill>
                <a:srgbClr val="99FFFF"/>
              </a:solidFill>
              <a:effectLst/>
            </c:spPr>
            <c:extLst>
              <c:ext xmlns:c16="http://schemas.microsoft.com/office/drawing/2014/chart" uri="{C3380CC4-5D6E-409C-BE32-E72D297353CC}">
                <c16:uniqueId val="{00000140-A675-4F8B-AF1D-80A5B7BD6544}"/>
              </c:ext>
            </c:extLst>
          </c:dPt>
          <c:dPt>
            <c:idx val="27"/>
            <c:invertIfNegative val="0"/>
            <c:bubble3D val="0"/>
            <c:spPr>
              <a:solidFill>
                <a:srgbClr val="99FFFF"/>
              </a:solidFill>
              <a:effectLst/>
            </c:spPr>
            <c:extLst>
              <c:ext xmlns:c16="http://schemas.microsoft.com/office/drawing/2014/chart" uri="{C3380CC4-5D6E-409C-BE32-E72D297353CC}">
                <c16:uniqueId val="{00000142-A675-4F8B-AF1D-80A5B7BD6544}"/>
              </c:ext>
            </c:extLst>
          </c:dPt>
          <c:dPt>
            <c:idx val="28"/>
            <c:invertIfNegative val="0"/>
            <c:bubble3D val="0"/>
            <c:spPr>
              <a:solidFill>
                <a:srgbClr val="99FFFF"/>
              </a:solidFill>
              <a:effectLst/>
            </c:spPr>
            <c:extLst>
              <c:ext xmlns:c16="http://schemas.microsoft.com/office/drawing/2014/chart" uri="{C3380CC4-5D6E-409C-BE32-E72D297353CC}">
                <c16:uniqueId val="{00000144-A675-4F8B-AF1D-80A5B7BD6544}"/>
              </c:ext>
            </c:extLst>
          </c:dPt>
          <c:dPt>
            <c:idx val="29"/>
            <c:invertIfNegative val="0"/>
            <c:bubble3D val="0"/>
            <c:spPr>
              <a:solidFill>
                <a:srgbClr val="99FFFF"/>
              </a:solidFill>
              <a:effectLst/>
            </c:spPr>
            <c:extLst>
              <c:ext xmlns:c16="http://schemas.microsoft.com/office/drawing/2014/chart" uri="{C3380CC4-5D6E-409C-BE32-E72D297353CC}">
                <c16:uniqueId val="{00000146-A675-4F8B-AF1D-80A5B7BD6544}"/>
              </c:ext>
            </c:extLst>
          </c:dPt>
          <c:dPt>
            <c:idx val="30"/>
            <c:invertIfNegative val="0"/>
            <c:bubble3D val="0"/>
            <c:spPr>
              <a:solidFill>
                <a:srgbClr val="99FFFF"/>
              </a:solidFill>
              <a:effectLst/>
            </c:spPr>
            <c:extLst>
              <c:ext xmlns:c16="http://schemas.microsoft.com/office/drawing/2014/chart" uri="{C3380CC4-5D6E-409C-BE32-E72D297353CC}">
                <c16:uniqueId val="{00000148-A675-4F8B-AF1D-80A5B7BD6544}"/>
              </c:ext>
            </c:extLst>
          </c:dPt>
          <c:dPt>
            <c:idx val="31"/>
            <c:invertIfNegative val="0"/>
            <c:bubble3D val="0"/>
            <c:spPr>
              <a:solidFill>
                <a:srgbClr val="99FFFF"/>
              </a:solidFill>
              <a:effectLst/>
            </c:spPr>
            <c:extLst>
              <c:ext xmlns:c16="http://schemas.microsoft.com/office/drawing/2014/chart" uri="{C3380CC4-5D6E-409C-BE32-E72D297353CC}">
                <c16:uniqueId val="{0000014A-A675-4F8B-AF1D-80A5B7BD6544}"/>
              </c:ext>
            </c:extLst>
          </c:dPt>
          <c:dPt>
            <c:idx val="32"/>
            <c:invertIfNegative val="0"/>
            <c:bubble3D val="0"/>
            <c:spPr>
              <a:solidFill>
                <a:srgbClr val="99FFFF"/>
              </a:solidFill>
              <a:effectLst/>
            </c:spPr>
            <c:extLst>
              <c:ext xmlns:c16="http://schemas.microsoft.com/office/drawing/2014/chart" uri="{C3380CC4-5D6E-409C-BE32-E72D297353CC}">
                <c16:uniqueId val="{0000014C-A675-4F8B-AF1D-80A5B7BD6544}"/>
              </c:ext>
            </c:extLst>
          </c:dPt>
          <c:dPt>
            <c:idx val="33"/>
            <c:invertIfNegative val="0"/>
            <c:bubble3D val="0"/>
            <c:spPr>
              <a:solidFill>
                <a:srgbClr val="99FFFF"/>
              </a:solidFill>
              <a:effectLst/>
            </c:spPr>
            <c:extLst>
              <c:ext xmlns:c16="http://schemas.microsoft.com/office/drawing/2014/chart" uri="{C3380CC4-5D6E-409C-BE32-E72D297353CC}">
                <c16:uniqueId val="{0000014E-A675-4F8B-AF1D-80A5B7BD6544}"/>
              </c:ext>
            </c:extLst>
          </c:dPt>
          <c:dPt>
            <c:idx val="34"/>
            <c:invertIfNegative val="0"/>
            <c:bubble3D val="0"/>
            <c:spPr>
              <a:solidFill>
                <a:srgbClr val="99FFFF"/>
              </a:solidFill>
              <a:effectLst/>
            </c:spPr>
            <c:extLst>
              <c:ext xmlns:c16="http://schemas.microsoft.com/office/drawing/2014/chart" uri="{C3380CC4-5D6E-409C-BE32-E72D297353CC}">
                <c16:uniqueId val="{00000150-A675-4F8B-AF1D-80A5B7BD6544}"/>
              </c:ext>
            </c:extLst>
          </c:dPt>
          <c:dPt>
            <c:idx val="35"/>
            <c:invertIfNegative val="0"/>
            <c:bubble3D val="0"/>
            <c:spPr>
              <a:solidFill>
                <a:srgbClr val="99FFFF"/>
              </a:solidFill>
              <a:effectLst/>
            </c:spPr>
            <c:extLst>
              <c:ext xmlns:c16="http://schemas.microsoft.com/office/drawing/2014/chart" uri="{C3380CC4-5D6E-409C-BE32-E72D297353CC}">
                <c16:uniqueId val="{00000152-A675-4F8B-AF1D-80A5B7BD6544}"/>
              </c:ext>
            </c:extLst>
          </c:dPt>
          <c:dPt>
            <c:idx val="36"/>
            <c:invertIfNegative val="0"/>
            <c:bubble3D val="0"/>
            <c:spPr>
              <a:solidFill>
                <a:srgbClr val="99FFFF"/>
              </a:solidFill>
              <a:effectLst/>
            </c:spPr>
            <c:extLst>
              <c:ext xmlns:c16="http://schemas.microsoft.com/office/drawing/2014/chart" uri="{C3380CC4-5D6E-409C-BE32-E72D297353CC}">
                <c16:uniqueId val="{00000154-A675-4F8B-AF1D-80A5B7BD6544}"/>
              </c:ext>
            </c:extLst>
          </c:dPt>
          <c:dPt>
            <c:idx val="37"/>
            <c:invertIfNegative val="0"/>
            <c:bubble3D val="0"/>
            <c:spPr>
              <a:solidFill>
                <a:srgbClr val="99FFFF"/>
              </a:solidFill>
              <a:effectLst/>
            </c:spPr>
            <c:extLst>
              <c:ext xmlns:c16="http://schemas.microsoft.com/office/drawing/2014/chart" uri="{C3380CC4-5D6E-409C-BE32-E72D297353CC}">
                <c16:uniqueId val="{00000156-A675-4F8B-AF1D-80A5B7BD6544}"/>
              </c:ext>
            </c:extLst>
          </c:dPt>
          <c:dPt>
            <c:idx val="38"/>
            <c:invertIfNegative val="0"/>
            <c:bubble3D val="0"/>
            <c:spPr>
              <a:solidFill>
                <a:srgbClr val="99FFFF"/>
              </a:solidFill>
              <a:effectLst/>
            </c:spPr>
            <c:extLst>
              <c:ext xmlns:c16="http://schemas.microsoft.com/office/drawing/2014/chart" uri="{C3380CC4-5D6E-409C-BE32-E72D297353CC}">
                <c16:uniqueId val="{00000158-A675-4F8B-AF1D-80A5B7BD6544}"/>
              </c:ext>
            </c:extLst>
          </c:dPt>
          <c:dPt>
            <c:idx val="39"/>
            <c:invertIfNegative val="0"/>
            <c:bubble3D val="0"/>
            <c:spPr>
              <a:solidFill>
                <a:srgbClr val="99FFFF"/>
              </a:solidFill>
              <a:effectLst/>
            </c:spPr>
            <c:extLst>
              <c:ext xmlns:c16="http://schemas.microsoft.com/office/drawing/2014/chart" uri="{C3380CC4-5D6E-409C-BE32-E72D297353CC}">
                <c16:uniqueId val="{0000015A-A675-4F8B-AF1D-80A5B7BD6544}"/>
              </c:ext>
            </c:extLst>
          </c:dPt>
          <c:dPt>
            <c:idx val="40"/>
            <c:invertIfNegative val="0"/>
            <c:bubble3D val="0"/>
            <c:spPr>
              <a:solidFill>
                <a:srgbClr val="99FFFF"/>
              </a:solidFill>
              <a:effectLst/>
            </c:spPr>
            <c:extLst>
              <c:ext xmlns:c16="http://schemas.microsoft.com/office/drawing/2014/chart" uri="{C3380CC4-5D6E-409C-BE32-E72D297353CC}">
                <c16:uniqueId val="{0000015C-A675-4F8B-AF1D-80A5B7BD6544}"/>
              </c:ext>
            </c:extLst>
          </c:dPt>
          <c:dPt>
            <c:idx val="41"/>
            <c:invertIfNegative val="0"/>
            <c:bubble3D val="0"/>
            <c:spPr>
              <a:solidFill>
                <a:srgbClr val="99FFFF"/>
              </a:solidFill>
              <a:effectLst/>
            </c:spPr>
            <c:extLst>
              <c:ext xmlns:c16="http://schemas.microsoft.com/office/drawing/2014/chart" uri="{C3380CC4-5D6E-409C-BE32-E72D297353CC}">
                <c16:uniqueId val="{0000015E-A675-4F8B-AF1D-80A5B7BD6544}"/>
              </c:ext>
            </c:extLst>
          </c:dPt>
          <c:dPt>
            <c:idx val="42"/>
            <c:invertIfNegative val="0"/>
            <c:bubble3D val="0"/>
            <c:spPr>
              <a:solidFill>
                <a:srgbClr val="99FFFF"/>
              </a:solidFill>
              <a:effectLst/>
            </c:spPr>
            <c:extLst>
              <c:ext xmlns:c16="http://schemas.microsoft.com/office/drawing/2014/chart" uri="{C3380CC4-5D6E-409C-BE32-E72D297353CC}">
                <c16:uniqueId val="{00000160-A675-4F8B-AF1D-80A5B7BD6544}"/>
              </c:ext>
            </c:extLst>
          </c:dPt>
          <c:dPt>
            <c:idx val="43"/>
            <c:invertIfNegative val="0"/>
            <c:bubble3D val="0"/>
            <c:spPr>
              <a:solidFill>
                <a:srgbClr val="99FFFF"/>
              </a:solidFill>
              <a:effectLst/>
            </c:spPr>
            <c:extLst>
              <c:ext xmlns:c16="http://schemas.microsoft.com/office/drawing/2014/chart" uri="{C3380CC4-5D6E-409C-BE32-E72D297353CC}">
                <c16:uniqueId val="{00000162-A675-4F8B-AF1D-80A5B7BD6544}"/>
              </c:ext>
            </c:extLst>
          </c:dPt>
          <c:cat>
            <c:strLit>
              <c:ptCount val="44"/>
              <c:pt idx="0">
                <c:v>Turku</c:v>
              </c:pt>
              <c:pt idx="1">
                <c:v>Imatra</c:v>
              </c:pt>
              <c:pt idx="2">
                <c:v>Lahti</c:v>
              </c:pt>
              <c:pt idx="3">
                <c:v>Tampere</c:v>
              </c:pt>
              <c:pt idx="4">
                <c:v>Nokia</c:v>
              </c:pt>
              <c:pt idx="5">
                <c:v>Joensuu</c:v>
              </c:pt>
              <c:pt idx="6">
                <c:v>Naantali</c:v>
              </c:pt>
              <c:pt idx="7">
                <c:v>Vantaa</c:v>
              </c:pt>
              <c:pt idx="8">
                <c:v>Kirkkonummi</c:v>
              </c:pt>
              <c:pt idx="9">
                <c:v>Rauma</c:v>
              </c:pt>
              <c:pt idx="10">
                <c:v>Kemi</c:v>
              </c:pt>
              <c:pt idx="11">
                <c:v>Ylöjärvi</c:v>
              </c:pt>
              <c:pt idx="12">
                <c:v>Pirkkala</c:v>
              </c:pt>
              <c:pt idx="13">
                <c:v>Hanko</c:v>
              </c:pt>
              <c:pt idx="14">
                <c:v>Hyvinkää</c:v>
              </c:pt>
              <c:pt idx="15">
                <c:v>Lappeenranta</c:v>
              </c:pt>
              <c:pt idx="16">
                <c:v>Kotka</c:v>
              </c:pt>
              <c:pt idx="17">
                <c:v>Kangasala</c:v>
              </c:pt>
              <c:pt idx="18">
                <c:v>Uusikaupunki</c:v>
              </c:pt>
              <c:pt idx="19">
                <c:v>Kokkola</c:v>
              </c:pt>
              <c:pt idx="20">
                <c:v>Lohja</c:v>
              </c:pt>
              <c:pt idx="21">
                <c:v>Ylivieska</c:v>
              </c:pt>
              <c:pt idx="22">
                <c:v>Kouvola</c:v>
              </c:pt>
              <c:pt idx="23">
                <c:v>Masku</c:v>
              </c:pt>
              <c:pt idx="24">
                <c:v>Hollola</c:v>
              </c:pt>
              <c:pt idx="25">
                <c:v>Lempäälä</c:v>
              </c:pt>
              <c:pt idx="26">
                <c:v>Seinäjoki</c:v>
              </c:pt>
              <c:pt idx="27">
                <c:v>Äänekoski</c:v>
              </c:pt>
              <c:pt idx="28">
                <c:v>Paimio</c:v>
              </c:pt>
              <c:pt idx="29">
                <c:v>Hamina</c:v>
              </c:pt>
              <c:pt idx="30">
                <c:v>Sastamala</c:v>
              </c:pt>
              <c:pt idx="31">
                <c:v>Hämeenkyrö</c:v>
              </c:pt>
              <c:pt idx="32">
                <c:v>Loviisa</c:v>
              </c:pt>
              <c:pt idx="33">
                <c:v>Orivesi</c:v>
              </c:pt>
              <c:pt idx="34">
                <c:v>Mäntsälä</c:v>
              </c:pt>
              <c:pt idx="35">
                <c:v>Orimattila</c:v>
              </c:pt>
              <c:pt idx="36">
                <c:v>Ilomantsi</c:v>
              </c:pt>
              <c:pt idx="37">
                <c:v>Mynämäki</c:v>
              </c:pt>
              <c:pt idx="38">
                <c:v>Jokioinen</c:v>
              </c:pt>
              <c:pt idx="39">
                <c:v>Laitila</c:v>
              </c:pt>
              <c:pt idx="40">
                <c:v>Padasjoki</c:v>
              </c:pt>
              <c:pt idx="41">
                <c:v>Kuhmoinen</c:v>
              </c:pt>
              <c:pt idx="42">
                <c:v>Loimaa</c:v>
              </c:pt>
              <c:pt idx="43">
                <c:v>Punkalaidun</c:v>
              </c:pt>
            </c:strLit>
          </c:cat>
          <c:val>
            <c:numLit>
              <c:formatCode>General</c:formatCode>
              <c:ptCount val="44"/>
              <c:pt idx="0">
                <c:v>0.64934855699539185</c:v>
              </c:pt>
              <c:pt idx="1">
                <c:v>2.0715508610010147E-2</c:v>
              </c:pt>
              <c:pt idx="2">
                <c:v>0.46219688653945923</c:v>
              </c:pt>
              <c:pt idx="3">
                <c:v>1.1466196775436401</c:v>
              </c:pt>
              <c:pt idx="4">
                <c:v>0.20707973837852478</c:v>
              </c:pt>
              <c:pt idx="5">
                <c:v>0.64651483297348022</c:v>
              </c:pt>
              <c:pt idx="6">
                <c:v>0.48331752419471741</c:v>
              </c:pt>
              <c:pt idx="7">
                <c:v>1.0200846195220947</c:v>
              </c:pt>
              <c:pt idx="8">
                <c:v>0.50746786594390869</c:v>
              </c:pt>
              <c:pt idx="9">
                <c:v>0.57833725214004517</c:v>
              </c:pt>
              <c:pt idx="10">
                <c:v>0.63270395994186401</c:v>
              </c:pt>
              <c:pt idx="11">
                <c:v>0.38911551237106323</c:v>
              </c:pt>
              <c:pt idx="12">
                <c:v>0.76044732332229614</c:v>
              </c:pt>
              <c:pt idx="13">
                <c:v>8.3459772169589996E-2</c:v>
              </c:pt>
              <c:pt idx="14">
                <c:v>0.91181057691574097</c:v>
              </c:pt>
              <c:pt idx="15">
                <c:v>0.68713009357452393</c:v>
              </c:pt>
              <c:pt idx="16">
                <c:v>0.8948705792427063</c:v>
              </c:pt>
              <c:pt idx="17">
                <c:v>0.23548735678195953</c:v>
              </c:pt>
              <c:pt idx="18">
                <c:v>2.8142444789409637E-2</c:v>
              </c:pt>
              <c:pt idx="19">
                <c:v>0.70183038711547852</c:v>
              </c:pt>
              <c:pt idx="20">
                <c:v>0.15409958362579346</c:v>
              </c:pt>
              <c:pt idx="21">
                <c:v>0.41291305422782898</c:v>
              </c:pt>
              <c:pt idx="22">
                <c:v>0.58196485042572021</c:v>
              </c:pt>
              <c:pt idx="23">
                <c:v>6.0252385446801782E-4</c:v>
              </c:pt>
              <c:pt idx="24">
                <c:v>0.20093090832233429</c:v>
              </c:pt>
              <c:pt idx="25">
                <c:v>0.32663547992706299</c:v>
              </c:pt>
              <c:pt idx="26">
                <c:v>1.2235493659973145</c:v>
              </c:pt>
              <c:pt idx="27">
                <c:v>0.13555903732776642</c:v>
              </c:pt>
              <c:pt idx="28">
                <c:v>4.3416928499937057E-2</c:v>
              </c:pt>
              <c:pt idx="29">
                <c:v>0.15490627288818359</c:v>
              </c:pt>
              <c:pt idx="30">
                <c:v>4.789455235004425E-2</c:v>
              </c:pt>
              <c:pt idx="31">
                <c:v>0.1223905012011528</c:v>
              </c:pt>
              <c:pt idx="32">
                <c:v>1.4535270631313324E-2</c:v>
              </c:pt>
              <c:pt idx="33">
                <c:v>7.2539001703262329E-2</c:v>
              </c:pt>
              <c:pt idx="34">
                <c:v>0.225998654961586</c:v>
              </c:pt>
              <c:pt idx="35">
                <c:v>0.17751382291316986</c:v>
              </c:pt>
              <c:pt idx="36">
                <c:v>2.8742928504943848</c:v>
              </c:pt>
              <c:pt idx="37">
                <c:v>9.7613362595438957E-3</c:v>
              </c:pt>
              <c:pt idx="38">
                <c:v>8.8864557445049286E-2</c:v>
              </c:pt>
              <c:pt idx="39">
                <c:v>3.4163918346166611E-2</c:v>
              </c:pt>
              <c:pt idx="40">
                <c:v>0.55169546604156494</c:v>
              </c:pt>
              <c:pt idx="41">
                <c:v>1.3252320699393749E-2</c:v>
              </c:pt>
              <c:pt idx="42">
                <c:v>2.454771101474762E-2</c:v>
              </c:pt>
              <c:pt idx="43">
                <c:v>5.6880684569478035E-3</c:v>
              </c:pt>
            </c:numLit>
          </c:val>
          <c:extLst>
            <c:ext xmlns:c16="http://schemas.microsoft.com/office/drawing/2014/chart" uri="{C3380CC4-5D6E-409C-BE32-E72D297353CC}">
              <c16:uniqueId val="{00000163-A675-4F8B-AF1D-80A5B7BD6544}"/>
            </c:ext>
          </c:extLst>
        </c:ser>
        <c:ser>
          <c:idx val="4"/>
          <c:order val="4"/>
          <c:tx>
            <c:v>Erillislämmitys</c:v>
          </c:tx>
          <c:spPr>
            <a:solidFill>
              <a:srgbClr val="00CCCC"/>
            </a:solidFill>
          </c:spPr>
          <c:invertIfNegative val="0"/>
          <c:dPt>
            <c:idx val="0"/>
            <c:invertIfNegative val="0"/>
            <c:bubble3D val="0"/>
            <c:spPr>
              <a:solidFill>
                <a:srgbClr val="00CCCC"/>
              </a:solidFill>
              <a:effectLst/>
            </c:spPr>
            <c:extLst>
              <c:ext xmlns:c16="http://schemas.microsoft.com/office/drawing/2014/chart" uri="{C3380CC4-5D6E-409C-BE32-E72D297353CC}">
                <c16:uniqueId val="{00000165-A675-4F8B-AF1D-80A5B7BD6544}"/>
              </c:ext>
            </c:extLst>
          </c:dPt>
          <c:dPt>
            <c:idx val="1"/>
            <c:invertIfNegative val="0"/>
            <c:bubble3D val="0"/>
            <c:spPr>
              <a:solidFill>
                <a:srgbClr val="00CCCC"/>
              </a:solidFill>
              <a:effectLst/>
            </c:spPr>
            <c:extLst>
              <c:ext xmlns:c16="http://schemas.microsoft.com/office/drawing/2014/chart" uri="{C3380CC4-5D6E-409C-BE32-E72D297353CC}">
                <c16:uniqueId val="{00000167-A675-4F8B-AF1D-80A5B7BD6544}"/>
              </c:ext>
            </c:extLst>
          </c:dPt>
          <c:dPt>
            <c:idx val="2"/>
            <c:invertIfNegative val="0"/>
            <c:bubble3D val="0"/>
            <c:spPr>
              <a:solidFill>
                <a:srgbClr val="00CCCC"/>
              </a:solidFill>
              <a:effectLst/>
            </c:spPr>
            <c:extLst>
              <c:ext xmlns:c16="http://schemas.microsoft.com/office/drawing/2014/chart" uri="{C3380CC4-5D6E-409C-BE32-E72D297353CC}">
                <c16:uniqueId val="{00000169-A675-4F8B-AF1D-80A5B7BD6544}"/>
              </c:ext>
            </c:extLst>
          </c:dPt>
          <c:dPt>
            <c:idx val="3"/>
            <c:invertIfNegative val="0"/>
            <c:bubble3D val="0"/>
            <c:spPr>
              <a:solidFill>
                <a:srgbClr val="00CCCC"/>
              </a:solidFill>
              <a:effectLst/>
            </c:spPr>
            <c:extLst>
              <c:ext xmlns:c16="http://schemas.microsoft.com/office/drawing/2014/chart" uri="{C3380CC4-5D6E-409C-BE32-E72D297353CC}">
                <c16:uniqueId val="{0000016B-A675-4F8B-AF1D-80A5B7BD6544}"/>
              </c:ext>
            </c:extLst>
          </c:dPt>
          <c:dPt>
            <c:idx val="4"/>
            <c:invertIfNegative val="0"/>
            <c:bubble3D val="0"/>
            <c:spPr>
              <a:solidFill>
                <a:srgbClr val="00CCCC"/>
              </a:solidFill>
              <a:effectLst/>
            </c:spPr>
            <c:extLst>
              <c:ext xmlns:c16="http://schemas.microsoft.com/office/drawing/2014/chart" uri="{C3380CC4-5D6E-409C-BE32-E72D297353CC}">
                <c16:uniqueId val="{0000016D-A675-4F8B-AF1D-80A5B7BD6544}"/>
              </c:ext>
            </c:extLst>
          </c:dPt>
          <c:dPt>
            <c:idx val="5"/>
            <c:invertIfNegative val="0"/>
            <c:bubble3D val="0"/>
            <c:spPr>
              <a:solidFill>
                <a:srgbClr val="00CCCC"/>
              </a:solidFill>
              <a:effectLst/>
            </c:spPr>
            <c:extLst>
              <c:ext xmlns:c16="http://schemas.microsoft.com/office/drawing/2014/chart" uri="{C3380CC4-5D6E-409C-BE32-E72D297353CC}">
                <c16:uniqueId val="{0000016F-A675-4F8B-AF1D-80A5B7BD6544}"/>
              </c:ext>
            </c:extLst>
          </c:dPt>
          <c:dPt>
            <c:idx val="6"/>
            <c:invertIfNegative val="0"/>
            <c:bubble3D val="0"/>
            <c:spPr>
              <a:solidFill>
                <a:srgbClr val="00CCCC"/>
              </a:solidFill>
              <a:effectLst/>
            </c:spPr>
            <c:extLst>
              <c:ext xmlns:c16="http://schemas.microsoft.com/office/drawing/2014/chart" uri="{C3380CC4-5D6E-409C-BE32-E72D297353CC}">
                <c16:uniqueId val="{00000171-A675-4F8B-AF1D-80A5B7BD6544}"/>
              </c:ext>
            </c:extLst>
          </c:dPt>
          <c:dPt>
            <c:idx val="7"/>
            <c:invertIfNegative val="0"/>
            <c:bubble3D val="0"/>
            <c:spPr>
              <a:solidFill>
                <a:srgbClr val="00CCCC"/>
              </a:solidFill>
              <a:effectLst/>
            </c:spPr>
            <c:extLst>
              <c:ext xmlns:c16="http://schemas.microsoft.com/office/drawing/2014/chart" uri="{C3380CC4-5D6E-409C-BE32-E72D297353CC}">
                <c16:uniqueId val="{00000173-A675-4F8B-AF1D-80A5B7BD6544}"/>
              </c:ext>
            </c:extLst>
          </c:dPt>
          <c:dPt>
            <c:idx val="8"/>
            <c:invertIfNegative val="0"/>
            <c:bubble3D val="0"/>
            <c:spPr>
              <a:solidFill>
                <a:srgbClr val="00CCCC"/>
              </a:solidFill>
              <a:effectLst/>
            </c:spPr>
            <c:extLst>
              <c:ext xmlns:c16="http://schemas.microsoft.com/office/drawing/2014/chart" uri="{C3380CC4-5D6E-409C-BE32-E72D297353CC}">
                <c16:uniqueId val="{00000175-A675-4F8B-AF1D-80A5B7BD6544}"/>
              </c:ext>
            </c:extLst>
          </c:dPt>
          <c:dPt>
            <c:idx val="9"/>
            <c:invertIfNegative val="0"/>
            <c:bubble3D val="0"/>
            <c:spPr>
              <a:solidFill>
                <a:srgbClr val="00CCCC"/>
              </a:solidFill>
              <a:effectLst>
                <a:outerShdw dist="35921" dir="2700000" algn="br">
                  <a:srgbClr val="000000"/>
                </a:outerShdw>
              </a:effectLst>
            </c:spPr>
            <c:extLst>
              <c:ext xmlns:c16="http://schemas.microsoft.com/office/drawing/2014/chart" uri="{C3380CC4-5D6E-409C-BE32-E72D297353CC}">
                <c16:uniqueId val="{00000177-A675-4F8B-AF1D-80A5B7BD6544}"/>
              </c:ext>
            </c:extLst>
          </c:dPt>
          <c:dPt>
            <c:idx val="10"/>
            <c:invertIfNegative val="0"/>
            <c:bubble3D val="0"/>
            <c:spPr>
              <a:solidFill>
                <a:srgbClr val="00CCCC"/>
              </a:solidFill>
              <a:effectLst/>
            </c:spPr>
            <c:extLst>
              <c:ext xmlns:c16="http://schemas.microsoft.com/office/drawing/2014/chart" uri="{C3380CC4-5D6E-409C-BE32-E72D297353CC}">
                <c16:uniqueId val="{00000179-A675-4F8B-AF1D-80A5B7BD6544}"/>
              </c:ext>
            </c:extLst>
          </c:dPt>
          <c:dPt>
            <c:idx val="11"/>
            <c:invertIfNegative val="0"/>
            <c:bubble3D val="0"/>
            <c:spPr>
              <a:solidFill>
                <a:srgbClr val="00CCCC"/>
              </a:solidFill>
              <a:effectLst/>
            </c:spPr>
            <c:extLst>
              <c:ext xmlns:c16="http://schemas.microsoft.com/office/drawing/2014/chart" uri="{C3380CC4-5D6E-409C-BE32-E72D297353CC}">
                <c16:uniqueId val="{0000017B-A675-4F8B-AF1D-80A5B7BD6544}"/>
              </c:ext>
            </c:extLst>
          </c:dPt>
          <c:dPt>
            <c:idx val="12"/>
            <c:invertIfNegative val="0"/>
            <c:bubble3D val="0"/>
            <c:spPr>
              <a:solidFill>
                <a:srgbClr val="00CCCC"/>
              </a:solidFill>
              <a:effectLst/>
            </c:spPr>
            <c:extLst>
              <c:ext xmlns:c16="http://schemas.microsoft.com/office/drawing/2014/chart" uri="{C3380CC4-5D6E-409C-BE32-E72D297353CC}">
                <c16:uniqueId val="{0000017D-A675-4F8B-AF1D-80A5B7BD6544}"/>
              </c:ext>
            </c:extLst>
          </c:dPt>
          <c:dPt>
            <c:idx val="13"/>
            <c:invertIfNegative val="0"/>
            <c:bubble3D val="0"/>
            <c:spPr>
              <a:solidFill>
                <a:srgbClr val="00CCCC"/>
              </a:solidFill>
              <a:effectLst/>
            </c:spPr>
            <c:extLst>
              <c:ext xmlns:c16="http://schemas.microsoft.com/office/drawing/2014/chart" uri="{C3380CC4-5D6E-409C-BE32-E72D297353CC}">
                <c16:uniqueId val="{0000017F-A675-4F8B-AF1D-80A5B7BD6544}"/>
              </c:ext>
            </c:extLst>
          </c:dPt>
          <c:dPt>
            <c:idx val="14"/>
            <c:invertIfNegative val="0"/>
            <c:bubble3D val="0"/>
            <c:spPr>
              <a:solidFill>
                <a:srgbClr val="00CCCC"/>
              </a:solidFill>
              <a:effectLst/>
            </c:spPr>
            <c:extLst>
              <c:ext xmlns:c16="http://schemas.microsoft.com/office/drawing/2014/chart" uri="{C3380CC4-5D6E-409C-BE32-E72D297353CC}">
                <c16:uniqueId val="{00000181-A675-4F8B-AF1D-80A5B7BD6544}"/>
              </c:ext>
            </c:extLst>
          </c:dPt>
          <c:dPt>
            <c:idx val="15"/>
            <c:invertIfNegative val="0"/>
            <c:bubble3D val="0"/>
            <c:spPr>
              <a:solidFill>
                <a:srgbClr val="00CCCC"/>
              </a:solidFill>
              <a:effectLst/>
            </c:spPr>
            <c:extLst>
              <c:ext xmlns:c16="http://schemas.microsoft.com/office/drawing/2014/chart" uri="{C3380CC4-5D6E-409C-BE32-E72D297353CC}">
                <c16:uniqueId val="{00000183-A675-4F8B-AF1D-80A5B7BD6544}"/>
              </c:ext>
            </c:extLst>
          </c:dPt>
          <c:dPt>
            <c:idx val="16"/>
            <c:invertIfNegative val="0"/>
            <c:bubble3D val="0"/>
            <c:spPr>
              <a:solidFill>
                <a:srgbClr val="00CCCC"/>
              </a:solidFill>
              <a:effectLst/>
            </c:spPr>
            <c:extLst>
              <c:ext xmlns:c16="http://schemas.microsoft.com/office/drawing/2014/chart" uri="{C3380CC4-5D6E-409C-BE32-E72D297353CC}">
                <c16:uniqueId val="{00000185-A675-4F8B-AF1D-80A5B7BD6544}"/>
              </c:ext>
            </c:extLst>
          </c:dPt>
          <c:dPt>
            <c:idx val="17"/>
            <c:invertIfNegative val="0"/>
            <c:bubble3D val="0"/>
            <c:spPr>
              <a:solidFill>
                <a:srgbClr val="00CCCC"/>
              </a:solidFill>
              <a:effectLst/>
            </c:spPr>
            <c:extLst>
              <c:ext xmlns:c16="http://schemas.microsoft.com/office/drawing/2014/chart" uri="{C3380CC4-5D6E-409C-BE32-E72D297353CC}">
                <c16:uniqueId val="{00000187-A675-4F8B-AF1D-80A5B7BD6544}"/>
              </c:ext>
            </c:extLst>
          </c:dPt>
          <c:dPt>
            <c:idx val="18"/>
            <c:invertIfNegative val="0"/>
            <c:bubble3D val="0"/>
            <c:spPr>
              <a:solidFill>
                <a:srgbClr val="00CCCC"/>
              </a:solidFill>
              <a:effectLst/>
            </c:spPr>
            <c:extLst>
              <c:ext xmlns:c16="http://schemas.microsoft.com/office/drawing/2014/chart" uri="{C3380CC4-5D6E-409C-BE32-E72D297353CC}">
                <c16:uniqueId val="{00000189-A675-4F8B-AF1D-80A5B7BD6544}"/>
              </c:ext>
            </c:extLst>
          </c:dPt>
          <c:dPt>
            <c:idx val="19"/>
            <c:invertIfNegative val="0"/>
            <c:bubble3D val="0"/>
            <c:spPr>
              <a:solidFill>
                <a:srgbClr val="00CCCC"/>
              </a:solidFill>
              <a:effectLst/>
            </c:spPr>
            <c:extLst>
              <c:ext xmlns:c16="http://schemas.microsoft.com/office/drawing/2014/chart" uri="{C3380CC4-5D6E-409C-BE32-E72D297353CC}">
                <c16:uniqueId val="{0000018B-A675-4F8B-AF1D-80A5B7BD6544}"/>
              </c:ext>
            </c:extLst>
          </c:dPt>
          <c:dPt>
            <c:idx val="20"/>
            <c:invertIfNegative val="0"/>
            <c:bubble3D val="0"/>
            <c:spPr>
              <a:solidFill>
                <a:srgbClr val="00CCCC"/>
              </a:solidFill>
              <a:effectLst/>
            </c:spPr>
            <c:extLst>
              <c:ext xmlns:c16="http://schemas.microsoft.com/office/drawing/2014/chart" uri="{C3380CC4-5D6E-409C-BE32-E72D297353CC}">
                <c16:uniqueId val="{0000018D-A675-4F8B-AF1D-80A5B7BD6544}"/>
              </c:ext>
            </c:extLst>
          </c:dPt>
          <c:dPt>
            <c:idx val="21"/>
            <c:invertIfNegative val="0"/>
            <c:bubble3D val="0"/>
            <c:spPr>
              <a:solidFill>
                <a:srgbClr val="00CCCC"/>
              </a:solidFill>
              <a:effectLst/>
            </c:spPr>
            <c:extLst>
              <c:ext xmlns:c16="http://schemas.microsoft.com/office/drawing/2014/chart" uri="{C3380CC4-5D6E-409C-BE32-E72D297353CC}">
                <c16:uniqueId val="{0000018F-A675-4F8B-AF1D-80A5B7BD6544}"/>
              </c:ext>
            </c:extLst>
          </c:dPt>
          <c:dPt>
            <c:idx val="22"/>
            <c:invertIfNegative val="0"/>
            <c:bubble3D val="0"/>
            <c:spPr>
              <a:solidFill>
                <a:srgbClr val="00CCCC"/>
              </a:solidFill>
              <a:effectLst/>
            </c:spPr>
            <c:extLst>
              <c:ext xmlns:c16="http://schemas.microsoft.com/office/drawing/2014/chart" uri="{C3380CC4-5D6E-409C-BE32-E72D297353CC}">
                <c16:uniqueId val="{00000191-A675-4F8B-AF1D-80A5B7BD6544}"/>
              </c:ext>
            </c:extLst>
          </c:dPt>
          <c:dPt>
            <c:idx val="23"/>
            <c:invertIfNegative val="0"/>
            <c:bubble3D val="0"/>
            <c:spPr>
              <a:solidFill>
                <a:srgbClr val="00CCCC"/>
              </a:solidFill>
              <a:effectLst/>
            </c:spPr>
            <c:extLst>
              <c:ext xmlns:c16="http://schemas.microsoft.com/office/drawing/2014/chart" uri="{C3380CC4-5D6E-409C-BE32-E72D297353CC}">
                <c16:uniqueId val="{00000193-A675-4F8B-AF1D-80A5B7BD6544}"/>
              </c:ext>
            </c:extLst>
          </c:dPt>
          <c:dPt>
            <c:idx val="24"/>
            <c:invertIfNegative val="0"/>
            <c:bubble3D val="0"/>
            <c:spPr>
              <a:solidFill>
                <a:srgbClr val="00CCCC"/>
              </a:solidFill>
              <a:effectLst/>
            </c:spPr>
            <c:extLst>
              <c:ext xmlns:c16="http://schemas.microsoft.com/office/drawing/2014/chart" uri="{C3380CC4-5D6E-409C-BE32-E72D297353CC}">
                <c16:uniqueId val="{00000195-A675-4F8B-AF1D-80A5B7BD6544}"/>
              </c:ext>
            </c:extLst>
          </c:dPt>
          <c:dPt>
            <c:idx val="25"/>
            <c:invertIfNegative val="0"/>
            <c:bubble3D val="0"/>
            <c:spPr>
              <a:solidFill>
                <a:srgbClr val="00CCCC"/>
              </a:solidFill>
              <a:effectLst/>
            </c:spPr>
            <c:extLst>
              <c:ext xmlns:c16="http://schemas.microsoft.com/office/drawing/2014/chart" uri="{C3380CC4-5D6E-409C-BE32-E72D297353CC}">
                <c16:uniqueId val="{00000197-A675-4F8B-AF1D-80A5B7BD6544}"/>
              </c:ext>
            </c:extLst>
          </c:dPt>
          <c:dPt>
            <c:idx val="26"/>
            <c:invertIfNegative val="0"/>
            <c:bubble3D val="0"/>
            <c:spPr>
              <a:solidFill>
                <a:srgbClr val="00CCCC"/>
              </a:solidFill>
              <a:effectLst/>
            </c:spPr>
            <c:extLst>
              <c:ext xmlns:c16="http://schemas.microsoft.com/office/drawing/2014/chart" uri="{C3380CC4-5D6E-409C-BE32-E72D297353CC}">
                <c16:uniqueId val="{00000199-A675-4F8B-AF1D-80A5B7BD6544}"/>
              </c:ext>
            </c:extLst>
          </c:dPt>
          <c:dPt>
            <c:idx val="27"/>
            <c:invertIfNegative val="0"/>
            <c:bubble3D val="0"/>
            <c:spPr>
              <a:solidFill>
                <a:srgbClr val="00CCCC"/>
              </a:solidFill>
              <a:effectLst/>
            </c:spPr>
            <c:extLst>
              <c:ext xmlns:c16="http://schemas.microsoft.com/office/drawing/2014/chart" uri="{C3380CC4-5D6E-409C-BE32-E72D297353CC}">
                <c16:uniqueId val="{0000019B-A675-4F8B-AF1D-80A5B7BD6544}"/>
              </c:ext>
            </c:extLst>
          </c:dPt>
          <c:dPt>
            <c:idx val="28"/>
            <c:invertIfNegative val="0"/>
            <c:bubble3D val="0"/>
            <c:spPr>
              <a:solidFill>
                <a:srgbClr val="00CCCC"/>
              </a:solidFill>
              <a:effectLst/>
            </c:spPr>
            <c:extLst>
              <c:ext xmlns:c16="http://schemas.microsoft.com/office/drawing/2014/chart" uri="{C3380CC4-5D6E-409C-BE32-E72D297353CC}">
                <c16:uniqueId val="{0000019D-A675-4F8B-AF1D-80A5B7BD6544}"/>
              </c:ext>
            </c:extLst>
          </c:dPt>
          <c:dPt>
            <c:idx val="29"/>
            <c:invertIfNegative val="0"/>
            <c:bubble3D val="0"/>
            <c:spPr>
              <a:solidFill>
                <a:srgbClr val="00CCCC"/>
              </a:solidFill>
              <a:effectLst/>
            </c:spPr>
            <c:extLst>
              <c:ext xmlns:c16="http://schemas.microsoft.com/office/drawing/2014/chart" uri="{C3380CC4-5D6E-409C-BE32-E72D297353CC}">
                <c16:uniqueId val="{0000019F-A675-4F8B-AF1D-80A5B7BD6544}"/>
              </c:ext>
            </c:extLst>
          </c:dPt>
          <c:dPt>
            <c:idx val="30"/>
            <c:invertIfNegative val="0"/>
            <c:bubble3D val="0"/>
            <c:spPr>
              <a:solidFill>
                <a:srgbClr val="00CCCC"/>
              </a:solidFill>
              <a:effectLst/>
            </c:spPr>
            <c:extLst>
              <c:ext xmlns:c16="http://schemas.microsoft.com/office/drawing/2014/chart" uri="{C3380CC4-5D6E-409C-BE32-E72D297353CC}">
                <c16:uniqueId val="{000001A1-A675-4F8B-AF1D-80A5B7BD6544}"/>
              </c:ext>
            </c:extLst>
          </c:dPt>
          <c:dPt>
            <c:idx val="31"/>
            <c:invertIfNegative val="0"/>
            <c:bubble3D val="0"/>
            <c:spPr>
              <a:solidFill>
                <a:srgbClr val="00CCCC"/>
              </a:solidFill>
              <a:effectLst/>
            </c:spPr>
            <c:extLst>
              <c:ext xmlns:c16="http://schemas.microsoft.com/office/drawing/2014/chart" uri="{C3380CC4-5D6E-409C-BE32-E72D297353CC}">
                <c16:uniqueId val="{000001A3-A675-4F8B-AF1D-80A5B7BD6544}"/>
              </c:ext>
            </c:extLst>
          </c:dPt>
          <c:dPt>
            <c:idx val="32"/>
            <c:invertIfNegative val="0"/>
            <c:bubble3D val="0"/>
            <c:spPr>
              <a:solidFill>
                <a:srgbClr val="00CCCC"/>
              </a:solidFill>
              <a:effectLst/>
            </c:spPr>
            <c:extLst>
              <c:ext xmlns:c16="http://schemas.microsoft.com/office/drawing/2014/chart" uri="{C3380CC4-5D6E-409C-BE32-E72D297353CC}">
                <c16:uniqueId val="{000001A5-A675-4F8B-AF1D-80A5B7BD6544}"/>
              </c:ext>
            </c:extLst>
          </c:dPt>
          <c:dPt>
            <c:idx val="33"/>
            <c:invertIfNegative val="0"/>
            <c:bubble3D val="0"/>
            <c:spPr>
              <a:solidFill>
                <a:srgbClr val="00CCCC"/>
              </a:solidFill>
              <a:effectLst/>
            </c:spPr>
            <c:extLst>
              <c:ext xmlns:c16="http://schemas.microsoft.com/office/drawing/2014/chart" uri="{C3380CC4-5D6E-409C-BE32-E72D297353CC}">
                <c16:uniqueId val="{000001A7-A675-4F8B-AF1D-80A5B7BD6544}"/>
              </c:ext>
            </c:extLst>
          </c:dPt>
          <c:dPt>
            <c:idx val="34"/>
            <c:invertIfNegative val="0"/>
            <c:bubble3D val="0"/>
            <c:spPr>
              <a:solidFill>
                <a:srgbClr val="00CCCC"/>
              </a:solidFill>
              <a:effectLst/>
            </c:spPr>
            <c:extLst>
              <c:ext xmlns:c16="http://schemas.microsoft.com/office/drawing/2014/chart" uri="{C3380CC4-5D6E-409C-BE32-E72D297353CC}">
                <c16:uniqueId val="{000001A9-A675-4F8B-AF1D-80A5B7BD6544}"/>
              </c:ext>
            </c:extLst>
          </c:dPt>
          <c:dPt>
            <c:idx val="35"/>
            <c:invertIfNegative val="0"/>
            <c:bubble3D val="0"/>
            <c:spPr>
              <a:solidFill>
                <a:srgbClr val="00CCCC"/>
              </a:solidFill>
              <a:effectLst/>
            </c:spPr>
            <c:extLst>
              <c:ext xmlns:c16="http://schemas.microsoft.com/office/drawing/2014/chart" uri="{C3380CC4-5D6E-409C-BE32-E72D297353CC}">
                <c16:uniqueId val="{000001AB-A675-4F8B-AF1D-80A5B7BD6544}"/>
              </c:ext>
            </c:extLst>
          </c:dPt>
          <c:dPt>
            <c:idx val="36"/>
            <c:invertIfNegative val="0"/>
            <c:bubble3D val="0"/>
            <c:spPr>
              <a:solidFill>
                <a:srgbClr val="00CCCC"/>
              </a:solidFill>
              <a:effectLst/>
            </c:spPr>
            <c:extLst>
              <c:ext xmlns:c16="http://schemas.microsoft.com/office/drawing/2014/chart" uri="{C3380CC4-5D6E-409C-BE32-E72D297353CC}">
                <c16:uniqueId val="{000001AD-A675-4F8B-AF1D-80A5B7BD6544}"/>
              </c:ext>
            </c:extLst>
          </c:dPt>
          <c:dPt>
            <c:idx val="37"/>
            <c:invertIfNegative val="0"/>
            <c:bubble3D val="0"/>
            <c:spPr>
              <a:solidFill>
                <a:srgbClr val="00CCCC"/>
              </a:solidFill>
              <a:effectLst/>
            </c:spPr>
            <c:extLst>
              <c:ext xmlns:c16="http://schemas.microsoft.com/office/drawing/2014/chart" uri="{C3380CC4-5D6E-409C-BE32-E72D297353CC}">
                <c16:uniqueId val="{000001AF-A675-4F8B-AF1D-80A5B7BD6544}"/>
              </c:ext>
            </c:extLst>
          </c:dPt>
          <c:dPt>
            <c:idx val="38"/>
            <c:invertIfNegative val="0"/>
            <c:bubble3D val="0"/>
            <c:spPr>
              <a:solidFill>
                <a:srgbClr val="00CCCC"/>
              </a:solidFill>
              <a:effectLst/>
            </c:spPr>
            <c:extLst>
              <c:ext xmlns:c16="http://schemas.microsoft.com/office/drawing/2014/chart" uri="{C3380CC4-5D6E-409C-BE32-E72D297353CC}">
                <c16:uniqueId val="{000001B1-A675-4F8B-AF1D-80A5B7BD6544}"/>
              </c:ext>
            </c:extLst>
          </c:dPt>
          <c:dPt>
            <c:idx val="39"/>
            <c:invertIfNegative val="0"/>
            <c:bubble3D val="0"/>
            <c:spPr>
              <a:solidFill>
                <a:srgbClr val="00CCCC"/>
              </a:solidFill>
              <a:effectLst/>
            </c:spPr>
            <c:extLst>
              <c:ext xmlns:c16="http://schemas.microsoft.com/office/drawing/2014/chart" uri="{C3380CC4-5D6E-409C-BE32-E72D297353CC}">
                <c16:uniqueId val="{000001B3-A675-4F8B-AF1D-80A5B7BD6544}"/>
              </c:ext>
            </c:extLst>
          </c:dPt>
          <c:dPt>
            <c:idx val="40"/>
            <c:invertIfNegative val="0"/>
            <c:bubble3D val="0"/>
            <c:spPr>
              <a:solidFill>
                <a:srgbClr val="00CCCC"/>
              </a:solidFill>
              <a:effectLst/>
            </c:spPr>
            <c:extLst>
              <c:ext xmlns:c16="http://schemas.microsoft.com/office/drawing/2014/chart" uri="{C3380CC4-5D6E-409C-BE32-E72D297353CC}">
                <c16:uniqueId val="{000001B5-A675-4F8B-AF1D-80A5B7BD6544}"/>
              </c:ext>
            </c:extLst>
          </c:dPt>
          <c:dPt>
            <c:idx val="41"/>
            <c:invertIfNegative val="0"/>
            <c:bubble3D val="0"/>
            <c:spPr>
              <a:solidFill>
                <a:srgbClr val="00CCCC"/>
              </a:solidFill>
              <a:effectLst/>
            </c:spPr>
            <c:extLst>
              <c:ext xmlns:c16="http://schemas.microsoft.com/office/drawing/2014/chart" uri="{C3380CC4-5D6E-409C-BE32-E72D297353CC}">
                <c16:uniqueId val="{000001B7-A675-4F8B-AF1D-80A5B7BD6544}"/>
              </c:ext>
            </c:extLst>
          </c:dPt>
          <c:dPt>
            <c:idx val="42"/>
            <c:invertIfNegative val="0"/>
            <c:bubble3D val="0"/>
            <c:spPr>
              <a:solidFill>
                <a:srgbClr val="00CCCC"/>
              </a:solidFill>
              <a:effectLst/>
            </c:spPr>
            <c:extLst>
              <c:ext xmlns:c16="http://schemas.microsoft.com/office/drawing/2014/chart" uri="{C3380CC4-5D6E-409C-BE32-E72D297353CC}">
                <c16:uniqueId val="{000001B9-A675-4F8B-AF1D-80A5B7BD6544}"/>
              </c:ext>
            </c:extLst>
          </c:dPt>
          <c:dPt>
            <c:idx val="43"/>
            <c:invertIfNegative val="0"/>
            <c:bubble3D val="0"/>
            <c:spPr>
              <a:solidFill>
                <a:srgbClr val="00CCCC"/>
              </a:solidFill>
              <a:effectLst/>
            </c:spPr>
            <c:extLst>
              <c:ext xmlns:c16="http://schemas.microsoft.com/office/drawing/2014/chart" uri="{C3380CC4-5D6E-409C-BE32-E72D297353CC}">
                <c16:uniqueId val="{000001BB-A675-4F8B-AF1D-80A5B7BD6544}"/>
              </c:ext>
            </c:extLst>
          </c:dPt>
          <c:cat>
            <c:strLit>
              <c:ptCount val="44"/>
              <c:pt idx="0">
                <c:v>Turku</c:v>
              </c:pt>
              <c:pt idx="1">
                <c:v>Imatra</c:v>
              </c:pt>
              <c:pt idx="2">
                <c:v>Lahti</c:v>
              </c:pt>
              <c:pt idx="3">
                <c:v>Tampere</c:v>
              </c:pt>
              <c:pt idx="4">
                <c:v>Nokia</c:v>
              </c:pt>
              <c:pt idx="5">
                <c:v>Joensuu</c:v>
              </c:pt>
              <c:pt idx="6">
                <c:v>Naantali</c:v>
              </c:pt>
              <c:pt idx="7">
                <c:v>Vantaa</c:v>
              </c:pt>
              <c:pt idx="8">
                <c:v>Kirkkonummi</c:v>
              </c:pt>
              <c:pt idx="9">
                <c:v>Rauma</c:v>
              </c:pt>
              <c:pt idx="10">
                <c:v>Kemi</c:v>
              </c:pt>
              <c:pt idx="11">
                <c:v>Ylöjärvi</c:v>
              </c:pt>
              <c:pt idx="12">
                <c:v>Pirkkala</c:v>
              </c:pt>
              <c:pt idx="13">
                <c:v>Hanko</c:v>
              </c:pt>
              <c:pt idx="14">
                <c:v>Hyvinkää</c:v>
              </c:pt>
              <c:pt idx="15">
                <c:v>Lappeenranta</c:v>
              </c:pt>
              <c:pt idx="16">
                <c:v>Kotka</c:v>
              </c:pt>
              <c:pt idx="17">
                <c:v>Kangasala</c:v>
              </c:pt>
              <c:pt idx="18">
                <c:v>Uusikaupunki</c:v>
              </c:pt>
              <c:pt idx="19">
                <c:v>Kokkola</c:v>
              </c:pt>
              <c:pt idx="20">
                <c:v>Lohja</c:v>
              </c:pt>
              <c:pt idx="21">
                <c:v>Ylivieska</c:v>
              </c:pt>
              <c:pt idx="22">
                <c:v>Kouvola</c:v>
              </c:pt>
              <c:pt idx="23">
                <c:v>Masku</c:v>
              </c:pt>
              <c:pt idx="24">
                <c:v>Hollola</c:v>
              </c:pt>
              <c:pt idx="25">
                <c:v>Lempäälä</c:v>
              </c:pt>
              <c:pt idx="26">
                <c:v>Seinäjoki</c:v>
              </c:pt>
              <c:pt idx="27">
                <c:v>Äänekoski</c:v>
              </c:pt>
              <c:pt idx="28">
                <c:v>Paimio</c:v>
              </c:pt>
              <c:pt idx="29">
                <c:v>Hamina</c:v>
              </c:pt>
              <c:pt idx="30">
                <c:v>Sastamala</c:v>
              </c:pt>
              <c:pt idx="31">
                <c:v>Hämeenkyrö</c:v>
              </c:pt>
              <c:pt idx="32">
                <c:v>Loviisa</c:v>
              </c:pt>
              <c:pt idx="33">
                <c:v>Orivesi</c:v>
              </c:pt>
              <c:pt idx="34">
                <c:v>Mäntsälä</c:v>
              </c:pt>
              <c:pt idx="35">
                <c:v>Orimattila</c:v>
              </c:pt>
              <c:pt idx="36">
                <c:v>Ilomantsi</c:v>
              </c:pt>
              <c:pt idx="37">
                <c:v>Mynämäki</c:v>
              </c:pt>
              <c:pt idx="38">
                <c:v>Jokioinen</c:v>
              </c:pt>
              <c:pt idx="39">
                <c:v>Laitila</c:v>
              </c:pt>
              <c:pt idx="40">
                <c:v>Padasjoki</c:v>
              </c:pt>
              <c:pt idx="41">
                <c:v>Kuhmoinen</c:v>
              </c:pt>
              <c:pt idx="42">
                <c:v>Loimaa</c:v>
              </c:pt>
              <c:pt idx="43">
                <c:v>Punkalaidun</c:v>
              </c:pt>
            </c:strLit>
          </c:cat>
          <c:val>
            <c:numLit>
              <c:formatCode>General</c:formatCode>
              <c:ptCount val="44"/>
              <c:pt idx="0">
                <c:v>0.19990658760070801</c:v>
              </c:pt>
              <c:pt idx="1">
                <c:v>0.57735151052474976</c:v>
              </c:pt>
              <c:pt idx="2">
                <c:v>0.21148636937141418</c:v>
              </c:pt>
              <c:pt idx="3">
                <c:v>0.12999555468559265</c:v>
              </c:pt>
              <c:pt idx="4">
                <c:v>0.34387826919555664</c:v>
              </c:pt>
              <c:pt idx="5">
                <c:v>0.14577764272689819</c:v>
              </c:pt>
              <c:pt idx="6">
                <c:v>0.29175060987472534</c:v>
              </c:pt>
              <c:pt idx="7">
                <c:v>9.9729537963867188E-2</c:v>
              </c:pt>
              <c:pt idx="8">
                <c:v>0.2315116822719574</c:v>
              </c:pt>
              <c:pt idx="9">
                <c:v>0.45127898454666138</c:v>
              </c:pt>
              <c:pt idx="10">
                <c:v>0.42021635174751282</c:v>
              </c:pt>
              <c:pt idx="11">
                <c:v>0.37147822976112366</c:v>
              </c:pt>
              <c:pt idx="12">
                <c:v>0.38651379942893982</c:v>
              </c:pt>
              <c:pt idx="13">
                <c:v>1.1746022701263428</c:v>
              </c:pt>
              <c:pt idx="14">
                <c:v>0.21687780320644379</c:v>
              </c:pt>
              <c:pt idx="15">
                <c:v>0.25304415822029114</c:v>
              </c:pt>
              <c:pt idx="16">
                <c:v>0.54396069049835205</c:v>
              </c:pt>
              <c:pt idx="17">
                <c:v>0.48726028203964233</c:v>
              </c:pt>
              <c:pt idx="18">
                <c:v>0.55817461013793945</c:v>
              </c:pt>
              <c:pt idx="19">
                <c:v>0.37925276160240173</c:v>
              </c:pt>
              <c:pt idx="20">
                <c:v>0.57081139087677002</c:v>
              </c:pt>
              <c:pt idx="21">
                <c:v>0.41713440418243408</c:v>
              </c:pt>
              <c:pt idx="22">
                <c:v>0.55201870203018188</c:v>
              </c:pt>
              <c:pt idx="23">
                <c:v>0.42050224542617798</c:v>
              </c:pt>
              <c:pt idx="24">
                <c:v>0.39718863368034363</c:v>
              </c:pt>
              <c:pt idx="25">
                <c:v>0.46351784467697144</c:v>
              </c:pt>
              <c:pt idx="26">
                <c:v>0.34540846943855286</c:v>
              </c:pt>
              <c:pt idx="27">
                <c:v>0.46632152795791626</c:v>
              </c:pt>
              <c:pt idx="28">
                <c:v>0.3144538402557373</c:v>
              </c:pt>
              <c:pt idx="29">
                <c:v>0.77918517589569092</c:v>
              </c:pt>
              <c:pt idx="30">
                <c:v>0.75821900367736816</c:v>
              </c:pt>
              <c:pt idx="31">
                <c:v>0.43173113465309143</c:v>
              </c:pt>
              <c:pt idx="32">
                <c:v>0.55788189172744751</c:v>
              </c:pt>
              <c:pt idx="33">
                <c:v>0.46764042973518372</c:v>
              </c:pt>
              <c:pt idx="34">
                <c:v>0.40530464053153992</c:v>
              </c:pt>
              <c:pt idx="35">
                <c:v>0.58835363388061523</c:v>
              </c:pt>
              <c:pt idx="36">
                <c:v>0.30810442566871643</c:v>
              </c:pt>
              <c:pt idx="37">
                <c:v>0.35359719395637512</c:v>
              </c:pt>
              <c:pt idx="38">
                <c:v>0.45535501837730408</c:v>
              </c:pt>
              <c:pt idx="39">
                <c:v>0.56371259689331055</c:v>
              </c:pt>
              <c:pt idx="40">
                <c:v>0.31888914108276367</c:v>
              </c:pt>
              <c:pt idx="41">
                <c:v>0.46941643953323364</c:v>
              </c:pt>
              <c:pt idx="42">
                <c:v>0.79789948463439941</c:v>
              </c:pt>
              <c:pt idx="43">
                <c:v>0.68266844749450684</c:v>
              </c:pt>
            </c:numLit>
          </c:val>
          <c:extLst>
            <c:ext xmlns:c16="http://schemas.microsoft.com/office/drawing/2014/chart" uri="{C3380CC4-5D6E-409C-BE32-E72D297353CC}">
              <c16:uniqueId val="{000001BC-A675-4F8B-AF1D-80A5B7BD6544}"/>
            </c:ext>
          </c:extLst>
        </c:ser>
        <c:ser>
          <c:idx val="5"/>
          <c:order val="5"/>
          <c:tx>
            <c:v>Tieliikenne</c:v>
          </c:tx>
          <c:spPr>
            <a:solidFill>
              <a:srgbClr val="006666"/>
            </a:solidFill>
          </c:spPr>
          <c:invertIfNegative val="0"/>
          <c:dPt>
            <c:idx val="0"/>
            <c:invertIfNegative val="0"/>
            <c:bubble3D val="0"/>
            <c:spPr>
              <a:solidFill>
                <a:srgbClr val="006666"/>
              </a:solidFill>
              <a:effectLst/>
            </c:spPr>
            <c:extLst>
              <c:ext xmlns:c16="http://schemas.microsoft.com/office/drawing/2014/chart" uri="{C3380CC4-5D6E-409C-BE32-E72D297353CC}">
                <c16:uniqueId val="{000001BE-A675-4F8B-AF1D-80A5B7BD6544}"/>
              </c:ext>
            </c:extLst>
          </c:dPt>
          <c:dPt>
            <c:idx val="1"/>
            <c:invertIfNegative val="0"/>
            <c:bubble3D val="0"/>
            <c:spPr>
              <a:solidFill>
                <a:srgbClr val="006666"/>
              </a:solidFill>
              <a:effectLst/>
            </c:spPr>
            <c:extLst>
              <c:ext xmlns:c16="http://schemas.microsoft.com/office/drawing/2014/chart" uri="{C3380CC4-5D6E-409C-BE32-E72D297353CC}">
                <c16:uniqueId val="{000001C0-A675-4F8B-AF1D-80A5B7BD6544}"/>
              </c:ext>
            </c:extLst>
          </c:dPt>
          <c:dPt>
            <c:idx val="2"/>
            <c:invertIfNegative val="0"/>
            <c:bubble3D val="0"/>
            <c:spPr>
              <a:solidFill>
                <a:srgbClr val="006666"/>
              </a:solidFill>
              <a:effectLst/>
            </c:spPr>
            <c:extLst>
              <c:ext xmlns:c16="http://schemas.microsoft.com/office/drawing/2014/chart" uri="{C3380CC4-5D6E-409C-BE32-E72D297353CC}">
                <c16:uniqueId val="{000001C2-A675-4F8B-AF1D-80A5B7BD6544}"/>
              </c:ext>
            </c:extLst>
          </c:dPt>
          <c:dPt>
            <c:idx val="3"/>
            <c:invertIfNegative val="0"/>
            <c:bubble3D val="0"/>
            <c:spPr>
              <a:solidFill>
                <a:srgbClr val="006666"/>
              </a:solidFill>
              <a:effectLst/>
            </c:spPr>
            <c:extLst>
              <c:ext xmlns:c16="http://schemas.microsoft.com/office/drawing/2014/chart" uri="{C3380CC4-5D6E-409C-BE32-E72D297353CC}">
                <c16:uniqueId val="{000001C4-A675-4F8B-AF1D-80A5B7BD6544}"/>
              </c:ext>
            </c:extLst>
          </c:dPt>
          <c:dPt>
            <c:idx val="4"/>
            <c:invertIfNegative val="0"/>
            <c:bubble3D val="0"/>
            <c:spPr>
              <a:solidFill>
                <a:srgbClr val="006666"/>
              </a:solidFill>
              <a:effectLst/>
            </c:spPr>
            <c:extLst>
              <c:ext xmlns:c16="http://schemas.microsoft.com/office/drawing/2014/chart" uri="{C3380CC4-5D6E-409C-BE32-E72D297353CC}">
                <c16:uniqueId val="{000001C6-A675-4F8B-AF1D-80A5B7BD6544}"/>
              </c:ext>
            </c:extLst>
          </c:dPt>
          <c:dPt>
            <c:idx val="5"/>
            <c:invertIfNegative val="0"/>
            <c:bubble3D val="0"/>
            <c:spPr>
              <a:solidFill>
                <a:srgbClr val="006666"/>
              </a:solidFill>
              <a:effectLst/>
            </c:spPr>
            <c:extLst>
              <c:ext xmlns:c16="http://schemas.microsoft.com/office/drawing/2014/chart" uri="{C3380CC4-5D6E-409C-BE32-E72D297353CC}">
                <c16:uniqueId val="{000001C8-A675-4F8B-AF1D-80A5B7BD6544}"/>
              </c:ext>
            </c:extLst>
          </c:dPt>
          <c:dPt>
            <c:idx val="6"/>
            <c:invertIfNegative val="0"/>
            <c:bubble3D val="0"/>
            <c:spPr>
              <a:solidFill>
                <a:srgbClr val="006666"/>
              </a:solidFill>
              <a:effectLst/>
            </c:spPr>
            <c:extLst>
              <c:ext xmlns:c16="http://schemas.microsoft.com/office/drawing/2014/chart" uri="{C3380CC4-5D6E-409C-BE32-E72D297353CC}">
                <c16:uniqueId val="{000001CA-A675-4F8B-AF1D-80A5B7BD6544}"/>
              </c:ext>
            </c:extLst>
          </c:dPt>
          <c:dPt>
            <c:idx val="7"/>
            <c:invertIfNegative val="0"/>
            <c:bubble3D val="0"/>
            <c:spPr>
              <a:solidFill>
                <a:srgbClr val="006666"/>
              </a:solidFill>
              <a:effectLst/>
            </c:spPr>
            <c:extLst>
              <c:ext xmlns:c16="http://schemas.microsoft.com/office/drawing/2014/chart" uri="{C3380CC4-5D6E-409C-BE32-E72D297353CC}">
                <c16:uniqueId val="{000001CC-A675-4F8B-AF1D-80A5B7BD6544}"/>
              </c:ext>
            </c:extLst>
          </c:dPt>
          <c:dPt>
            <c:idx val="8"/>
            <c:invertIfNegative val="0"/>
            <c:bubble3D val="0"/>
            <c:spPr>
              <a:solidFill>
                <a:srgbClr val="006666"/>
              </a:solidFill>
              <a:effectLst/>
            </c:spPr>
            <c:extLst>
              <c:ext xmlns:c16="http://schemas.microsoft.com/office/drawing/2014/chart" uri="{C3380CC4-5D6E-409C-BE32-E72D297353CC}">
                <c16:uniqueId val="{000001CE-A675-4F8B-AF1D-80A5B7BD6544}"/>
              </c:ext>
            </c:extLst>
          </c:dPt>
          <c:dPt>
            <c:idx val="9"/>
            <c:invertIfNegative val="0"/>
            <c:bubble3D val="0"/>
            <c:spPr>
              <a:solidFill>
                <a:srgbClr val="006666"/>
              </a:solidFill>
              <a:effectLst>
                <a:outerShdw dist="35921" dir="2700000" algn="br">
                  <a:srgbClr val="000000"/>
                </a:outerShdw>
              </a:effectLst>
            </c:spPr>
            <c:extLst>
              <c:ext xmlns:c16="http://schemas.microsoft.com/office/drawing/2014/chart" uri="{C3380CC4-5D6E-409C-BE32-E72D297353CC}">
                <c16:uniqueId val="{000001D0-A675-4F8B-AF1D-80A5B7BD6544}"/>
              </c:ext>
            </c:extLst>
          </c:dPt>
          <c:dPt>
            <c:idx val="10"/>
            <c:invertIfNegative val="0"/>
            <c:bubble3D val="0"/>
            <c:spPr>
              <a:solidFill>
                <a:srgbClr val="006666"/>
              </a:solidFill>
              <a:effectLst/>
            </c:spPr>
            <c:extLst>
              <c:ext xmlns:c16="http://schemas.microsoft.com/office/drawing/2014/chart" uri="{C3380CC4-5D6E-409C-BE32-E72D297353CC}">
                <c16:uniqueId val="{000001D2-A675-4F8B-AF1D-80A5B7BD6544}"/>
              </c:ext>
            </c:extLst>
          </c:dPt>
          <c:dPt>
            <c:idx val="11"/>
            <c:invertIfNegative val="0"/>
            <c:bubble3D val="0"/>
            <c:spPr>
              <a:solidFill>
                <a:srgbClr val="006666"/>
              </a:solidFill>
              <a:effectLst/>
            </c:spPr>
            <c:extLst>
              <c:ext xmlns:c16="http://schemas.microsoft.com/office/drawing/2014/chart" uri="{C3380CC4-5D6E-409C-BE32-E72D297353CC}">
                <c16:uniqueId val="{000001D4-A675-4F8B-AF1D-80A5B7BD6544}"/>
              </c:ext>
            </c:extLst>
          </c:dPt>
          <c:dPt>
            <c:idx val="12"/>
            <c:invertIfNegative val="0"/>
            <c:bubble3D val="0"/>
            <c:spPr>
              <a:solidFill>
                <a:srgbClr val="006666"/>
              </a:solidFill>
              <a:effectLst/>
            </c:spPr>
            <c:extLst>
              <c:ext xmlns:c16="http://schemas.microsoft.com/office/drawing/2014/chart" uri="{C3380CC4-5D6E-409C-BE32-E72D297353CC}">
                <c16:uniqueId val="{000001D6-A675-4F8B-AF1D-80A5B7BD6544}"/>
              </c:ext>
            </c:extLst>
          </c:dPt>
          <c:dPt>
            <c:idx val="13"/>
            <c:invertIfNegative val="0"/>
            <c:bubble3D val="0"/>
            <c:spPr>
              <a:solidFill>
                <a:srgbClr val="006666"/>
              </a:solidFill>
              <a:effectLst/>
            </c:spPr>
            <c:extLst>
              <c:ext xmlns:c16="http://schemas.microsoft.com/office/drawing/2014/chart" uri="{C3380CC4-5D6E-409C-BE32-E72D297353CC}">
                <c16:uniqueId val="{000001D8-A675-4F8B-AF1D-80A5B7BD6544}"/>
              </c:ext>
            </c:extLst>
          </c:dPt>
          <c:dPt>
            <c:idx val="14"/>
            <c:invertIfNegative val="0"/>
            <c:bubble3D val="0"/>
            <c:spPr>
              <a:solidFill>
                <a:srgbClr val="006666"/>
              </a:solidFill>
              <a:effectLst/>
            </c:spPr>
            <c:extLst>
              <c:ext xmlns:c16="http://schemas.microsoft.com/office/drawing/2014/chart" uri="{C3380CC4-5D6E-409C-BE32-E72D297353CC}">
                <c16:uniqueId val="{000001DA-A675-4F8B-AF1D-80A5B7BD6544}"/>
              </c:ext>
            </c:extLst>
          </c:dPt>
          <c:dPt>
            <c:idx val="15"/>
            <c:invertIfNegative val="0"/>
            <c:bubble3D val="0"/>
            <c:spPr>
              <a:solidFill>
                <a:srgbClr val="006666"/>
              </a:solidFill>
              <a:effectLst/>
            </c:spPr>
            <c:extLst>
              <c:ext xmlns:c16="http://schemas.microsoft.com/office/drawing/2014/chart" uri="{C3380CC4-5D6E-409C-BE32-E72D297353CC}">
                <c16:uniqueId val="{000001DC-A675-4F8B-AF1D-80A5B7BD6544}"/>
              </c:ext>
            </c:extLst>
          </c:dPt>
          <c:dPt>
            <c:idx val="16"/>
            <c:invertIfNegative val="0"/>
            <c:bubble3D val="0"/>
            <c:spPr>
              <a:solidFill>
                <a:srgbClr val="006666"/>
              </a:solidFill>
              <a:effectLst/>
            </c:spPr>
            <c:extLst>
              <c:ext xmlns:c16="http://schemas.microsoft.com/office/drawing/2014/chart" uri="{C3380CC4-5D6E-409C-BE32-E72D297353CC}">
                <c16:uniqueId val="{000001DE-A675-4F8B-AF1D-80A5B7BD6544}"/>
              </c:ext>
            </c:extLst>
          </c:dPt>
          <c:dPt>
            <c:idx val="17"/>
            <c:invertIfNegative val="0"/>
            <c:bubble3D val="0"/>
            <c:spPr>
              <a:solidFill>
                <a:srgbClr val="006666"/>
              </a:solidFill>
              <a:effectLst/>
            </c:spPr>
            <c:extLst>
              <c:ext xmlns:c16="http://schemas.microsoft.com/office/drawing/2014/chart" uri="{C3380CC4-5D6E-409C-BE32-E72D297353CC}">
                <c16:uniqueId val="{000001E0-A675-4F8B-AF1D-80A5B7BD6544}"/>
              </c:ext>
            </c:extLst>
          </c:dPt>
          <c:dPt>
            <c:idx val="18"/>
            <c:invertIfNegative val="0"/>
            <c:bubble3D val="0"/>
            <c:spPr>
              <a:solidFill>
                <a:srgbClr val="006666"/>
              </a:solidFill>
              <a:effectLst/>
            </c:spPr>
            <c:extLst>
              <c:ext xmlns:c16="http://schemas.microsoft.com/office/drawing/2014/chart" uri="{C3380CC4-5D6E-409C-BE32-E72D297353CC}">
                <c16:uniqueId val="{000001E2-A675-4F8B-AF1D-80A5B7BD6544}"/>
              </c:ext>
            </c:extLst>
          </c:dPt>
          <c:dPt>
            <c:idx val="19"/>
            <c:invertIfNegative val="0"/>
            <c:bubble3D val="0"/>
            <c:spPr>
              <a:solidFill>
                <a:srgbClr val="006666"/>
              </a:solidFill>
              <a:effectLst/>
            </c:spPr>
            <c:extLst>
              <c:ext xmlns:c16="http://schemas.microsoft.com/office/drawing/2014/chart" uri="{C3380CC4-5D6E-409C-BE32-E72D297353CC}">
                <c16:uniqueId val="{000001E4-A675-4F8B-AF1D-80A5B7BD6544}"/>
              </c:ext>
            </c:extLst>
          </c:dPt>
          <c:dPt>
            <c:idx val="20"/>
            <c:invertIfNegative val="0"/>
            <c:bubble3D val="0"/>
            <c:spPr>
              <a:solidFill>
                <a:srgbClr val="006666"/>
              </a:solidFill>
              <a:effectLst/>
            </c:spPr>
            <c:extLst>
              <c:ext xmlns:c16="http://schemas.microsoft.com/office/drawing/2014/chart" uri="{C3380CC4-5D6E-409C-BE32-E72D297353CC}">
                <c16:uniqueId val="{000001E6-A675-4F8B-AF1D-80A5B7BD6544}"/>
              </c:ext>
            </c:extLst>
          </c:dPt>
          <c:dPt>
            <c:idx val="21"/>
            <c:invertIfNegative val="0"/>
            <c:bubble3D val="0"/>
            <c:spPr>
              <a:solidFill>
                <a:srgbClr val="006666"/>
              </a:solidFill>
              <a:effectLst/>
            </c:spPr>
            <c:extLst>
              <c:ext xmlns:c16="http://schemas.microsoft.com/office/drawing/2014/chart" uri="{C3380CC4-5D6E-409C-BE32-E72D297353CC}">
                <c16:uniqueId val="{000001E8-A675-4F8B-AF1D-80A5B7BD6544}"/>
              </c:ext>
            </c:extLst>
          </c:dPt>
          <c:dPt>
            <c:idx val="22"/>
            <c:invertIfNegative val="0"/>
            <c:bubble3D val="0"/>
            <c:spPr>
              <a:solidFill>
                <a:srgbClr val="006666"/>
              </a:solidFill>
              <a:effectLst/>
            </c:spPr>
            <c:extLst>
              <c:ext xmlns:c16="http://schemas.microsoft.com/office/drawing/2014/chart" uri="{C3380CC4-5D6E-409C-BE32-E72D297353CC}">
                <c16:uniqueId val="{000001EA-A675-4F8B-AF1D-80A5B7BD6544}"/>
              </c:ext>
            </c:extLst>
          </c:dPt>
          <c:dPt>
            <c:idx val="23"/>
            <c:invertIfNegative val="0"/>
            <c:bubble3D val="0"/>
            <c:spPr>
              <a:solidFill>
                <a:srgbClr val="006666"/>
              </a:solidFill>
              <a:effectLst/>
            </c:spPr>
            <c:extLst>
              <c:ext xmlns:c16="http://schemas.microsoft.com/office/drawing/2014/chart" uri="{C3380CC4-5D6E-409C-BE32-E72D297353CC}">
                <c16:uniqueId val="{000001EC-A675-4F8B-AF1D-80A5B7BD6544}"/>
              </c:ext>
            </c:extLst>
          </c:dPt>
          <c:dPt>
            <c:idx val="24"/>
            <c:invertIfNegative val="0"/>
            <c:bubble3D val="0"/>
            <c:spPr>
              <a:solidFill>
                <a:srgbClr val="006666"/>
              </a:solidFill>
              <a:effectLst/>
            </c:spPr>
            <c:extLst>
              <c:ext xmlns:c16="http://schemas.microsoft.com/office/drawing/2014/chart" uri="{C3380CC4-5D6E-409C-BE32-E72D297353CC}">
                <c16:uniqueId val="{000001EE-A675-4F8B-AF1D-80A5B7BD6544}"/>
              </c:ext>
            </c:extLst>
          </c:dPt>
          <c:dPt>
            <c:idx val="25"/>
            <c:invertIfNegative val="0"/>
            <c:bubble3D val="0"/>
            <c:spPr>
              <a:solidFill>
                <a:srgbClr val="006666"/>
              </a:solidFill>
              <a:effectLst/>
            </c:spPr>
            <c:extLst>
              <c:ext xmlns:c16="http://schemas.microsoft.com/office/drawing/2014/chart" uri="{C3380CC4-5D6E-409C-BE32-E72D297353CC}">
                <c16:uniqueId val="{000001F0-A675-4F8B-AF1D-80A5B7BD6544}"/>
              </c:ext>
            </c:extLst>
          </c:dPt>
          <c:dPt>
            <c:idx val="26"/>
            <c:invertIfNegative val="0"/>
            <c:bubble3D val="0"/>
            <c:spPr>
              <a:solidFill>
                <a:srgbClr val="006666"/>
              </a:solidFill>
              <a:effectLst/>
            </c:spPr>
            <c:extLst>
              <c:ext xmlns:c16="http://schemas.microsoft.com/office/drawing/2014/chart" uri="{C3380CC4-5D6E-409C-BE32-E72D297353CC}">
                <c16:uniqueId val="{000001F2-A675-4F8B-AF1D-80A5B7BD6544}"/>
              </c:ext>
            </c:extLst>
          </c:dPt>
          <c:dPt>
            <c:idx val="27"/>
            <c:invertIfNegative val="0"/>
            <c:bubble3D val="0"/>
            <c:spPr>
              <a:solidFill>
                <a:srgbClr val="006666"/>
              </a:solidFill>
              <a:effectLst/>
            </c:spPr>
            <c:extLst>
              <c:ext xmlns:c16="http://schemas.microsoft.com/office/drawing/2014/chart" uri="{C3380CC4-5D6E-409C-BE32-E72D297353CC}">
                <c16:uniqueId val="{000001F4-A675-4F8B-AF1D-80A5B7BD6544}"/>
              </c:ext>
            </c:extLst>
          </c:dPt>
          <c:dPt>
            <c:idx val="28"/>
            <c:invertIfNegative val="0"/>
            <c:bubble3D val="0"/>
            <c:spPr>
              <a:solidFill>
                <a:srgbClr val="006666"/>
              </a:solidFill>
              <a:effectLst/>
            </c:spPr>
            <c:extLst>
              <c:ext xmlns:c16="http://schemas.microsoft.com/office/drawing/2014/chart" uri="{C3380CC4-5D6E-409C-BE32-E72D297353CC}">
                <c16:uniqueId val="{000001F6-A675-4F8B-AF1D-80A5B7BD6544}"/>
              </c:ext>
            </c:extLst>
          </c:dPt>
          <c:dPt>
            <c:idx val="29"/>
            <c:invertIfNegative val="0"/>
            <c:bubble3D val="0"/>
            <c:spPr>
              <a:solidFill>
                <a:srgbClr val="006666"/>
              </a:solidFill>
              <a:effectLst/>
            </c:spPr>
            <c:extLst>
              <c:ext xmlns:c16="http://schemas.microsoft.com/office/drawing/2014/chart" uri="{C3380CC4-5D6E-409C-BE32-E72D297353CC}">
                <c16:uniqueId val="{000001F8-A675-4F8B-AF1D-80A5B7BD6544}"/>
              </c:ext>
            </c:extLst>
          </c:dPt>
          <c:dPt>
            <c:idx val="30"/>
            <c:invertIfNegative val="0"/>
            <c:bubble3D val="0"/>
            <c:spPr>
              <a:solidFill>
                <a:srgbClr val="006666"/>
              </a:solidFill>
              <a:effectLst/>
            </c:spPr>
            <c:extLst>
              <c:ext xmlns:c16="http://schemas.microsoft.com/office/drawing/2014/chart" uri="{C3380CC4-5D6E-409C-BE32-E72D297353CC}">
                <c16:uniqueId val="{000001FA-A675-4F8B-AF1D-80A5B7BD6544}"/>
              </c:ext>
            </c:extLst>
          </c:dPt>
          <c:dPt>
            <c:idx val="31"/>
            <c:invertIfNegative val="0"/>
            <c:bubble3D val="0"/>
            <c:spPr>
              <a:solidFill>
                <a:srgbClr val="006666"/>
              </a:solidFill>
              <a:effectLst/>
            </c:spPr>
            <c:extLst>
              <c:ext xmlns:c16="http://schemas.microsoft.com/office/drawing/2014/chart" uri="{C3380CC4-5D6E-409C-BE32-E72D297353CC}">
                <c16:uniqueId val="{000001FC-A675-4F8B-AF1D-80A5B7BD6544}"/>
              </c:ext>
            </c:extLst>
          </c:dPt>
          <c:dPt>
            <c:idx val="32"/>
            <c:invertIfNegative val="0"/>
            <c:bubble3D val="0"/>
            <c:spPr>
              <a:solidFill>
                <a:srgbClr val="006666"/>
              </a:solidFill>
              <a:effectLst/>
            </c:spPr>
            <c:extLst>
              <c:ext xmlns:c16="http://schemas.microsoft.com/office/drawing/2014/chart" uri="{C3380CC4-5D6E-409C-BE32-E72D297353CC}">
                <c16:uniqueId val="{000001FE-A675-4F8B-AF1D-80A5B7BD6544}"/>
              </c:ext>
            </c:extLst>
          </c:dPt>
          <c:dPt>
            <c:idx val="33"/>
            <c:invertIfNegative val="0"/>
            <c:bubble3D val="0"/>
            <c:spPr>
              <a:solidFill>
                <a:srgbClr val="006666"/>
              </a:solidFill>
              <a:effectLst/>
            </c:spPr>
            <c:extLst>
              <c:ext xmlns:c16="http://schemas.microsoft.com/office/drawing/2014/chart" uri="{C3380CC4-5D6E-409C-BE32-E72D297353CC}">
                <c16:uniqueId val="{00000200-A675-4F8B-AF1D-80A5B7BD6544}"/>
              </c:ext>
            </c:extLst>
          </c:dPt>
          <c:dPt>
            <c:idx val="34"/>
            <c:invertIfNegative val="0"/>
            <c:bubble3D val="0"/>
            <c:spPr>
              <a:solidFill>
                <a:srgbClr val="006666"/>
              </a:solidFill>
              <a:effectLst/>
            </c:spPr>
            <c:extLst>
              <c:ext xmlns:c16="http://schemas.microsoft.com/office/drawing/2014/chart" uri="{C3380CC4-5D6E-409C-BE32-E72D297353CC}">
                <c16:uniqueId val="{00000202-A675-4F8B-AF1D-80A5B7BD6544}"/>
              </c:ext>
            </c:extLst>
          </c:dPt>
          <c:dPt>
            <c:idx val="35"/>
            <c:invertIfNegative val="0"/>
            <c:bubble3D val="0"/>
            <c:spPr>
              <a:solidFill>
                <a:srgbClr val="006666"/>
              </a:solidFill>
              <a:effectLst/>
            </c:spPr>
            <c:extLst>
              <c:ext xmlns:c16="http://schemas.microsoft.com/office/drawing/2014/chart" uri="{C3380CC4-5D6E-409C-BE32-E72D297353CC}">
                <c16:uniqueId val="{00000204-A675-4F8B-AF1D-80A5B7BD6544}"/>
              </c:ext>
            </c:extLst>
          </c:dPt>
          <c:dPt>
            <c:idx val="36"/>
            <c:invertIfNegative val="0"/>
            <c:bubble3D val="0"/>
            <c:spPr>
              <a:solidFill>
                <a:srgbClr val="006666"/>
              </a:solidFill>
              <a:effectLst/>
            </c:spPr>
            <c:extLst>
              <c:ext xmlns:c16="http://schemas.microsoft.com/office/drawing/2014/chart" uri="{C3380CC4-5D6E-409C-BE32-E72D297353CC}">
                <c16:uniqueId val="{00000206-A675-4F8B-AF1D-80A5B7BD6544}"/>
              </c:ext>
            </c:extLst>
          </c:dPt>
          <c:dPt>
            <c:idx val="37"/>
            <c:invertIfNegative val="0"/>
            <c:bubble3D val="0"/>
            <c:spPr>
              <a:solidFill>
                <a:srgbClr val="006666"/>
              </a:solidFill>
              <a:effectLst/>
            </c:spPr>
            <c:extLst>
              <c:ext xmlns:c16="http://schemas.microsoft.com/office/drawing/2014/chart" uri="{C3380CC4-5D6E-409C-BE32-E72D297353CC}">
                <c16:uniqueId val="{00000208-A675-4F8B-AF1D-80A5B7BD6544}"/>
              </c:ext>
            </c:extLst>
          </c:dPt>
          <c:dPt>
            <c:idx val="38"/>
            <c:invertIfNegative val="0"/>
            <c:bubble3D val="0"/>
            <c:spPr>
              <a:solidFill>
                <a:srgbClr val="006666"/>
              </a:solidFill>
              <a:effectLst/>
            </c:spPr>
            <c:extLst>
              <c:ext xmlns:c16="http://schemas.microsoft.com/office/drawing/2014/chart" uri="{C3380CC4-5D6E-409C-BE32-E72D297353CC}">
                <c16:uniqueId val="{0000020A-A675-4F8B-AF1D-80A5B7BD6544}"/>
              </c:ext>
            </c:extLst>
          </c:dPt>
          <c:dPt>
            <c:idx val="39"/>
            <c:invertIfNegative val="0"/>
            <c:bubble3D val="0"/>
            <c:spPr>
              <a:solidFill>
                <a:srgbClr val="006666"/>
              </a:solidFill>
              <a:effectLst/>
            </c:spPr>
            <c:extLst>
              <c:ext xmlns:c16="http://schemas.microsoft.com/office/drawing/2014/chart" uri="{C3380CC4-5D6E-409C-BE32-E72D297353CC}">
                <c16:uniqueId val="{0000020C-A675-4F8B-AF1D-80A5B7BD6544}"/>
              </c:ext>
            </c:extLst>
          </c:dPt>
          <c:dPt>
            <c:idx val="40"/>
            <c:invertIfNegative val="0"/>
            <c:bubble3D val="0"/>
            <c:spPr>
              <a:solidFill>
                <a:srgbClr val="006666"/>
              </a:solidFill>
              <a:effectLst/>
            </c:spPr>
            <c:extLst>
              <c:ext xmlns:c16="http://schemas.microsoft.com/office/drawing/2014/chart" uri="{C3380CC4-5D6E-409C-BE32-E72D297353CC}">
                <c16:uniqueId val="{0000020E-A675-4F8B-AF1D-80A5B7BD6544}"/>
              </c:ext>
            </c:extLst>
          </c:dPt>
          <c:dPt>
            <c:idx val="41"/>
            <c:invertIfNegative val="0"/>
            <c:bubble3D val="0"/>
            <c:spPr>
              <a:solidFill>
                <a:srgbClr val="006666"/>
              </a:solidFill>
              <a:effectLst/>
            </c:spPr>
            <c:extLst>
              <c:ext xmlns:c16="http://schemas.microsoft.com/office/drawing/2014/chart" uri="{C3380CC4-5D6E-409C-BE32-E72D297353CC}">
                <c16:uniqueId val="{00000210-A675-4F8B-AF1D-80A5B7BD6544}"/>
              </c:ext>
            </c:extLst>
          </c:dPt>
          <c:dPt>
            <c:idx val="42"/>
            <c:invertIfNegative val="0"/>
            <c:bubble3D val="0"/>
            <c:spPr>
              <a:solidFill>
                <a:srgbClr val="006666"/>
              </a:solidFill>
              <a:effectLst/>
            </c:spPr>
            <c:extLst>
              <c:ext xmlns:c16="http://schemas.microsoft.com/office/drawing/2014/chart" uri="{C3380CC4-5D6E-409C-BE32-E72D297353CC}">
                <c16:uniqueId val="{00000212-A675-4F8B-AF1D-80A5B7BD6544}"/>
              </c:ext>
            </c:extLst>
          </c:dPt>
          <c:dPt>
            <c:idx val="43"/>
            <c:invertIfNegative val="0"/>
            <c:bubble3D val="0"/>
            <c:spPr>
              <a:solidFill>
                <a:srgbClr val="006666"/>
              </a:solidFill>
              <a:effectLst/>
            </c:spPr>
            <c:extLst>
              <c:ext xmlns:c16="http://schemas.microsoft.com/office/drawing/2014/chart" uri="{C3380CC4-5D6E-409C-BE32-E72D297353CC}">
                <c16:uniqueId val="{00000214-A675-4F8B-AF1D-80A5B7BD6544}"/>
              </c:ext>
            </c:extLst>
          </c:dPt>
          <c:cat>
            <c:strLit>
              <c:ptCount val="44"/>
              <c:pt idx="0">
                <c:v>Turku</c:v>
              </c:pt>
              <c:pt idx="1">
                <c:v>Imatra</c:v>
              </c:pt>
              <c:pt idx="2">
                <c:v>Lahti</c:v>
              </c:pt>
              <c:pt idx="3">
                <c:v>Tampere</c:v>
              </c:pt>
              <c:pt idx="4">
                <c:v>Nokia</c:v>
              </c:pt>
              <c:pt idx="5">
                <c:v>Joensuu</c:v>
              </c:pt>
              <c:pt idx="6">
                <c:v>Naantali</c:v>
              </c:pt>
              <c:pt idx="7">
                <c:v>Vantaa</c:v>
              </c:pt>
              <c:pt idx="8">
                <c:v>Kirkkonummi</c:v>
              </c:pt>
              <c:pt idx="9">
                <c:v>Rauma</c:v>
              </c:pt>
              <c:pt idx="10">
                <c:v>Kemi</c:v>
              </c:pt>
              <c:pt idx="11">
                <c:v>Ylöjärvi</c:v>
              </c:pt>
              <c:pt idx="12">
                <c:v>Pirkkala</c:v>
              </c:pt>
              <c:pt idx="13">
                <c:v>Hanko</c:v>
              </c:pt>
              <c:pt idx="14">
                <c:v>Hyvinkää</c:v>
              </c:pt>
              <c:pt idx="15">
                <c:v>Lappeenranta</c:v>
              </c:pt>
              <c:pt idx="16">
                <c:v>Kotka</c:v>
              </c:pt>
              <c:pt idx="17">
                <c:v>Kangasala</c:v>
              </c:pt>
              <c:pt idx="18">
                <c:v>Uusikaupunki</c:v>
              </c:pt>
              <c:pt idx="19">
                <c:v>Kokkola</c:v>
              </c:pt>
              <c:pt idx="20">
                <c:v>Lohja</c:v>
              </c:pt>
              <c:pt idx="21">
                <c:v>Ylivieska</c:v>
              </c:pt>
              <c:pt idx="22">
                <c:v>Kouvola</c:v>
              </c:pt>
              <c:pt idx="23">
                <c:v>Masku</c:v>
              </c:pt>
              <c:pt idx="24">
                <c:v>Hollola</c:v>
              </c:pt>
              <c:pt idx="25">
                <c:v>Lempäälä</c:v>
              </c:pt>
              <c:pt idx="26">
                <c:v>Seinäjoki</c:v>
              </c:pt>
              <c:pt idx="27">
                <c:v>Äänekoski</c:v>
              </c:pt>
              <c:pt idx="28">
                <c:v>Paimio</c:v>
              </c:pt>
              <c:pt idx="29">
                <c:v>Hamina</c:v>
              </c:pt>
              <c:pt idx="30">
                <c:v>Sastamala</c:v>
              </c:pt>
              <c:pt idx="31">
                <c:v>Hämeenkyrö</c:v>
              </c:pt>
              <c:pt idx="32">
                <c:v>Loviisa</c:v>
              </c:pt>
              <c:pt idx="33">
                <c:v>Orivesi</c:v>
              </c:pt>
              <c:pt idx="34">
                <c:v>Mäntsälä</c:v>
              </c:pt>
              <c:pt idx="35">
                <c:v>Orimattila</c:v>
              </c:pt>
              <c:pt idx="36">
                <c:v>Ilomantsi</c:v>
              </c:pt>
              <c:pt idx="37">
                <c:v>Mynämäki</c:v>
              </c:pt>
              <c:pt idx="38">
                <c:v>Jokioinen</c:v>
              </c:pt>
              <c:pt idx="39">
                <c:v>Laitila</c:v>
              </c:pt>
              <c:pt idx="40">
                <c:v>Padasjoki</c:v>
              </c:pt>
              <c:pt idx="41">
                <c:v>Kuhmoinen</c:v>
              </c:pt>
              <c:pt idx="42">
                <c:v>Loimaa</c:v>
              </c:pt>
              <c:pt idx="43">
                <c:v>Punkalaidun</c:v>
              </c:pt>
            </c:strLit>
          </c:cat>
          <c:val>
            <c:numLit>
              <c:formatCode>General</c:formatCode>
              <c:ptCount val="44"/>
              <c:pt idx="0">
                <c:v>0.71025443077087402</c:v>
              </c:pt>
              <c:pt idx="1">
                <c:v>1.1570836305618286</c:v>
              </c:pt>
              <c:pt idx="2">
                <c:v>1.2816115617752075</c:v>
              </c:pt>
              <c:pt idx="3">
                <c:v>0.83596426248550415</c:v>
              </c:pt>
              <c:pt idx="4">
                <c:v>1.4479845762252808</c:v>
              </c:pt>
              <c:pt idx="5">
                <c:v>1.2123308181762695</c:v>
              </c:pt>
              <c:pt idx="6">
                <c:v>0.93976008892059326</c:v>
              </c:pt>
              <c:pt idx="7">
                <c:v>1.3313863277435303</c:v>
              </c:pt>
              <c:pt idx="8">
                <c:v>1.6418635845184326</c:v>
              </c:pt>
              <c:pt idx="9">
                <c:v>1.2339427471160889</c:v>
              </c:pt>
              <c:pt idx="10">
                <c:v>1.4037114381790161</c:v>
              </c:pt>
              <c:pt idx="11">
                <c:v>1.5991698503494263</c:v>
              </c:pt>
              <c:pt idx="12">
                <c:v>1.7877854108810425</c:v>
              </c:pt>
              <c:pt idx="13">
                <c:v>1.5437474250793457</c:v>
              </c:pt>
              <c:pt idx="14">
                <c:v>1.7323853969573975</c:v>
              </c:pt>
              <c:pt idx="15">
                <c:v>1.5727843046188354</c:v>
              </c:pt>
              <c:pt idx="16">
                <c:v>1.2874634265899658</c:v>
              </c:pt>
              <c:pt idx="17">
                <c:v>1.6646021604537964</c:v>
              </c:pt>
              <c:pt idx="18">
                <c:v>1.4472004175186157</c:v>
              </c:pt>
              <c:pt idx="19">
                <c:v>1.3940949440002441</c:v>
              </c:pt>
              <c:pt idx="20">
                <c:v>2.3971121311187744</c:v>
              </c:pt>
              <c:pt idx="21">
                <c:v>1.7748450040817261</c:v>
              </c:pt>
              <c:pt idx="22">
                <c:v>1.8219287395477295</c:v>
              </c:pt>
              <c:pt idx="23">
                <c:v>3.036022424697876</c:v>
              </c:pt>
              <c:pt idx="24">
                <c:v>2.3139886856079102</c:v>
              </c:pt>
              <c:pt idx="25">
                <c:v>2.9993946552276611</c:v>
              </c:pt>
              <c:pt idx="26">
                <c:v>1.3134287595748901</c:v>
              </c:pt>
              <c:pt idx="27">
                <c:v>2.8196184635162354</c:v>
              </c:pt>
              <c:pt idx="28">
                <c:v>3.2127315998077393</c:v>
              </c:pt>
              <c:pt idx="29">
                <c:v>2.108696460723877</c:v>
              </c:pt>
              <c:pt idx="30">
                <c:v>2.5362796783447266</c:v>
              </c:pt>
              <c:pt idx="31">
                <c:v>3.0475919246673584</c:v>
              </c:pt>
              <c:pt idx="32">
                <c:v>3.8566703796386719</c:v>
              </c:pt>
              <c:pt idx="33">
                <c:v>4.089940071105957</c:v>
              </c:pt>
              <c:pt idx="34">
                <c:v>4.7027883529663086</c:v>
              </c:pt>
              <c:pt idx="35">
                <c:v>3.1046252250671387</c:v>
              </c:pt>
              <c:pt idx="36">
                <c:v>2.0835838317871094</c:v>
              </c:pt>
              <c:pt idx="37">
                <c:v>2.6715061664581299</c:v>
              </c:pt>
              <c:pt idx="38">
                <c:v>3.0500571727752686</c:v>
              </c:pt>
              <c:pt idx="39">
                <c:v>3.0401842594146729</c:v>
              </c:pt>
              <c:pt idx="40">
                <c:v>3.6638748645782471</c:v>
              </c:pt>
              <c:pt idx="41">
                <c:v>4.314204216003418</c:v>
              </c:pt>
              <c:pt idx="42">
                <c:v>2.6996598243713379</c:v>
              </c:pt>
              <c:pt idx="43">
                <c:v>2.3948915004730225</c:v>
              </c:pt>
            </c:numLit>
          </c:val>
          <c:extLst>
            <c:ext xmlns:c16="http://schemas.microsoft.com/office/drawing/2014/chart" uri="{C3380CC4-5D6E-409C-BE32-E72D297353CC}">
              <c16:uniqueId val="{00000215-A675-4F8B-AF1D-80A5B7BD6544}"/>
            </c:ext>
          </c:extLst>
        </c:ser>
        <c:ser>
          <c:idx val="6"/>
          <c:order val="6"/>
          <c:tx>
            <c:v>Maatalous</c:v>
          </c:tx>
          <c:spPr>
            <a:solidFill>
              <a:srgbClr val="0080FF"/>
            </a:solidFill>
          </c:spPr>
          <c:invertIfNegative val="0"/>
          <c:dPt>
            <c:idx val="0"/>
            <c:invertIfNegative val="0"/>
            <c:bubble3D val="0"/>
            <c:spPr>
              <a:solidFill>
                <a:srgbClr val="0080FF"/>
              </a:solidFill>
              <a:effectLst/>
            </c:spPr>
            <c:extLst>
              <c:ext xmlns:c16="http://schemas.microsoft.com/office/drawing/2014/chart" uri="{C3380CC4-5D6E-409C-BE32-E72D297353CC}">
                <c16:uniqueId val="{00000217-A675-4F8B-AF1D-80A5B7BD6544}"/>
              </c:ext>
            </c:extLst>
          </c:dPt>
          <c:dPt>
            <c:idx val="1"/>
            <c:invertIfNegative val="0"/>
            <c:bubble3D val="0"/>
            <c:spPr>
              <a:solidFill>
                <a:srgbClr val="0080FF"/>
              </a:solidFill>
              <a:effectLst/>
            </c:spPr>
            <c:extLst>
              <c:ext xmlns:c16="http://schemas.microsoft.com/office/drawing/2014/chart" uri="{C3380CC4-5D6E-409C-BE32-E72D297353CC}">
                <c16:uniqueId val="{00000219-A675-4F8B-AF1D-80A5B7BD6544}"/>
              </c:ext>
            </c:extLst>
          </c:dPt>
          <c:dPt>
            <c:idx val="2"/>
            <c:invertIfNegative val="0"/>
            <c:bubble3D val="0"/>
            <c:spPr>
              <a:solidFill>
                <a:srgbClr val="0080FF"/>
              </a:solidFill>
              <a:effectLst/>
            </c:spPr>
            <c:extLst>
              <c:ext xmlns:c16="http://schemas.microsoft.com/office/drawing/2014/chart" uri="{C3380CC4-5D6E-409C-BE32-E72D297353CC}">
                <c16:uniqueId val="{0000021B-A675-4F8B-AF1D-80A5B7BD6544}"/>
              </c:ext>
            </c:extLst>
          </c:dPt>
          <c:dPt>
            <c:idx val="3"/>
            <c:invertIfNegative val="0"/>
            <c:bubble3D val="0"/>
            <c:spPr>
              <a:solidFill>
                <a:srgbClr val="0080FF"/>
              </a:solidFill>
              <a:effectLst/>
            </c:spPr>
            <c:extLst>
              <c:ext xmlns:c16="http://schemas.microsoft.com/office/drawing/2014/chart" uri="{C3380CC4-5D6E-409C-BE32-E72D297353CC}">
                <c16:uniqueId val="{0000021D-A675-4F8B-AF1D-80A5B7BD6544}"/>
              </c:ext>
            </c:extLst>
          </c:dPt>
          <c:dPt>
            <c:idx val="4"/>
            <c:invertIfNegative val="0"/>
            <c:bubble3D val="0"/>
            <c:spPr>
              <a:solidFill>
                <a:srgbClr val="0080FF"/>
              </a:solidFill>
              <a:effectLst/>
            </c:spPr>
            <c:extLst>
              <c:ext xmlns:c16="http://schemas.microsoft.com/office/drawing/2014/chart" uri="{C3380CC4-5D6E-409C-BE32-E72D297353CC}">
                <c16:uniqueId val="{0000021F-A675-4F8B-AF1D-80A5B7BD6544}"/>
              </c:ext>
            </c:extLst>
          </c:dPt>
          <c:dPt>
            <c:idx val="5"/>
            <c:invertIfNegative val="0"/>
            <c:bubble3D val="0"/>
            <c:spPr>
              <a:solidFill>
                <a:srgbClr val="0080FF"/>
              </a:solidFill>
              <a:effectLst/>
            </c:spPr>
            <c:extLst>
              <c:ext xmlns:c16="http://schemas.microsoft.com/office/drawing/2014/chart" uri="{C3380CC4-5D6E-409C-BE32-E72D297353CC}">
                <c16:uniqueId val="{00000221-A675-4F8B-AF1D-80A5B7BD6544}"/>
              </c:ext>
            </c:extLst>
          </c:dPt>
          <c:dPt>
            <c:idx val="6"/>
            <c:invertIfNegative val="0"/>
            <c:bubble3D val="0"/>
            <c:spPr>
              <a:solidFill>
                <a:srgbClr val="0080FF"/>
              </a:solidFill>
              <a:effectLst/>
            </c:spPr>
            <c:extLst>
              <c:ext xmlns:c16="http://schemas.microsoft.com/office/drawing/2014/chart" uri="{C3380CC4-5D6E-409C-BE32-E72D297353CC}">
                <c16:uniqueId val="{00000223-A675-4F8B-AF1D-80A5B7BD6544}"/>
              </c:ext>
            </c:extLst>
          </c:dPt>
          <c:dPt>
            <c:idx val="7"/>
            <c:invertIfNegative val="0"/>
            <c:bubble3D val="0"/>
            <c:spPr>
              <a:solidFill>
                <a:srgbClr val="0080FF"/>
              </a:solidFill>
              <a:effectLst/>
            </c:spPr>
            <c:extLst>
              <c:ext xmlns:c16="http://schemas.microsoft.com/office/drawing/2014/chart" uri="{C3380CC4-5D6E-409C-BE32-E72D297353CC}">
                <c16:uniqueId val="{00000225-A675-4F8B-AF1D-80A5B7BD6544}"/>
              </c:ext>
            </c:extLst>
          </c:dPt>
          <c:dPt>
            <c:idx val="8"/>
            <c:invertIfNegative val="0"/>
            <c:bubble3D val="0"/>
            <c:spPr>
              <a:solidFill>
                <a:srgbClr val="0080FF"/>
              </a:solidFill>
              <a:effectLst/>
            </c:spPr>
            <c:extLst>
              <c:ext xmlns:c16="http://schemas.microsoft.com/office/drawing/2014/chart" uri="{C3380CC4-5D6E-409C-BE32-E72D297353CC}">
                <c16:uniqueId val="{00000227-A675-4F8B-AF1D-80A5B7BD6544}"/>
              </c:ext>
            </c:extLst>
          </c:dPt>
          <c:dPt>
            <c:idx val="9"/>
            <c:invertIfNegative val="0"/>
            <c:bubble3D val="0"/>
            <c:spPr>
              <a:solidFill>
                <a:srgbClr val="0080FF"/>
              </a:solidFill>
              <a:effectLst>
                <a:outerShdw dist="35921" dir="2700000" algn="br">
                  <a:srgbClr val="000000"/>
                </a:outerShdw>
              </a:effectLst>
            </c:spPr>
            <c:extLst>
              <c:ext xmlns:c16="http://schemas.microsoft.com/office/drawing/2014/chart" uri="{C3380CC4-5D6E-409C-BE32-E72D297353CC}">
                <c16:uniqueId val="{00000229-A675-4F8B-AF1D-80A5B7BD6544}"/>
              </c:ext>
            </c:extLst>
          </c:dPt>
          <c:dPt>
            <c:idx val="10"/>
            <c:invertIfNegative val="0"/>
            <c:bubble3D val="0"/>
            <c:spPr>
              <a:solidFill>
                <a:srgbClr val="0080FF"/>
              </a:solidFill>
              <a:effectLst/>
            </c:spPr>
            <c:extLst>
              <c:ext xmlns:c16="http://schemas.microsoft.com/office/drawing/2014/chart" uri="{C3380CC4-5D6E-409C-BE32-E72D297353CC}">
                <c16:uniqueId val="{0000022B-A675-4F8B-AF1D-80A5B7BD6544}"/>
              </c:ext>
            </c:extLst>
          </c:dPt>
          <c:dPt>
            <c:idx val="11"/>
            <c:invertIfNegative val="0"/>
            <c:bubble3D val="0"/>
            <c:spPr>
              <a:solidFill>
                <a:srgbClr val="0080FF"/>
              </a:solidFill>
              <a:effectLst/>
            </c:spPr>
            <c:extLst>
              <c:ext xmlns:c16="http://schemas.microsoft.com/office/drawing/2014/chart" uri="{C3380CC4-5D6E-409C-BE32-E72D297353CC}">
                <c16:uniqueId val="{0000022D-A675-4F8B-AF1D-80A5B7BD6544}"/>
              </c:ext>
            </c:extLst>
          </c:dPt>
          <c:dPt>
            <c:idx val="12"/>
            <c:invertIfNegative val="0"/>
            <c:bubble3D val="0"/>
            <c:spPr>
              <a:solidFill>
                <a:srgbClr val="0080FF"/>
              </a:solidFill>
              <a:effectLst/>
            </c:spPr>
            <c:extLst>
              <c:ext xmlns:c16="http://schemas.microsoft.com/office/drawing/2014/chart" uri="{C3380CC4-5D6E-409C-BE32-E72D297353CC}">
                <c16:uniqueId val="{0000022F-A675-4F8B-AF1D-80A5B7BD6544}"/>
              </c:ext>
            </c:extLst>
          </c:dPt>
          <c:dPt>
            <c:idx val="13"/>
            <c:invertIfNegative val="0"/>
            <c:bubble3D val="0"/>
            <c:spPr>
              <a:solidFill>
                <a:srgbClr val="0080FF"/>
              </a:solidFill>
              <a:effectLst/>
            </c:spPr>
            <c:extLst>
              <c:ext xmlns:c16="http://schemas.microsoft.com/office/drawing/2014/chart" uri="{C3380CC4-5D6E-409C-BE32-E72D297353CC}">
                <c16:uniqueId val="{00000231-A675-4F8B-AF1D-80A5B7BD6544}"/>
              </c:ext>
            </c:extLst>
          </c:dPt>
          <c:dPt>
            <c:idx val="14"/>
            <c:invertIfNegative val="0"/>
            <c:bubble3D val="0"/>
            <c:spPr>
              <a:solidFill>
                <a:srgbClr val="0080FF"/>
              </a:solidFill>
              <a:effectLst/>
            </c:spPr>
            <c:extLst>
              <c:ext xmlns:c16="http://schemas.microsoft.com/office/drawing/2014/chart" uri="{C3380CC4-5D6E-409C-BE32-E72D297353CC}">
                <c16:uniqueId val="{00000233-A675-4F8B-AF1D-80A5B7BD6544}"/>
              </c:ext>
            </c:extLst>
          </c:dPt>
          <c:dPt>
            <c:idx val="15"/>
            <c:invertIfNegative val="0"/>
            <c:bubble3D val="0"/>
            <c:spPr>
              <a:solidFill>
                <a:srgbClr val="0080FF"/>
              </a:solidFill>
              <a:effectLst/>
            </c:spPr>
            <c:extLst>
              <c:ext xmlns:c16="http://schemas.microsoft.com/office/drawing/2014/chart" uri="{C3380CC4-5D6E-409C-BE32-E72D297353CC}">
                <c16:uniqueId val="{00000235-A675-4F8B-AF1D-80A5B7BD6544}"/>
              </c:ext>
            </c:extLst>
          </c:dPt>
          <c:dPt>
            <c:idx val="16"/>
            <c:invertIfNegative val="0"/>
            <c:bubble3D val="0"/>
            <c:spPr>
              <a:solidFill>
                <a:srgbClr val="0080FF"/>
              </a:solidFill>
              <a:effectLst/>
            </c:spPr>
            <c:extLst>
              <c:ext xmlns:c16="http://schemas.microsoft.com/office/drawing/2014/chart" uri="{C3380CC4-5D6E-409C-BE32-E72D297353CC}">
                <c16:uniqueId val="{00000237-A675-4F8B-AF1D-80A5B7BD6544}"/>
              </c:ext>
            </c:extLst>
          </c:dPt>
          <c:dPt>
            <c:idx val="17"/>
            <c:invertIfNegative val="0"/>
            <c:bubble3D val="0"/>
            <c:spPr>
              <a:solidFill>
                <a:srgbClr val="0080FF"/>
              </a:solidFill>
              <a:effectLst/>
            </c:spPr>
            <c:extLst>
              <c:ext xmlns:c16="http://schemas.microsoft.com/office/drawing/2014/chart" uri="{C3380CC4-5D6E-409C-BE32-E72D297353CC}">
                <c16:uniqueId val="{00000239-A675-4F8B-AF1D-80A5B7BD6544}"/>
              </c:ext>
            </c:extLst>
          </c:dPt>
          <c:dPt>
            <c:idx val="18"/>
            <c:invertIfNegative val="0"/>
            <c:bubble3D val="0"/>
            <c:spPr>
              <a:solidFill>
                <a:srgbClr val="0080FF"/>
              </a:solidFill>
              <a:effectLst/>
            </c:spPr>
            <c:extLst>
              <c:ext xmlns:c16="http://schemas.microsoft.com/office/drawing/2014/chart" uri="{C3380CC4-5D6E-409C-BE32-E72D297353CC}">
                <c16:uniqueId val="{0000023B-A675-4F8B-AF1D-80A5B7BD6544}"/>
              </c:ext>
            </c:extLst>
          </c:dPt>
          <c:dPt>
            <c:idx val="19"/>
            <c:invertIfNegative val="0"/>
            <c:bubble3D val="0"/>
            <c:spPr>
              <a:solidFill>
                <a:srgbClr val="0080FF"/>
              </a:solidFill>
              <a:effectLst/>
            </c:spPr>
            <c:extLst>
              <c:ext xmlns:c16="http://schemas.microsoft.com/office/drawing/2014/chart" uri="{C3380CC4-5D6E-409C-BE32-E72D297353CC}">
                <c16:uniqueId val="{0000023D-A675-4F8B-AF1D-80A5B7BD6544}"/>
              </c:ext>
            </c:extLst>
          </c:dPt>
          <c:dPt>
            <c:idx val="20"/>
            <c:invertIfNegative val="0"/>
            <c:bubble3D val="0"/>
            <c:spPr>
              <a:solidFill>
                <a:srgbClr val="0080FF"/>
              </a:solidFill>
              <a:effectLst/>
            </c:spPr>
            <c:extLst>
              <c:ext xmlns:c16="http://schemas.microsoft.com/office/drawing/2014/chart" uri="{C3380CC4-5D6E-409C-BE32-E72D297353CC}">
                <c16:uniqueId val="{0000023F-A675-4F8B-AF1D-80A5B7BD6544}"/>
              </c:ext>
            </c:extLst>
          </c:dPt>
          <c:dPt>
            <c:idx val="21"/>
            <c:invertIfNegative val="0"/>
            <c:bubble3D val="0"/>
            <c:spPr>
              <a:solidFill>
                <a:srgbClr val="0080FF"/>
              </a:solidFill>
              <a:effectLst/>
            </c:spPr>
            <c:extLst>
              <c:ext xmlns:c16="http://schemas.microsoft.com/office/drawing/2014/chart" uri="{C3380CC4-5D6E-409C-BE32-E72D297353CC}">
                <c16:uniqueId val="{00000241-A675-4F8B-AF1D-80A5B7BD6544}"/>
              </c:ext>
            </c:extLst>
          </c:dPt>
          <c:dPt>
            <c:idx val="22"/>
            <c:invertIfNegative val="0"/>
            <c:bubble3D val="0"/>
            <c:spPr>
              <a:solidFill>
                <a:srgbClr val="0080FF"/>
              </a:solidFill>
              <a:effectLst/>
            </c:spPr>
            <c:extLst>
              <c:ext xmlns:c16="http://schemas.microsoft.com/office/drawing/2014/chart" uri="{C3380CC4-5D6E-409C-BE32-E72D297353CC}">
                <c16:uniqueId val="{00000243-A675-4F8B-AF1D-80A5B7BD6544}"/>
              </c:ext>
            </c:extLst>
          </c:dPt>
          <c:dPt>
            <c:idx val="23"/>
            <c:invertIfNegative val="0"/>
            <c:bubble3D val="0"/>
            <c:spPr>
              <a:solidFill>
                <a:srgbClr val="0080FF"/>
              </a:solidFill>
              <a:effectLst/>
            </c:spPr>
            <c:extLst>
              <c:ext xmlns:c16="http://schemas.microsoft.com/office/drawing/2014/chart" uri="{C3380CC4-5D6E-409C-BE32-E72D297353CC}">
                <c16:uniqueId val="{00000245-A675-4F8B-AF1D-80A5B7BD6544}"/>
              </c:ext>
            </c:extLst>
          </c:dPt>
          <c:dPt>
            <c:idx val="24"/>
            <c:invertIfNegative val="0"/>
            <c:bubble3D val="0"/>
            <c:spPr>
              <a:solidFill>
                <a:srgbClr val="0080FF"/>
              </a:solidFill>
              <a:effectLst/>
            </c:spPr>
            <c:extLst>
              <c:ext xmlns:c16="http://schemas.microsoft.com/office/drawing/2014/chart" uri="{C3380CC4-5D6E-409C-BE32-E72D297353CC}">
                <c16:uniqueId val="{00000247-A675-4F8B-AF1D-80A5B7BD6544}"/>
              </c:ext>
            </c:extLst>
          </c:dPt>
          <c:dPt>
            <c:idx val="25"/>
            <c:invertIfNegative val="0"/>
            <c:bubble3D val="0"/>
            <c:spPr>
              <a:solidFill>
                <a:srgbClr val="0080FF"/>
              </a:solidFill>
              <a:effectLst/>
            </c:spPr>
            <c:extLst>
              <c:ext xmlns:c16="http://schemas.microsoft.com/office/drawing/2014/chart" uri="{C3380CC4-5D6E-409C-BE32-E72D297353CC}">
                <c16:uniqueId val="{00000249-A675-4F8B-AF1D-80A5B7BD6544}"/>
              </c:ext>
            </c:extLst>
          </c:dPt>
          <c:dPt>
            <c:idx val="26"/>
            <c:invertIfNegative val="0"/>
            <c:bubble3D val="0"/>
            <c:spPr>
              <a:solidFill>
                <a:srgbClr val="0080FF"/>
              </a:solidFill>
              <a:effectLst/>
            </c:spPr>
            <c:extLst>
              <c:ext xmlns:c16="http://schemas.microsoft.com/office/drawing/2014/chart" uri="{C3380CC4-5D6E-409C-BE32-E72D297353CC}">
                <c16:uniqueId val="{0000024B-A675-4F8B-AF1D-80A5B7BD6544}"/>
              </c:ext>
            </c:extLst>
          </c:dPt>
          <c:dPt>
            <c:idx val="27"/>
            <c:invertIfNegative val="0"/>
            <c:bubble3D val="0"/>
            <c:spPr>
              <a:solidFill>
                <a:srgbClr val="0080FF"/>
              </a:solidFill>
              <a:effectLst/>
            </c:spPr>
            <c:extLst>
              <c:ext xmlns:c16="http://schemas.microsoft.com/office/drawing/2014/chart" uri="{C3380CC4-5D6E-409C-BE32-E72D297353CC}">
                <c16:uniqueId val="{0000024D-A675-4F8B-AF1D-80A5B7BD6544}"/>
              </c:ext>
            </c:extLst>
          </c:dPt>
          <c:dPt>
            <c:idx val="28"/>
            <c:invertIfNegative val="0"/>
            <c:bubble3D val="0"/>
            <c:spPr>
              <a:solidFill>
                <a:srgbClr val="0080FF"/>
              </a:solidFill>
              <a:effectLst/>
            </c:spPr>
            <c:extLst>
              <c:ext xmlns:c16="http://schemas.microsoft.com/office/drawing/2014/chart" uri="{C3380CC4-5D6E-409C-BE32-E72D297353CC}">
                <c16:uniqueId val="{0000024F-A675-4F8B-AF1D-80A5B7BD6544}"/>
              </c:ext>
            </c:extLst>
          </c:dPt>
          <c:dPt>
            <c:idx val="29"/>
            <c:invertIfNegative val="0"/>
            <c:bubble3D val="0"/>
            <c:spPr>
              <a:solidFill>
                <a:srgbClr val="0080FF"/>
              </a:solidFill>
              <a:effectLst/>
            </c:spPr>
            <c:extLst>
              <c:ext xmlns:c16="http://schemas.microsoft.com/office/drawing/2014/chart" uri="{C3380CC4-5D6E-409C-BE32-E72D297353CC}">
                <c16:uniqueId val="{00000251-A675-4F8B-AF1D-80A5B7BD6544}"/>
              </c:ext>
            </c:extLst>
          </c:dPt>
          <c:dPt>
            <c:idx val="30"/>
            <c:invertIfNegative val="0"/>
            <c:bubble3D val="0"/>
            <c:spPr>
              <a:solidFill>
                <a:srgbClr val="0080FF"/>
              </a:solidFill>
              <a:effectLst/>
            </c:spPr>
            <c:extLst>
              <c:ext xmlns:c16="http://schemas.microsoft.com/office/drawing/2014/chart" uri="{C3380CC4-5D6E-409C-BE32-E72D297353CC}">
                <c16:uniqueId val="{00000253-A675-4F8B-AF1D-80A5B7BD6544}"/>
              </c:ext>
            </c:extLst>
          </c:dPt>
          <c:dPt>
            <c:idx val="31"/>
            <c:invertIfNegative val="0"/>
            <c:bubble3D val="0"/>
            <c:spPr>
              <a:solidFill>
                <a:srgbClr val="0080FF"/>
              </a:solidFill>
              <a:effectLst/>
            </c:spPr>
            <c:extLst>
              <c:ext xmlns:c16="http://schemas.microsoft.com/office/drawing/2014/chart" uri="{C3380CC4-5D6E-409C-BE32-E72D297353CC}">
                <c16:uniqueId val="{00000255-A675-4F8B-AF1D-80A5B7BD6544}"/>
              </c:ext>
            </c:extLst>
          </c:dPt>
          <c:dPt>
            <c:idx val="32"/>
            <c:invertIfNegative val="0"/>
            <c:bubble3D val="0"/>
            <c:spPr>
              <a:solidFill>
                <a:srgbClr val="0080FF"/>
              </a:solidFill>
              <a:effectLst/>
            </c:spPr>
            <c:extLst>
              <c:ext xmlns:c16="http://schemas.microsoft.com/office/drawing/2014/chart" uri="{C3380CC4-5D6E-409C-BE32-E72D297353CC}">
                <c16:uniqueId val="{00000257-A675-4F8B-AF1D-80A5B7BD6544}"/>
              </c:ext>
            </c:extLst>
          </c:dPt>
          <c:dPt>
            <c:idx val="33"/>
            <c:invertIfNegative val="0"/>
            <c:bubble3D val="0"/>
            <c:spPr>
              <a:solidFill>
                <a:srgbClr val="0080FF"/>
              </a:solidFill>
              <a:effectLst/>
            </c:spPr>
            <c:extLst>
              <c:ext xmlns:c16="http://schemas.microsoft.com/office/drawing/2014/chart" uri="{C3380CC4-5D6E-409C-BE32-E72D297353CC}">
                <c16:uniqueId val="{00000259-A675-4F8B-AF1D-80A5B7BD6544}"/>
              </c:ext>
            </c:extLst>
          </c:dPt>
          <c:dPt>
            <c:idx val="34"/>
            <c:invertIfNegative val="0"/>
            <c:bubble3D val="0"/>
            <c:spPr>
              <a:solidFill>
                <a:srgbClr val="0080FF"/>
              </a:solidFill>
              <a:effectLst/>
            </c:spPr>
            <c:extLst>
              <c:ext xmlns:c16="http://schemas.microsoft.com/office/drawing/2014/chart" uri="{C3380CC4-5D6E-409C-BE32-E72D297353CC}">
                <c16:uniqueId val="{0000025B-A675-4F8B-AF1D-80A5B7BD6544}"/>
              </c:ext>
            </c:extLst>
          </c:dPt>
          <c:dPt>
            <c:idx val="35"/>
            <c:invertIfNegative val="0"/>
            <c:bubble3D val="0"/>
            <c:spPr>
              <a:solidFill>
                <a:srgbClr val="0080FF"/>
              </a:solidFill>
              <a:effectLst/>
            </c:spPr>
            <c:extLst>
              <c:ext xmlns:c16="http://schemas.microsoft.com/office/drawing/2014/chart" uri="{C3380CC4-5D6E-409C-BE32-E72D297353CC}">
                <c16:uniqueId val="{0000025D-A675-4F8B-AF1D-80A5B7BD6544}"/>
              </c:ext>
            </c:extLst>
          </c:dPt>
          <c:dPt>
            <c:idx val="36"/>
            <c:invertIfNegative val="0"/>
            <c:bubble3D val="0"/>
            <c:spPr>
              <a:solidFill>
                <a:srgbClr val="0080FF"/>
              </a:solidFill>
              <a:effectLst/>
            </c:spPr>
            <c:extLst>
              <c:ext xmlns:c16="http://schemas.microsoft.com/office/drawing/2014/chart" uri="{C3380CC4-5D6E-409C-BE32-E72D297353CC}">
                <c16:uniqueId val="{0000025F-A675-4F8B-AF1D-80A5B7BD6544}"/>
              </c:ext>
            </c:extLst>
          </c:dPt>
          <c:dPt>
            <c:idx val="37"/>
            <c:invertIfNegative val="0"/>
            <c:bubble3D val="0"/>
            <c:spPr>
              <a:solidFill>
                <a:srgbClr val="0080FF"/>
              </a:solidFill>
              <a:effectLst/>
            </c:spPr>
            <c:extLst>
              <c:ext xmlns:c16="http://schemas.microsoft.com/office/drawing/2014/chart" uri="{C3380CC4-5D6E-409C-BE32-E72D297353CC}">
                <c16:uniqueId val="{00000261-A675-4F8B-AF1D-80A5B7BD6544}"/>
              </c:ext>
            </c:extLst>
          </c:dPt>
          <c:dPt>
            <c:idx val="38"/>
            <c:invertIfNegative val="0"/>
            <c:bubble3D val="0"/>
            <c:spPr>
              <a:solidFill>
                <a:srgbClr val="0080FF"/>
              </a:solidFill>
              <a:effectLst/>
            </c:spPr>
            <c:extLst>
              <c:ext xmlns:c16="http://schemas.microsoft.com/office/drawing/2014/chart" uri="{C3380CC4-5D6E-409C-BE32-E72D297353CC}">
                <c16:uniqueId val="{00000263-A675-4F8B-AF1D-80A5B7BD6544}"/>
              </c:ext>
            </c:extLst>
          </c:dPt>
          <c:dPt>
            <c:idx val="39"/>
            <c:invertIfNegative val="0"/>
            <c:bubble3D val="0"/>
            <c:spPr>
              <a:solidFill>
                <a:srgbClr val="0080FF"/>
              </a:solidFill>
              <a:effectLst/>
            </c:spPr>
            <c:extLst>
              <c:ext xmlns:c16="http://schemas.microsoft.com/office/drawing/2014/chart" uri="{C3380CC4-5D6E-409C-BE32-E72D297353CC}">
                <c16:uniqueId val="{00000265-A675-4F8B-AF1D-80A5B7BD6544}"/>
              </c:ext>
            </c:extLst>
          </c:dPt>
          <c:dPt>
            <c:idx val="40"/>
            <c:invertIfNegative val="0"/>
            <c:bubble3D val="0"/>
            <c:spPr>
              <a:solidFill>
                <a:srgbClr val="0080FF"/>
              </a:solidFill>
              <a:effectLst/>
            </c:spPr>
            <c:extLst>
              <c:ext xmlns:c16="http://schemas.microsoft.com/office/drawing/2014/chart" uri="{C3380CC4-5D6E-409C-BE32-E72D297353CC}">
                <c16:uniqueId val="{00000267-A675-4F8B-AF1D-80A5B7BD6544}"/>
              </c:ext>
            </c:extLst>
          </c:dPt>
          <c:dPt>
            <c:idx val="41"/>
            <c:invertIfNegative val="0"/>
            <c:bubble3D val="0"/>
            <c:spPr>
              <a:solidFill>
                <a:srgbClr val="0080FF"/>
              </a:solidFill>
              <a:effectLst/>
            </c:spPr>
            <c:extLst>
              <c:ext xmlns:c16="http://schemas.microsoft.com/office/drawing/2014/chart" uri="{C3380CC4-5D6E-409C-BE32-E72D297353CC}">
                <c16:uniqueId val="{00000269-A675-4F8B-AF1D-80A5B7BD6544}"/>
              </c:ext>
            </c:extLst>
          </c:dPt>
          <c:dPt>
            <c:idx val="42"/>
            <c:invertIfNegative val="0"/>
            <c:bubble3D val="0"/>
            <c:spPr>
              <a:solidFill>
                <a:srgbClr val="0080FF"/>
              </a:solidFill>
              <a:effectLst/>
            </c:spPr>
            <c:extLst>
              <c:ext xmlns:c16="http://schemas.microsoft.com/office/drawing/2014/chart" uri="{C3380CC4-5D6E-409C-BE32-E72D297353CC}">
                <c16:uniqueId val="{0000026B-A675-4F8B-AF1D-80A5B7BD6544}"/>
              </c:ext>
            </c:extLst>
          </c:dPt>
          <c:dPt>
            <c:idx val="43"/>
            <c:invertIfNegative val="0"/>
            <c:bubble3D val="0"/>
            <c:spPr>
              <a:solidFill>
                <a:srgbClr val="0080FF"/>
              </a:solidFill>
              <a:effectLst/>
            </c:spPr>
            <c:extLst>
              <c:ext xmlns:c16="http://schemas.microsoft.com/office/drawing/2014/chart" uri="{C3380CC4-5D6E-409C-BE32-E72D297353CC}">
                <c16:uniqueId val="{0000026D-A675-4F8B-AF1D-80A5B7BD6544}"/>
              </c:ext>
            </c:extLst>
          </c:dPt>
          <c:cat>
            <c:strLit>
              <c:ptCount val="44"/>
              <c:pt idx="0">
                <c:v>Turku</c:v>
              </c:pt>
              <c:pt idx="1">
                <c:v>Imatra</c:v>
              </c:pt>
              <c:pt idx="2">
                <c:v>Lahti</c:v>
              </c:pt>
              <c:pt idx="3">
                <c:v>Tampere</c:v>
              </c:pt>
              <c:pt idx="4">
                <c:v>Nokia</c:v>
              </c:pt>
              <c:pt idx="5">
                <c:v>Joensuu</c:v>
              </c:pt>
              <c:pt idx="6">
                <c:v>Naantali</c:v>
              </c:pt>
              <c:pt idx="7">
                <c:v>Vantaa</c:v>
              </c:pt>
              <c:pt idx="8">
                <c:v>Kirkkonummi</c:v>
              </c:pt>
              <c:pt idx="9">
                <c:v>Rauma</c:v>
              </c:pt>
              <c:pt idx="10">
                <c:v>Kemi</c:v>
              </c:pt>
              <c:pt idx="11">
                <c:v>Ylöjärvi</c:v>
              </c:pt>
              <c:pt idx="12">
                <c:v>Pirkkala</c:v>
              </c:pt>
              <c:pt idx="13">
                <c:v>Hanko</c:v>
              </c:pt>
              <c:pt idx="14">
                <c:v>Hyvinkää</c:v>
              </c:pt>
              <c:pt idx="15">
                <c:v>Lappeenranta</c:v>
              </c:pt>
              <c:pt idx="16">
                <c:v>Kotka</c:v>
              </c:pt>
              <c:pt idx="17">
                <c:v>Kangasala</c:v>
              </c:pt>
              <c:pt idx="18">
                <c:v>Uusikaupunki</c:v>
              </c:pt>
              <c:pt idx="19">
                <c:v>Kokkola</c:v>
              </c:pt>
              <c:pt idx="20">
                <c:v>Lohja</c:v>
              </c:pt>
              <c:pt idx="21">
                <c:v>Ylivieska</c:v>
              </c:pt>
              <c:pt idx="22">
                <c:v>Kouvola</c:v>
              </c:pt>
              <c:pt idx="23">
                <c:v>Masku</c:v>
              </c:pt>
              <c:pt idx="24">
                <c:v>Hollola</c:v>
              </c:pt>
              <c:pt idx="25">
                <c:v>Lempäälä</c:v>
              </c:pt>
              <c:pt idx="26">
                <c:v>Seinäjoki</c:v>
              </c:pt>
              <c:pt idx="27">
                <c:v>Äänekoski</c:v>
              </c:pt>
              <c:pt idx="28">
                <c:v>Paimio</c:v>
              </c:pt>
              <c:pt idx="29">
                <c:v>Hamina</c:v>
              </c:pt>
              <c:pt idx="30">
                <c:v>Sastamala</c:v>
              </c:pt>
              <c:pt idx="31">
                <c:v>Hämeenkyrö</c:v>
              </c:pt>
              <c:pt idx="32">
                <c:v>Loviisa</c:v>
              </c:pt>
              <c:pt idx="33">
                <c:v>Orivesi</c:v>
              </c:pt>
              <c:pt idx="34">
                <c:v>Mäntsälä</c:v>
              </c:pt>
              <c:pt idx="35">
                <c:v>Orimattila</c:v>
              </c:pt>
              <c:pt idx="36">
                <c:v>Ilomantsi</c:v>
              </c:pt>
              <c:pt idx="37">
                <c:v>Mynämäki</c:v>
              </c:pt>
              <c:pt idx="38">
                <c:v>Jokioinen</c:v>
              </c:pt>
              <c:pt idx="39">
                <c:v>Laitila</c:v>
              </c:pt>
              <c:pt idx="40">
                <c:v>Padasjoki</c:v>
              </c:pt>
              <c:pt idx="41">
                <c:v>Kuhmoinen</c:v>
              </c:pt>
              <c:pt idx="42">
                <c:v>Loimaa</c:v>
              </c:pt>
              <c:pt idx="43">
                <c:v>Punkalaidun</c:v>
              </c:pt>
            </c:strLit>
          </c:cat>
          <c:val>
            <c:numLit>
              <c:formatCode>General</c:formatCode>
              <c:ptCount val="44"/>
              <c:pt idx="0">
                <c:v>2.6178412139415741E-2</c:v>
              </c:pt>
              <c:pt idx="1">
                <c:v>8.1464231014251709E-2</c:v>
              </c:pt>
              <c:pt idx="2">
                <c:v>6.2314771115779877E-2</c:v>
              </c:pt>
              <c:pt idx="3">
                <c:v>2.7078896760940552E-2</c:v>
              </c:pt>
              <c:pt idx="4">
                <c:v>0.18973332643508911</c:v>
              </c:pt>
              <c:pt idx="5">
                <c:v>0.22619026899337769</c:v>
              </c:pt>
              <c:pt idx="6">
                <c:v>0.27301043272018433</c:v>
              </c:pt>
              <c:pt idx="7">
                <c:v>1.6951154917478561E-2</c:v>
              </c:pt>
              <c:pt idx="8">
                <c:v>0.15120464563369751</c:v>
              </c:pt>
              <c:pt idx="9">
                <c:v>0.23749515414237976</c:v>
              </c:pt>
              <c:pt idx="10">
                <c:v>1.3182932510972023E-2</c:v>
              </c:pt>
              <c:pt idx="11">
                <c:v>0.42447274923324585</c:v>
              </c:pt>
              <c:pt idx="12">
                <c:v>3.6679875105619431E-2</c:v>
              </c:pt>
              <c:pt idx="13">
                <c:v>4.807150736451149E-2</c:v>
              </c:pt>
              <c:pt idx="14">
                <c:v>0.16555304825305939</c:v>
              </c:pt>
              <c:pt idx="15">
                <c:v>0.42631110548973083</c:v>
              </c:pt>
              <c:pt idx="16">
                <c:v>7.850193977355957E-2</c:v>
              </c:pt>
              <c:pt idx="17">
                <c:v>0.76839810609817505</c:v>
              </c:pt>
              <c:pt idx="18">
                <c:v>0.95845168828964233</c:v>
              </c:pt>
              <c:pt idx="19">
                <c:v>1.1786468029022217</c:v>
              </c:pt>
              <c:pt idx="20">
                <c:v>0.47763019800186157</c:v>
              </c:pt>
              <c:pt idx="21">
                <c:v>1.1304055452346802</c:v>
              </c:pt>
              <c:pt idx="22">
                <c:v>0.77998650074005127</c:v>
              </c:pt>
              <c:pt idx="23">
                <c:v>0.56184870004653931</c:v>
              </c:pt>
              <c:pt idx="24">
                <c:v>1.0727951526641846</c:v>
              </c:pt>
              <c:pt idx="25">
                <c:v>0.27884179353713989</c:v>
              </c:pt>
              <c:pt idx="26">
                <c:v>1.3956308364868164</c:v>
              </c:pt>
              <c:pt idx="27">
                <c:v>0.43855950236320496</c:v>
              </c:pt>
              <c:pt idx="28">
                <c:v>0.91752529144287109</c:v>
              </c:pt>
              <c:pt idx="29">
                <c:v>0.56283861398696899</c:v>
              </c:pt>
              <c:pt idx="30">
                <c:v>2.0270466804504395</c:v>
              </c:pt>
              <c:pt idx="31">
                <c:v>1.9002504348754883</c:v>
              </c:pt>
              <c:pt idx="32">
                <c:v>1.1907495260238647</c:v>
              </c:pt>
              <c:pt idx="33">
                <c:v>1.5303459167480469</c:v>
              </c:pt>
              <c:pt idx="34">
                <c:v>0.93777024745941162</c:v>
              </c:pt>
              <c:pt idx="35">
                <c:v>2.4472455978393555</c:v>
              </c:pt>
              <c:pt idx="36">
                <c:v>0.90111178159713745</c:v>
              </c:pt>
              <c:pt idx="37">
                <c:v>3.6615340709686279</c:v>
              </c:pt>
              <c:pt idx="38">
                <c:v>3.0377058982849121</c:v>
              </c:pt>
              <c:pt idx="39">
                <c:v>3.2928097248077393</c:v>
              </c:pt>
              <c:pt idx="40">
                <c:v>2.2943174839019775</c:v>
              </c:pt>
              <c:pt idx="41">
                <c:v>1.9838351011276245</c:v>
              </c:pt>
              <c:pt idx="42">
                <c:v>5.3632693290710449</c:v>
              </c:pt>
              <c:pt idx="43">
                <c:v>10.171419143676758</c:v>
              </c:pt>
            </c:numLit>
          </c:val>
          <c:extLst>
            <c:ext xmlns:c16="http://schemas.microsoft.com/office/drawing/2014/chart" uri="{C3380CC4-5D6E-409C-BE32-E72D297353CC}">
              <c16:uniqueId val="{0000026E-A675-4F8B-AF1D-80A5B7BD6544}"/>
            </c:ext>
          </c:extLst>
        </c:ser>
        <c:ser>
          <c:idx val="7"/>
          <c:order val="7"/>
          <c:tx>
            <c:v>Jätehuolto</c:v>
          </c:tx>
          <c:spPr>
            <a:solidFill>
              <a:srgbClr val="004C99"/>
            </a:solidFill>
          </c:spPr>
          <c:invertIfNegative val="0"/>
          <c:dPt>
            <c:idx val="0"/>
            <c:invertIfNegative val="0"/>
            <c:bubble3D val="0"/>
            <c:spPr>
              <a:solidFill>
                <a:srgbClr val="004C99"/>
              </a:solidFill>
              <a:effectLst/>
            </c:spPr>
            <c:extLst>
              <c:ext xmlns:c16="http://schemas.microsoft.com/office/drawing/2014/chart" uri="{C3380CC4-5D6E-409C-BE32-E72D297353CC}">
                <c16:uniqueId val="{00000270-A675-4F8B-AF1D-80A5B7BD6544}"/>
              </c:ext>
            </c:extLst>
          </c:dPt>
          <c:dPt>
            <c:idx val="1"/>
            <c:invertIfNegative val="0"/>
            <c:bubble3D val="0"/>
            <c:spPr>
              <a:solidFill>
                <a:srgbClr val="004C99"/>
              </a:solidFill>
              <a:effectLst/>
            </c:spPr>
            <c:extLst>
              <c:ext xmlns:c16="http://schemas.microsoft.com/office/drawing/2014/chart" uri="{C3380CC4-5D6E-409C-BE32-E72D297353CC}">
                <c16:uniqueId val="{00000272-A675-4F8B-AF1D-80A5B7BD6544}"/>
              </c:ext>
            </c:extLst>
          </c:dPt>
          <c:dPt>
            <c:idx val="2"/>
            <c:invertIfNegative val="0"/>
            <c:bubble3D val="0"/>
            <c:spPr>
              <a:solidFill>
                <a:srgbClr val="004C99"/>
              </a:solidFill>
              <a:effectLst/>
            </c:spPr>
            <c:extLst>
              <c:ext xmlns:c16="http://schemas.microsoft.com/office/drawing/2014/chart" uri="{C3380CC4-5D6E-409C-BE32-E72D297353CC}">
                <c16:uniqueId val="{00000274-A675-4F8B-AF1D-80A5B7BD6544}"/>
              </c:ext>
            </c:extLst>
          </c:dPt>
          <c:dPt>
            <c:idx val="3"/>
            <c:invertIfNegative val="0"/>
            <c:bubble3D val="0"/>
            <c:spPr>
              <a:solidFill>
                <a:srgbClr val="004C99"/>
              </a:solidFill>
              <a:effectLst/>
            </c:spPr>
            <c:extLst>
              <c:ext xmlns:c16="http://schemas.microsoft.com/office/drawing/2014/chart" uri="{C3380CC4-5D6E-409C-BE32-E72D297353CC}">
                <c16:uniqueId val="{00000276-A675-4F8B-AF1D-80A5B7BD6544}"/>
              </c:ext>
            </c:extLst>
          </c:dPt>
          <c:dPt>
            <c:idx val="4"/>
            <c:invertIfNegative val="0"/>
            <c:bubble3D val="0"/>
            <c:spPr>
              <a:solidFill>
                <a:srgbClr val="004C99"/>
              </a:solidFill>
              <a:effectLst/>
            </c:spPr>
            <c:extLst>
              <c:ext xmlns:c16="http://schemas.microsoft.com/office/drawing/2014/chart" uri="{C3380CC4-5D6E-409C-BE32-E72D297353CC}">
                <c16:uniqueId val="{00000278-A675-4F8B-AF1D-80A5B7BD6544}"/>
              </c:ext>
            </c:extLst>
          </c:dPt>
          <c:dPt>
            <c:idx val="5"/>
            <c:invertIfNegative val="0"/>
            <c:bubble3D val="0"/>
            <c:spPr>
              <a:solidFill>
                <a:srgbClr val="004C99"/>
              </a:solidFill>
              <a:effectLst/>
            </c:spPr>
            <c:extLst>
              <c:ext xmlns:c16="http://schemas.microsoft.com/office/drawing/2014/chart" uri="{C3380CC4-5D6E-409C-BE32-E72D297353CC}">
                <c16:uniqueId val="{0000027A-A675-4F8B-AF1D-80A5B7BD6544}"/>
              </c:ext>
            </c:extLst>
          </c:dPt>
          <c:dPt>
            <c:idx val="6"/>
            <c:invertIfNegative val="0"/>
            <c:bubble3D val="0"/>
            <c:spPr>
              <a:solidFill>
                <a:srgbClr val="004C99"/>
              </a:solidFill>
              <a:effectLst/>
            </c:spPr>
            <c:extLst>
              <c:ext xmlns:c16="http://schemas.microsoft.com/office/drawing/2014/chart" uri="{C3380CC4-5D6E-409C-BE32-E72D297353CC}">
                <c16:uniqueId val="{0000027C-A675-4F8B-AF1D-80A5B7BD6544}"/>
              </c:ext>
            </c:extLst>
          </c:dPt>
          <c:dPt>
            <c:idx val="7"/>
            <c:invertIfNegative val="0"/>
            <c:bubble3D val="0"/>
            <c:spPr>
              <a:solidFill>
                <a:srgbClr val="004C99"/>
              </a:solidFill>
              <a:effectLst/>
            </c:spPr>
            <c:extLst>
              <c:ext xmlns:c16="http://schemas.microsoft.com/office/drawing/2014/chart" uri="{C3380CC4-5D6E-409C-BE32-E72D297353CC}">
                <c16:uniqueId val="{0000027E-A675-4F8B-AF1D-80A5B7BD6544}"/>
              </c:ext>
            </c:extLst>
          </c:dPt>
          <c:dPt>
            <c:idx val="8"/>
            <c:invertIfNegative val="0"/>
            <c:bubble3D val="0"/>
            <c:spPr>
              <a:solidFill>
                <a:srgbClr val="004C99"/>
              </a:solidFill>
              <a:effectLst/>
            </c:spPr>
            <c:extLst>
              <c:ext xmlns:c16="http://schemas.microsoft.com/office/drawing/2014/chart" uri="{C3380CC4-5D6E-409C-BE32-E72D297353CC}">
                <c16:uniqueId val="{00000280-A675-4F8B-AF1D-80A5B7BD6544}"/>
              </c:ext>
            </c:extLst>
          </c:dPt>
          <c:dPt>
            <c:idx val="9"/>
            <c:invertIfNegative val="0"/>
            <c:bubble3D val="0"/>
            <c:spPr>
              <a:solidFill>
                <a:srgbClr val="004C99"/>
              </a:solidFill>
              <a:effectLst>
                <a:outerShdw dist="35921" dir="2700000" algn="br">
                  <a:srgbClr val="000000"/>
                </a:outerShdw>
              </a:effectLst>
            </c:spPr>
            <c:extLst>
              <c:ext xmlns:c16="http://schemas.microsoft.com/office/drawing/2014/chart" uri="{C3380CC4-5D6E-409C-BE32-E72D297353CC}">
                <c16:uniqueId val="{00000282-A675-4F8B-AF1D-80A5B7BD6544}"/>
              </c:ext>
            </c:extLst>
          </c:dPt>
          <c:dPt>
            <c:idx val="10"/>
            <c:invertIfNegative val="0"/>
            <c:bubble3D val="0"/>
            <c:spPr>
              <a:solidFill>
                <a:srgbClr val="004C99"/>
              </a:solidFill>
              <a:effectLst/>
            </c:spPr>
            <c:extLst>
              <c:ext xmlns:c16="http://schemas.microsoft.com/office/drawing/2014/chart" uri="{C3380CC4-5D6E-409C-BE32-E72D297353CC}">
                <c16:uniqueId val="{00000284-A675-4F8B-AF1D-80A5B7BD6544}"/>
              </c:ext>
            </c:extLst>
          </c:dPt>
          <c:dPt>
            <c:idx val="11"/>
            <c:invertIfNegative val="0"/>
            <c:bubble3D val="0"/>
            <c:spPr>
              <a:solidFill>
                <a:srgbClr val="004C99"/>
              </a:solidFill>
              <a:effectLst/>
            </c:spPr>
            <c:extLst>
              <c:ext xmlns:c16="http://schemas.microsoft.com/office/drawing/2014/chart" uri="{C3380CC4-5D6E-409C-BE32-E72D297353CC}">
                <c16:uniqueId val="{00000286-A675-4F8B-AF1D-80A5B7BD6544}"/>
              </c:ext>
            </c:extLst>
          </c:dPt>
          <c:dPt>
            <c:idx val="12"/>
            <c:invertIfNegative val="0"/>
            <c:bubble3D val="0"/>
            <c:spPr>
              <a:solidFill>
                <a:srgbClr val="004C99"/>
              </a:solidFill>
              <a:effectLst/>
            </c:spPr>
            <c:extLst>
              <c:ext xmlns:c16="http://schemas.microsoft.com/office/drawing/2014/chart" uri="{C3380CC4-5D6E-409C-BE32-E72D297353CC}">
                <c16:uniqueId val="{00000288-A675-4F8B-AF1D-80A5B7BD6544}"/>
              </c:ext>
            </c:extLst>
          </c:dPt>
          <c:dPt>
            <c:idx val="13"/>
            <c:invertIfNegative val="0"/>
            <c:bubble3D val="0"/>
            <c:spPr>
              <a:solidFill>
                <a:srgbClr val="004C99"/>
              </a:solidFill>
              <a:effectLst/>
            </c:spPr>
            <c:extLst>
              <c:ext xmlns:c16="http://schemas.microsoft.com/office/drawing/2014/chart" uri="{C3380CC4-5D6E-409C-BE32-E72D297353CC}">
                <c16:uniqueId val="{0000028A-A675-4F8B-AF1D-80A5B7BD6544}"/>
              </c:ext>
            </c:extLst>
          </c:dPt>
          <c:dPt>
            <c:idx val="14"/>
            <c:invertIfNegative val="0"/>
            <c:bubble3D val="0"/>
            <c:spPr>
              <a:solidFill>
                <a:srgbClr val="004C99"/>
              </a:solidFill>
              <a:effectLst/>
            </c:spPr>
            <c:extLst>
              <c:ext xmlns:c16="http://schemas.microsoft.com/office/drawing/2014/chart" uri="{C3380CC4-5D6E-409C-BE32-E72D297353CC}">
                <c16:uniqueId val="{0000028C-A675-4F8B-AF1D-80A5B7BD6544}"/>
              </c:ext>
            </c:extLst>
          </c:dPt>
          <c:dPt>
            <c:idx val="15"/>
            <c:invertIfNegative val="0"/>
            <c:bubble3D val="0"/>
            <c:spPr>
              <a:solidFill>
                <a:srgbClr val="004C99"/>
              </a:solidFill>
              <a:effectLst/>
            </c:spPr>
            <c:extLst>
              <c:ext xmlns:c16="http://schemas.microsoft.com/office/drawing/2014/chart" uri="{C3380CC4-5D6E-409C-BE32-E72D297353CC}">
                <c16:uniqueId val="{0000028E-A675-4F8B-AF1D-80A5B7BD6544}"/>
              </c:ext>
            </c:extLst>
          </c:dPt>
          <c:dPt>
            <c:idx val="16"/>
            <c:invertIfNegative val="0"/>
            <c:bubble3D val="0"/>
            <c:spPr>
              <a:solidFill>
                <a:srgbClr val="004C99"/>
              </a:solidFill>
              <a:effectLst/>
            </c:spPr>
            <c:extLst>
              <c:ext xmlns:c16="http://schemas.microsoft.com/office/drawing/2014/chart" uri="{C3380CC4-5D6E-409C-BE32-E72D297353CC}">
                <c16:uniqueId val="{00000290-A675-4F8B-AF1D-80A5B7BD6544}"/>
              </c:ext>
            </c:extLst>
          </c:dPt>
          <c:dPt>
            <c:idx val="17"/>
            <c:invertIfNegative val="0"/>
            <c:bubble3D val="0"/>
            <c:spPr>
              <a:solidFill>
                <a:srgbClr val="004C99"/>
              </a:solidFill>
              <a:effectLst/>
            </c:spPr>
            <c:extLst>
              <c:ext xmlns:c16="http://schemas.microsoft.com/office/drawing/2014/chart" uri="{C3380CC4-5D6E-409C-BE32-E72D297353CC}">
                <c16:uniqueId val="{00000292-A675-4F8B-AF1D-80A5B7BD6544}"/>
              </c:ext>
            </c:extLst>
          </c:dPt>
          <c:dPt>
            <c:idx val="18"/>
            <c:invertIfNegative val="0"/>
            <c:bubble3D val="0"/>
            <c:spPr>
              <a:solidFill>
                <a:srgbClr val="004C99"/>
              </a:solidFill>
              <a:effectLst/>
            </c:spPr>
            <c:extLst>
              <c:ext xmlns:c16="http://schemas.microsoft.com/office/drawing/2014/chart" uri="{C3380CC4-5D6E-409C-BE32-E72D297353CC}">
                <c16:uniqueId val="{00000294-A675-4F8B-AF1D-80A5B7BD6544}"/>
              </c:ext>
            </c:extLst>
          </c:dPt>
          <c:dPt>
            <c:idx val="19"/>
            <c:invertIfNegative val="0"/>
            <c:bubble3D val="0"/>
            <c:spPr>
              <a:solidFill>
                <a:srgbClr val="004C99"/>
              </a:solidFill>
              <a:effectLst/>
            </c:spPr>
            <c:extLst>
              <c:ext xmlns:c16="http://schemas.microsoft.com/office/drawing/2014/chart" uri="{C3380CC4-5D6E-409C-BE32-E72D297353CC}">
                <c16:uniqueId val="{00000296-A675-4F8B-AF1D-80A5B7BD6544}"/>
              </c:ext>
            </c:extLst>
          </c:dPt>
          <c:dPt>
            <c:idx val="20"/>
            <c:invertIfNegative val="0"/>
            <c:bubble3D val="0"/>
            <c:spPr>
              <a:solidFill>
                <a:srgbClr val="004C99"/>
              </a:solidFill>
              <a:effectLst/>
            </c:spPr>
            <c:extLst>
              <c:ext xmlns:c16="http://schemas.microsoft.com/office/drawing/2014/chart" uri="{C3380CC4-5D6E-409C-BE32-E72D297353CC}">
                <c16:uniqueId val="{00000298-A675-4F8B-AF1D-80A5B7BD6544}"/>
              </c:ext>
            </c:extLst>
          </c:dPt>
          <c:dPt>
            <c:idx val="21"/>
            <c:invertIfNegative val="0"/>
            <c:bubble3D val="0"/>
            <c:spPr>
              <a:solidFill>
                <a:srgbClr val="004C99"/>
              </a:solidFill>
              <a:effectLst/>
            </c:spPr>
            <c:extLst>
              <c:ext xmlns:c16="http://schemas.microsoft.com/office/drawing/2014/chart" uri="{C3380CC4-5D6E-409C-BE32-E72D297353CC}">
                <c16:uniqueId val="{0000029A-A675-4F8B-AF1D-80A5B7BD6544}"/>
              </c:ext>
            </c:extLst>
          </c:dPt>
          <c:dPt>
            <c:idx val="22"/>
            <c:invertIfNegative val="0"/>
            <c:bubble3D val="0"/>
            <c:spPr>
              <a:solidFill>
                <a:srgbClr val="004C99"/>
              </a:solidFill>
              <a:effectLst/>
            </c:spPr>
            <c:extLst>
              <c:ext xmlns:c16="http://schemas.microsoft.com/office/drawing/2014/chart" uri="{C3380CC4-5D6E-409C-BE32-E72D297353CC}">
                <c16:uniqueId val="{0000029C-A675-4F8B-AF1D-80A5B7BD6544}"/>
              </c:ext>
            </c:extLst>
          </c:dPt>
          <c:dPt>
            <c:idx val="23"/>
            <c:invertIfNegative val="0"/>
            <c:bubble3D val="0"/>
            <c:spPr>
              <a:solidFill>
                <a:srgbClr val="004C99"/>
              </a:solidFill>
              <a:effectLst/>
            </c:spPr>
            <c:extLst>
              <c:ext xmlns:c16="http://schemas.microsoft.com/office/drawing/2014/chart" uri="{C3380CC4-5D6E-409C-BE32-E72D297353CC}">
                <c16:uniqueId val="{0000029E-A675-4F8B-AF1D-80A5B7BD6544}"/>
              </c:ext>
            </c:extLst>
          </c:dPt>
          <c:dPt>
            <c:idx val="24"/>
            <c:invertIfNegative val="0"/>
            <c:bubble3D val="0"/>
            <c:spPr>
              <a:solidFill>
                <a:srgbClr val="004C99"/>
              </a:solidFill>
              <a:effectLst/>
            </c:spPr>
            <c:extLst>
              <c:ext xmlns:c16="http://schemas.microsoft.com/office/drawing/2014/chart" uri="{C3380CC4-5D6E-409C-BE32-E72D297353CC}">
                <c16:uniqueId val="{000002A0-A675-4F8B-AF1D-80A5B7BD6544}"/>
              </c:ext>
            </c:extLst>
          </c:dPt>
          <c:dPt>
            <c:idx val="25"/>
            <c:invertIfNegative val="0"/>
            <c:bubble3D val="0"/>
            <c:spPr>
              <a:solidFill>
                <a:srgbClr val="004C99"/>
              </a:solidFill>
              <a:effectLst/>
            </c:spPr>
            <c:extLst>
              <c:ext xmlns:c16="http://schemas.microsoft.com/office/drawing/2014/chart" uri="{C3380CC4-5D6E-409C-BE32-E72D297353CC}">
                <c16:uniqueId val="{000002A2-A675-4F8B-AF1D-80A5B7BD6544}"/>
              </c:ext>
            </c:extLst>
          </c:dPt>
          <c:dPt>
            <c:idx val="26"/>
            <c:invertIfNegative val="0"/>
            <c:bubble3D val="0"/>
            <c:spPr>
              <a:solidFill>
                <a:srgbClr val="004C99"/>
              </a:solidFill>
              <a:effectLst/>
            </c:spPr>
            <c:extLst>
              <c:ext xmlns:c16="http://schemas.microsoft.com/office/drawing/2014/chart" uri="{C3380CC4-5D6E-409C-BE32-E72D297353CC}">
                <c16:uniqueId val="{000002A4-A675-4F8B-AF1D-80A5B7BD6544}"/>
              </c:ext>
            </c:extLst>
          </c:dPt>
          <c:dPt>
            <c:idx val="27"/>
            <c:invertIfNegative val="0"/>
            <c:bubble3D val="0"/>
            <c:spPr>
              <a:solidFill>
                <a:srgbClr val="004C99"/>
              </a:solidFill>
              <a:effectLst/>
            </c:spPr>
            <c:extLst>
              <c:ext xmlns:c16="http://schemas.microsoft.com/office/drawing/2014/chart" uri="{C3380CC4-5D6E-409C-BE32-E72D297353CC}">
                <c16:uniqueId val="{000002A6-A675-4F8B-AF1D-80A5B7BD6544}"/>
              </c:ext>
            </c:extLst>
          </c:dPt>
          <c:dPt>
            <c:idx val="28"/>
            <c:invertIfNegative val="0"/>
            <c:bubble3D val="0"/>
            <c:spPr>
              <a:solidFill>
                <a:srgbClr val="004C99"/>
              </a:solidFill>
              <a:effectLst/>
            </c:spPr>
            <c:extLst>
              <c:ext xmlns:c16="http://schemas.microsoft.com/office/drawing/2014/chart" uri="{C3380CC4-5D6E-409C-BE32-E72D297353CC}">
                <c16:uniqueId val="{000002A8-A675-4F8B-AF1D-80A5B7BD6544}"/>
              </c:ext>
            </c:extLst>
          </c:dPt>
          <c:dPt>
            <c:idx val="29"/>
            <c:invertIfNegative val="0"/>
            <c:bubble3D val="0"/>
            <c:spPr>
              <a:solidFill>
                <a:srgbClr val="004C99"/>
              </a:solidFill>
              <a:effectLst/>
            </c:spPr>
            <c:extLst>
              <c:ext xmlns:c16="http://schemas.microsoft.com/office/drawing/2014/chart" uri="{C3380CC4-5D6E-409C-BE32-E72D297353CC}">
                <c16:uniqueId val="{000002AA-A675-4F8B-AF1D-80A5B7BD6544}"/>
              </c:ext>
            </c:extLst>
          </c:dPt>
          <c:dPt>
            <c:idx val="30"/>
            <c:invertIfNegative val="0"/>
            <c:bubble3D val="0"/>
            <c:spPr>
              <a:solidFill>
                <a:srgbClr val="004C99"/>
              </a:solidFill>
              <a:effectLst/>
            </c:spPr>
            <c:extLst>
              <c:ext xmlns:c16="http://schemas.microsoft.com/office/drawing/2014/chart" uri="{C3380CC4-5D6E-409C-BE32-E72D297353CC}">
                <c16:uniqueId val="{000002AC-A675-4F8B-AF1D-80A5B7BD6544}"/>
              </c:ext>
            </c:extLst>
          </c:dPt>
          <c:dPt>
            <c:idx val="31"/>
            <c:invertIfNegative val="0"/>
            <c:bubble3D val="0"/>
            <c:spPr>
              <a:solidFill>
                <a:srgbClr val="004C99"/>
              </a:solidFill>
              <a:effectLst/>
            </c:spPr>
            <c:extLst>
              <c:ext xmlns:c16="http://schemas.microsoft.com/office/drawing/2014/chart" uri="{C3380CC4-5D6E-409C-BE32-E72D297353CC}">
                <c16:uniqueId val="{000002AE-A675-4F8B-AF1D-80A5B7BD6544}"/>
              </c:ext>
            </c:extLst>
          </c:dPt>
          <c:dPt>
            <c:idx val="32"/>
            <c:invertIfNegative val="0"/>
            <c:bubble3D val="0"/>
            <c:spPr>
              <a:solidFill>
                <a:srgbClr val="004C99"/>
              </a:solidFill>
              <a:effectLst/>
            </c:spPr>
            <c:extLst>
              <c:ext xmlns:c16="http://schemas.microsoft.com/office/drawing/2014/chart" uri="{C3380CC4-5D6E-409C-BE32-E72D297353CC}">
                <c16:uniqueId val="{000002B0-A675-4F8B-AF1D-80A5B7BD6544}"/>
              </c:ext>
            </c:extLst>
          </c:dPt>
          <c:dPt>
            <c:idx val="33"/>
            <c:invertIfNegative val="0"/>
            <c:bubble3D val="0"/>
            <c:spPr>
              <a:solidFill>
                <a:srgbClr val="004C99"/>
              </a:solidFill>
              <a:effectLst/>
            </c:spPr>
            <c:extLst>
              <c:ext xmlns:c16="http://schemas.microsoft.com/office/drawing/2014/chart" uri="{C3380CC4-5D6E-409C-BE32-E72D297353CC}">
                <c16:uniqueId val="{000002B2-A675-4F8B-AF1D-80A5B7BD6544}"/>
              </c:ext>
            </c:extLst>
          </c:dPt>
          <c:dPt>
            <c:idx val="34"/>
            <c:invertIfNegative val="0"/>
            <c:bubble3D val="0"/>
            <c:spPr>
              <a:solidFill>
                <a:srgbClr val="004C99"/>
              </a:solidFill>
              <a:effectLst/>
            </c:spPr>
            <c:extLst>
              <c:ext xmlns:c16="http://schemas.microsoft.com/office/drawing/2014/chart" uri="{C3380CC4-5D6E-409C-BE32-E72D297353CC}">
                <c16:uniqueId val="{000002B4-A675-4F8B-AF1D-80A5B7BD6544}"/>
              </c:ext>
            </c:extLst>
          </c:dPt>
          <c:dPt>
            <c:idx val="35"/>
            <c:invertIfNegative val="0"/>
            <c:bubble3D val="0"/>
            <c:spPr>
              <a:solidFill>
                <a:srgbClr val="004C99"/>
              </a:solidFill>
              <a:effectLst/>
            </c:spPr>
            <c:extLst>
              <c:ext xmlns:c16="http://schemas.microsoft.com/office/drawing/2014/chart" uri="{C3380CC4-5D6E-409C-BE32-E72D297353CC}">
                <c16:uniqueId val="{000002B6-A675-4F8B-AF1D-80A5B7BD6544}"/>
              </c:ext>
            </c:extLst>
          </c:dPt>
          <c:dPt>
            <c:idx val="36"/>
            <c:invertIfNegative val="0"/>
            <c:bubble3D val="0"/>
            <c:spPr>
              <a:solidFill>
                <a:srgbClr val="004C99"/>
              </a:solidFill>
              <a:effectLst/>
            </c:spPr>
            <c:extLst>
              <c:ext xmlns:c16="http://schemas.microsoft.com/office/drawing/2014/chart" uri="{C3380CC4-5D6E-409C-BE32-E72D297353CC}">
                <c16:uniqueId val="{000002B8-A675-4F8B-AF1D-80A5B7BD6544}"/>
              </c:ext>
            </c:extLst>
          </c:dPt>
          <c:dPt>
            <c:idx val="37"/>
            <c:invertIfNegative val="0"/>
            <c:bubble3D val="0"/>
            <c:spPr>
              <a:solidFill>
                <a:srgbClr val="004C99"/>
              </a:solidFill>
              <a:effectLst/>
            </c:spPr>
            <c:extLst>
              <c:ext xmlns:c16="http://schemas.microsoft.com/office/drawing/2014/chart" uri="{C3380CC4-5D6E-409C-BE32-E72D297353CC}">
                <c16:uniqueId val="{000002BA-A675-4F8B-AF1D-80A5B7BD6544}"/>
              </c:ext>
            </c:extLst>
          </c:dPt>
          <c:dPt>
            <c:idx val="38"/>
            <c:invertIfNegative val="0"/>
            <c:bubble3D val="0"/>
            <c:spPr>
              <a:solidFill>
                <a:srgbClr val="004C99"/>
              </a:solidFill>
              <a:effectLst/>
            </c:spPr>
            <c:extLst>
              <c:ext xmlns:c16="http://schemas.microsoft.com/office/drawing/2014/chart" uri="{C3380CC4-5D6E-409C-BE32-E72D297353CC}">
                <c16:uniqueId val="{000002BC-A675-4F8B-AF1D-80A5B7BD6544}"/>
              </c:ext>
            </c:extLst>
          </c:dPt>
          <c:dPt>
            <c:idx val="39"/>
            <c:invertIfNegative val="0"/>
            <c:bubble3D val="0"/>
            <c:spPr>
              <a:solidFill>
                <a:srgbClr val="004C99"/>
              </a:solidFill>
              <a:effectLst/>
            </c:spPr>
            <c:extLst>
              <c:ext xmlns:c16="http://schemas.microsoft.com/office/drawing/2014/chart" uri="{C3380CC4-5D6E-409C-BE32-E72D297353CC}">
                <c16:uniqueId val="{000002BE-A675-4F8B-AF1D-80A5B7BD6544}"/>
              </c:ext>
            </c:extLst>
          </c:dPt>
          <c:dPt>
            <c:idx val="40"/>
            <c:invertIfNegative val="0"/>
            <c:bubble3D val="0"/>
            <c:spPr>
              <a:solidFill>
                <a:srgbClr val="004C99"/>
              </a:solidFill>
              <a:effectLst/>
            </c:spPr>
            <c:extLst>
              <c:ext xmlns:c16="http://schemas.microsoft.com/office/drawing/2014/chart" uri="{C3380CC4-5D6E-409C-BE32-E72D297353CC}">
                <c16:uniqueId val="{000002C0-A675-4F8B-AF1D-80A5B7BD6544}"/>
              </c:ext>
            </c:extLst>
          </c:dPt>
          <c:dPt>
            <c:idx val="41"/>
            <c:invertIfNegative val="0"/>
            <c:bubble3D val="0"/>
            <c:spPr>
              <a:solidFill>
                <a:srgbClr val="004C99"/>
              </a:solidFill>
              <a:effectLst/>
            </c:spPr>
            <c:extLst>
              <c:ext xmlns:c16="http://schemas.microsoft.com/office/drawing/2014/chart" uri="{C3380CC4-5D6E-409C-BE32-E72D297353CC}">
                <c16:uniqueId val="{000002C2-A675-4F8B-AF1D-80A5B7BD6544}"/>
              </c:ext>
            </c:extLst>
          </c:dPt>
          <c:dPt>
            <c:idx val="42"/>
            <c:invertIfNegative val="0"/>
            <c:bubble3D val="0"/>
            <c:spPr>
              <a:solidFill>
                <a:srgbClr val="004C99"/>
              </a:solidFill>
              <a:effectLst/>
            </c:spPr>
            <c:extLst>
              <c:ext xmlns:c16="http://schemas.microsoft.com/office/drawing/2014/chart" uri="{C3380CC4-5D6E-409C-BE32-E72D297353CC}">
                <c16:uniqueId val="{000002C4-A675-4F8B-AF1D-80A5B7BD6544}"/>
              </c:ext>
            </c:extLst>
          </c:dPt>
          <c:dPt>
            <c:idx val="43"/>
            <c:invertIfNegative val="0"/>
            <c:bubble3D val="0"/>
            <c:spPr>
              <a:solidFill>
                <a:srgbClr val="004C99"/>
              </a:solidFill>
              <a:effectLst/>
            </c:spPr>
            <c:extLst>
              <c:ext xmlns:c16="http://schemas.microsoft.com/office/drawing/2014/chart" uri="{C3380CC4-5D6E-409C-BE32-E72D297353CC}">
                <c16:uniqueId val="{000002C6-A675-4F8B-AF1D-80A5B7BD6544}"/>
              </c:ext>
            </c:extLst>
          </c:dPt>
          <c:cat>
            <c:strLit>
              <c:ptCount val="44"/>
              <c:pt idx="0">
                <c:v>Turku</c:v>
              </c:pt>
              <c:pt idx="1">
                <c:v>Imatra</c:v>
              </c:pt>
              <c:pt idx="2">
                <c:v>Lahti</c:v>
              </c:pt>
              <c:pt idx="3">
                <c:v>Tampere</c:v>
              </c:pt>
              <c:pt idx="4">
                <c:v>Nokia</c:v>
              </c:pt>
              <c:pt idx="5">
                <c:v>Joensuu</c:v>
              </c:pt>
              <c:pt idx="6">
                <c:v>Naantali</c:v>
              </c:pt>
              <c:pt idx="7">
                <c:v>Vantaa</c:v>
              </c:pt>
              <c:pt idx="8">
                <c:v>Kirkkonummi</c:v>
              </c:pt>
              <c:pt idx="9">
                <c:v>Rauma</c:v>
              </c:pt>
              <c:pt idx="10">
                <c:v>Kemi</c:v>
              </c:pt>
              <c:pt idx="11">
                <c:v>Ylöjärvi</c:v>
              </c:pt>
              <c:pt idx="12">
                <c:v>Pirkkala</c:v>
              </c:pt>
              <c:pt idx="13">
                <c:v>Hanko</c:v>
              </c:pt>
              <c:pt idx="14">
                <c:v>Hyvinkää</c:v>
              </c:pt>
              <c:pt idx="15">
                <c:v>Lappeenranta</c:v>
              </c:pt>
              <c:pt idx="16">
                <c:v>Kotka</c:v>
              </c:pt>
              <c:pt idx="17">
                <c:v>Kangasala</c:v>
              </c:pt>
              <c:pt idx="18">
                <c:v>Uusikaupunki</c:v>
              </c:pt>
              <c:pt idx="19">
                <c:v>Kokkola</c:v>
              </c:pt>
              <c:pt idx="20">
                <c:v>Lohja</c:v>
              </c:pt>
              <c:pt idx="21">
                <c:v>Ylivieska</c:v>
              </c:pt>
              <c:pt idx="22">
                <c:v>Kouvola</c:v>
              </c:pt>
              <c:pt idx="23">
                <c:v>Masku</c:v>
              </c:pt>
              <c:pt idx="24">
                <c:v>Hollola</c:v>
              </c:pt>
              <c:pt idx="25">
                <c:v>Lempäälä</c:v>
              </c:pt>
              <c:pt idx="26">
                <c:v>Seinäjoki</c:v>
              </c:pt>
              <c:pt idx="27">
                <c:v>Äänekoski</c:v>
              </c:pt>
              <c:pt idx="28">
                <c:v>Paimio</c:v>
              </c:pt>
              <c:pt idx="29">
                <c:v>Hamina</c:v>
              </c:pt>
              <c:pt idx="30">
                <c:v>Sastamala</c:v>
              </c:pt>
              <c:pt idx="31">
                <c:v>Hämeenkyrö</c:v>
              </c:pt>
              <c:pt idx="32">
                <c:v>Loviisa</c:v>
              </c:pt>
              <c:pt idx="33">
                <c:v>Orivesi</c:v>
              </c:pt>
              <c:pt idx="34">
                <c:v>Mäntsälä</c:v>
              </c:pt>
              <c:pt idx="35">
                <c:v>Orimattila</c:v>
              </c:pt>
              <c:pt idx="36">
                <c:v>Ilomantsi</c:v>
              </c:pt>
              <c:pt idx="37">
                <c:v>Mynämäki</c:v>
              </c:pt>
              <c:pt idx="38">
                <c:v>Jokioinen</c:v>
              </c:pt>
              <c:pt idx="39">
                <c:v>Laitila</c:v>
              </c:pt>
              <c:pt idx="40">
                <c:v>Padasjoki</c:v>
              </c:pt>
              <c:pt idx="41">
                <c:v>Kuhmoinen</c:v>
              </c:pt>
              <c:pt idx="42">
                <c:v>Loimaa</c:v>
              </c:pt>
              <c:pt idx="43">
                <c:v>Punkalaidun</c:v>
              </c:pt>
            </c:strLit>
          </c:cat>
          <c:val>
            <c:numLit>
              <c:formatCode>General</c:formatCode>
              <c:ptCount val="44"/>
              <c:pt idx="0">
                <c:v>6.9788090884685516E-2</c:v>
              </c:pt>
              <c:pt idx="1">
                <c:v>0.25291585922241211</c:v>
              </c:pt>
              <c:pt idx="2">
                <c:v>0.19017550349235535</c:v>
              </c:pt>
              <c:pt idx="3">
                <c:v>0.17769141495227814</c:v>
              </c:pt>
              <c:pt idx="4">
                <c:v>0.19800479710102081</c:v>
              </c:pt>
              <c:pt idx="5">
                <c:v>0.19325600564479828</c:v>
              </c:pt>
              <c:pt idx="6">
                <c:v>8.4162876009941101E-2</c:v>
              </c:pt>
              <c:pt idx="7">
                <c:v>3.0288130044937134E-2</c:v>
              </c:pt>
              <c:pt idx="8">
                <c:v>4.1453186422586441E-2</c:v>
              </c:pt>
              <c:pt idx="9">
                <c:v>0.24432258307933807</c:v>
              </c:pt>
              <c:pt idx="10">
                <c:v>0.38629770278930664</c:v>
              </c:pt>
              <c:pt idx="11">
                <c:v>0.24316060543060303</c:v>
              </c:pt>
              <c:pt idx="12">
                <c:v>0.17094066739082336</c:v>
              </c:pt>
              <c:pt idx="13">
                <c:v>9.5488190650939941E-2</c:v>
              </c:pt>
              <c:pt idx="14">
                <c:v>0.1637074202299118</c:v>
              </c:pt>
              <c:pt idx="15">
                <c:v>0.23511600494384766</c:v>
              </c:pt>
              <c:pt idx="16">
                <c:v>0.43880036473274231</c:v>
              </c:pt>
              <c:pt idx="17">
                <c:v>0.18190376460552216</c:v>
              </c:pt>
              <c:pt idx="18">
                <c:v>0.26300299167633057</c:v>
              </c:pt>
              <c:pt idx="19">
                <c:v>9.7514510154724121E-2</c:v>
              </c:pt>
              <c:pt idx="20">
                <c:v>0.11886301636695862</c:v>
              </c:pt>
              <c:pt idx="21">
                <c:v>6.0841787606477737E-2</c:v>
              </c:pt>
              <c:pt idx="22">
                <c:v>0.25393536686897278</c:v>
              </c:pt>
              <c:pt idx="23">
                <c:v>9.048006683588028E-2</c:v>
              </c:pt>
              <c:pt idx="24">
                <c:v>0.21098616719245911</c:v>
              </c:pt>
              <c:pt idx="25">
                <c:v>0.17498192191123962</c:v>
              </c:pt>
              <c:pt idx="26">
                <c:v>0.20612464845180511</c:v>
              </c:pt>
              <c:pt idx="27">
                <c:v>0.7216605544090271</c:v>
              </c:pt>
              <c:pt idx="28">
                <c:v>0.12307412177324295</c:v>
              </c:pt>
              <c:pt idx="29">
                <c:v>0.2746746838092804</c:v>
              </c:pt>
              <c:pt idx="30">
                <c:v>0.14618337154388428</c:v>
              </c:pt>
              <c:pt idx="31">
                <c:v>0.22906412184238434</c:v>
              </c:pt>
              <c:pt idx="32">
                <c:v>0.14898715913295746</c:v>
              </c:pt>
              <c:pt idx="33">
                <c:v>0.20876167714595795</c:v>
              </c:pt>
              <c:pt idx="34">
                <c:v>0.19370555877685547</c:v>
              </c:pt>
              <c:pt idx="35">
                <c:v>0.21628624200820923</c:v>
              </c:pt>
              <c:pt idx="36">
                <c:v>0.2115342766046524</c:v>
              </c:pt>
              <c:pt idx="37">
                <c:v>0.11261088401079178</c:v>
              </c:pt>
              <c:pt idx="38">
                <c:v>0.32462331652641296</c:v>
              </c:pt>
              <c:pt idx="39">
                <c:v>0.25352096557617188</c:v>
              </c:pt>
              <c:pt idx="40">
                <c:v>0.2465793639421463</c:v>
              </c:pt>
              <c:pt idx="41">
                <c:v>0.22922961413860321</c:v>
              </c:pt>
              <c:pt idx="42">
                <c:v>0.15100234746932983</c:v>
              </c:pt>
              <c:pt idx="43">
                <c:v>0.18279075622558594</c:v>
              </c:pt>
            </c:numLit>
          </c:val>
          <c:extLst>
            <c:ext xmlns:c16="http://schemas.microsoft.com/office/drawing/2014/chart" uri="{C3380CC4-5D6E-409C-BE32-E72D297353CC}">
              <c16:uniqueId val="{000002C7-A675-4F8B-AF1D-80A5B7BD6544}"/>
            </c:ext>
          </c:extLst>
        </c:ser>
        <c:dLbls>
          <c:showLegendKey val="0"/>
          <c:showVal val="0"/>
          <c:showCatName val="0"/>
          <c:showSerName val="0"/>
          <c:showPercent val="0"/>
          <c:showBubbleSize val="0"/>
        </c:dLbls>
        <c:gapWidth val="75"/>
        <c:overlap val="100"/>
        <c:axId val="235422464"/>
        <c:axId val="235424000"/>
      </c:barChart>
      <c:catAx>
        <c:axId val="235422464"/>
        <c:scaling>
          <c:orientation val="minMax"/>
        </c:scaling>
        <c:delete val="0"/>
        <c:axPos val="b"/>
        <c:numFmt formatCode="General" sourceLinked="0"/>
        <c:majorTickMark val="none"/>
        <c:minorTickMark val="none"/>
        <c:tickLblPos val="nextTo"/>
        <c:txPr>
          <a:bodyPr/>
          <a:lstStyle/>
          <a:p>
            <a:pPr>
              <a:defRPr sz="1000" b="0">
                <a:latin typeface="Abadi Extra Light"/>
                <a:ea typeface="Abadi Extra Light"/>
                <a:cs typeface="Abadi Extra Light"/>
              </a:defRPr>
            </a:pPr>
            <a:endParaRPr lang="fi-FI"/>
          </a:p>
        </c:txPr>
        <c:crossAx val="235424000"/>
        <c:crosses val="autoZero"/>
        <c:auto val="1"/>
        <c:lblAlgn val="ctr"/>
        <c:lblOffset val="100"/>
        <c:tickLblSkip val="1"/>
        <c:noMultiLvlLbl val="0"/>
      </c:catAx>
      <c:valAx>
        <c:axId val="235424000"/>
        <c:scaling>
          <c:orientation val="minMax"/>
        </c:scaling>
        <c:delete val="0"/>
        <c:axPos val="l"/>
        <c:majorGridlines>
          <c:spPr>
            <a:ln>
              <a:solidFill>
                <a:srgbClr val="D2D2D2"/>
              </a:solidFill>
              <a:prstDash val="solid"/>
            </a:ln>
          </c:spPr>
        </c:majorGridlines>
        <c:numFmt formatCode="General" sourceLinked="1"/>
        <c:majorTickMark val="none"/>
        <c:minorTickMark val="none"/>
        <c:tickLblPos val="nextTo"/>
        <c:spPr>
          <a:ln w="9525">
            <a:noFill/>
          </a:ln>
        </c:spPr>
        <c:txPr>
          <a:bodyPr/>
          <a:lstStyle/>
          <a:p>
            <a:pPr>
              <a:defRPr sz="1000" b="0">
                <a:latin typeface="Abadi Extra Light"/>
                <a:ea typeface="Abadi Extra Light"/>
                <a:cs typeface="Abadi Extra Light"/>
              </a:defRPr>
            </a:pPr>
            <a:endParaRPr lang="fi-FI"/>
          </a:p>
        </c:txPr>
        <c:crossAx val="235422464"/>
        <c:crosses val="autoZero"/>
        <c:crossBetween val="between"/>
      </c:valAx>
    </c:plotArea>
    <c:legend>
      <c:legendPos val="b"/>
      <c:legendEntry>
        <c:idx val="0"/>
        <c:txPr>
          <a:bodyPr/>
          <a:lstStyle/>
          <a:p>
            <a:pPr>
              <a:defRPr sz="1000" b="0">
                <a:latin typeface="Abadi Extra Light"/>
                <a:ea typeface="Abadi Extra Light"/>
                <a:cs typeface="Abadi Extra Light"/>
              </a:defRPr>
            </a:pPr>
            <a:endParaRPr lang="fi-FI"/>
          </a:p>
        </c:txPr>
      </c:legendEntry>
      <c:legendEntry>
        <c:idx val="1"/>
        <c:txPr>
          <a:bodyPr/>
          <a:lstStyle/>
          <a:p>
            <a:pPr>
              <a:defRPr sz="1000" b="0">
                <a:latin typeface="Abadi Extra Light"/>
                <a:ea typeface="Abadi Extra Light"/>
                <a:cs typeface="Abadi Extra Light"/>
              </a:defRPr>
            </a:pPr>
            <a:endParaRPr lang="fi-FI"/>
          </a:p>
        </c:txPr>
      </c:legendEntry>
      <c:legendEntry>
        <c:idx val="2"/>
        <c:txPr>
          <a:bodyPr/>
          <a:lstStyle/>
          <a:p>
            <a:pPr>
              <a:defRPr sz="1000" b="0">
                <a:latin typeface="Abadi Extra Light"/>
                <a:ea typeface="Abadi Extra Light"/>
                <a:cs typeface="Abadi Extra Light"/>
              </a:defRPr>
            </a:pPr>
            <a:endParaRPr lang="fi-FI"/>
          </a:p>
        </c:txPr>
      </c:legendEntry>
      <c:legendEntry>
        <c:idx val="3"/>
        <c:txPr>
          <a:bodyPr/>
          <a:lstStyle/>
          <a:p>
            <a:pPr>
              <a:defRPr sz="1000" b="0">
                <a:latin typeface="Abadi Extra Light"/>
                <a:ea typeface="Abadi Extra Light"/>
                <a:cs typeface="Abadi Extra Light"/>
              </a:defRPr>
            </a:pPr>
            <a:endParaRPr lang="fi-FI"/>
          </a:p>
        </c:txPr>
      </c:legendEntry>
      <c:legendEntry>
        <c:idx val="4"/>
        <c:txPr>
          <a:bodyPr/>
          <a:lstStyle/>
          <a:p>
            <a:pPr>
              <a:defRPr sz="1000" b="0">
                <a:latin typeface="Abadi Extra Light"/>
                <a:ea typeface="Abadi Extra Light"/>
                <a:cs typeface="Abadi Extra Light"/>
              </a:defRPr>
            </a:pPr>
            <a:endParaRPr lang="fi-FI"/>
          </a:p>
        </c:txPr>
      </c:legendEntry>
      <c:legendEntry>
        <c:idx val="5"/>
        <c:txPr>
          <a:bodyPr/>
          <a:lstStyle/>
          <a:p>
            <a:pPr>
              <a:defRPr sz="1000" b="0">
                <a:latin typeface="Abadi Extra Light"/>
                <a:ea typeface="Abadi Extra Light"/>
                <a:cs typeface="Abadi Extra Light"/>
              </a:defRPr>
            </a:pPr>
            <a:endParaRPr lang="fi-FI"/>
          </a:p>
        </c:txPr>
      </c:legendEntry>
      <c:legendEntry>
        <c:idx val="6"/>
        <c:txPr>
          <a:bodyPr/>
          <a:lstStyle/>
          <a:p>
            <a:pPr>
              <a:defRPr sz="1000" b="0">
                <a:latin typeface="Abadi Extra Light"/>
                <a:ea typeface="Abadi Extra Light"/>
                <a:cs typeface="Abadi Extra Light"/>
              </a:defRPr>
            </a:pPr>
            <a:endParaRPr lang="fi-FI"/>
          </a:p>
        </c:txPr>
      </c:legendEntry>
      <c:legendEntry>
        <c:idx val="7"/>
        <c:txPr>
          <a:bodyPr/>
          <a:lstStyle/>
          <a:p>
            <a:pPr>
              <a:defRPr sz="1000" b="0">
                <a:latin typeface="Abadi Extra Light"/>
                <a:ea typeface="Abadi Extra Light"/>
                <a:cs typeface="Abadi Extra Light"/>
              </a:defRPr>
            </a:pPr>
            <a:endParaRPr lang="fi-FI"/>
          </a:p>
        </c:txPr>
      </c:legendEntry>
      <c:layout>
        <c:manualLayout>
          <c:xMode val="edge"/>
          <c:yMode val="edge"/>
          <c:x val="0.04"/>
          <c:y val="9.7560975609756097E-3"/>
          <c:w val="0.82352941176470584"/>
          <c:h val="8.5365853658536592E-2"/>
        </c:manualLayout>
      </c:layout>
      <c:overlay val="0"/>
      <c:txPr>
        <a:bodyPr/>
        <a:lstStyle/>
        <a:p>
          <a:pPr>
            <a:defRPr sz="600"/>
          </a:pPr>
          <a:endParaRPr lang="fi-FI"/>
        </a:p>
      </c:txPr>
    </c:legend>
    <c:plotVisOnly val="1"/>
    <c:dispBlanksAs val="gap"/>
    <c:showDLblsOverMax val="0"/>
  </c:chart>
  <c:spPr>
    <a:solidFill>
      <a:schemeClr val="bg1"/>
    </a:solidFill>
    <a:ln w="22225">
      <a:solidFill>
        <a:schemeClr val="bg1"/>
      </a:solidFill>
    </a:ln>
    <a:effectLst>
      <a:outerShdw blurRad="50800" dist="38100" dir="2700000" algn="tl" rotWithShape="0">
        <a:prstClr val="black">
          <a:alpha val="40000"/>
        </a:prstClr>
      </a:outerShdw>
    </a:effectLst>
  </c:spPr>
  <c:txPr>
    <a:bodyPr/>
    <a:lstStyle/>
    <a:p>
      <a:pPr>
        <a:defRPr sz="1070" baseline="0">
          <a:ln>
            <a:noFill/>
          </a:ln>
        </a:defRPr>
      </a:pPr>
      <a:endParaRPr lang="fi-FI"/>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180660001769442E-2"/>
          <c:y val="8.4212790474361435E-2"/>
          <c:w val="0.93110413164646555"/>
          <c:h val="0.79575014403687339"/>
        </c:manualLayout>
      </c:layout>
      <c:barChart>
        <c:barDir val="col"/>
        <c:grouping val="stacked"/>
        <c:varyColors val="0"/>
        <c:ser>
          <c:idx val="0"/>
          <c:order val="0"/>
          <c:tx>
            <c:v>Kuluttajien sähkönkulutus</c:v>
          </c:tx>
          <c:spPr>
            <a:solidFill>
              <a:srgbClr val="CCFF99"/>
            </a:solidFill>
          </c:spPr>
          <c:invertIfNegative val="0"/>
          <c:dPt>
            <c:idx val="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1-E4EA-4B96-9EA4-E43764C39D72}"/>
              </c:ext>
            </c:extLst>
          </c:dPt>
          <c:dPt>
            <c:idx val="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3-E4EA-4B96-9EA4-E43764C39D72}"/>
              </c:ext>
            </c:extLst>
          </c:dPt>
          <c:dPt>
            <c:idx val="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5-E4EA-4B96-9EA4-E43764C39D72}"/>
              </c:ext>
            </c:extLst>
          </c:dPt>
          <c:dPt>
            <c:idx val="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7-E4EA-4B96-9EA4-E43764C39D72}"/>
              </c:ext>
            </c:extLst>
          </c:dPt>
          <c:dPt>
            <c:idx val="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9-E4EA-4B96-9EA4-E43764C39D72}"/>
              </c:ext>
            </c:extLst>
          </c:dPt>
          <c:dPt>
            <c:idx val="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B-E4EA-4B96-9EA4-E43764C39D72}"/>
              </c:ext>
            </c:extLst>
          </c:dPt>
          <c:dPt>
            <c:idx val="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D-E4EA-4B96-9EA4-E43764C39D72}"/>
              </c:ext>
            </c:extLst>
          </c:dPt>
          <c:dPt>
            <c:idx val="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F-E4EA-4B96-9EA4-E43764C39D72}"/>
              </c:ext>
            </c:extLst>
          </c:dPt>
          <c:dPt>
            <c:idx val="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1-E4EA-4B96-9EA4-E43764C39D72}"/>
              </c:ext>
            </c:extLst>
          </c:dPt>
          <c:dPt>
            <c:idx val="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3-E4EA-4B96-9EA4-E43764C39D72}"/>
              </c:ext>
            </c:extLst>
          </c:dPt>
          <c:dPt>
            <c:idx val="1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5-E4EA-4B96-9EA4-E43764C39D72}"/>
              </c:ext>
            </c:extLst>
          </c:dPt>
          <c:dPt>
            <c:idx val="1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7-E4EA-4B96-9EA4-E43764C39D72}"/>
              </c:ext>
            </c:extLst>
          </c:dPt>
          <c:dPt>
            <c:idx val="1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9-E4EA-4B96-9EA4-E43764C39D72}"/>
              </c:ext>
            </c:extLst>
          </c:dPt>
          <c:dPt>
            <c:idx val="1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B-E4EA-4B96-9EA4-E43764C39D72}"/>
              </c:ext>
            </c:extLst>
          </c:dPt>
          <c:dPt>
            <c:idx val="1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D-E4EA-4B96-9EA4-E43764C39D72}"/>
              </c:ext>
            </c:extLst>
          </c:dPt>
          <c:dPt>
            <c:idx val="1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F-E4EA-4B96-9EA4-E43764C39D72}"/>
              </c:ext>
            </c:extLst>
          </c:dPt>
          <c:dPt>
            <c:idx val="1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1-E4EA-4B96-9EA4-E43764C39D72}"/>
              </c:ext>
            </c:extLst>
          </c:dPt>
          <c:dPt>
            <c:idx val="1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3-E4EA-4B96-9EA4-E43764C39D72}"/>
              </c:ext>
            </c:extLst>
          </c:dPt>
          <c:dPt>
            <c:idx val="1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5-E4EA-4B96-9EA4-E43764C39D72}"/>
              </c:ext>
            </c:extLst>
          </c:dPt>
          <c:dPt>
            <c:idx val="1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7-E4EA-4B96-9EA4-E43764C39D72}"/>
              </c:ext>
            </c:extLst>
          </c:dPt>
          <c:dPt>
            <c:idx val="20"/>
            <c:invertIfNegative val="0"/>
            <c:bubble3D val="0"/>
            <c:spPr>
              <a:solidFill>
                <a:srgbClr val="CCFF99"/>
              </a:solidFill>
              <a:ln w="25400">
                <a:solidFill>
                  <a:srgbClr val="000000"/>
                </a:solidFill>
                <a:prstDash val="solid"/>
              </a:ln>
              <a:effectLst/>
            </c:spPr>
            <c:extLst>
              <c:ext xmlns:c16="http://schemas.microsoft.com/office/drawing/2014/chart" uri="{C3380CC4-5D6E-409C-BE32-E72D297353CC}">
                <c16:uniqueId val="{00000029-E4EA-4B96-9EA4-E43764C39D72}"/>
              </c:ext>
            </c:extLst>
          </c:dPt>
          <c:dPt>
            <c:idx val="2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B-E4EA-4B96-9EA4-E43764C39D72}"/>
              </c:ext>
            </c:extLst>
          </c:dPt>
          <c:dPt>
            <c:idx val="2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D-E4EA-4B96-9EA4-E43764C39D72}"/>
              </c:ext>
            </c:extLst>
          </c:dPt>
          <c:dPt>
            <c:idx val="2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F-E4EA-4B96-9EA4-E43764C39D72}"/>
              </c:ext>
            </c:extLst>
          </c:dPt>
          <c:dPt>
            <c:idx val="2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1-E4EA-4B96-9EA4-E43764C39D72}"/>
              </c:ext>
            </c:extLst>
          </c:dPt>
          <c:dPt>
            <c:idx val="2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3-E4EA-4B96-9EA4-E43764C39D72}"/>
              </c:ext>
            </c:extLst>
          </c:dPt>
          <c:dPt>
            <c:idx val="2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5-E4EA-4B96-9EA4-E43764C39D72}"/>
              </c:ext>
            </c:extLst>
          </c:dPt>
          <c:dPt>
            <c:idx val="2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7-E4EA-4B96-9EA4-E43764C39D72}"/>
              </c:ext>
            </c:extLst>
          </c:dPt>
          <c:dPt>
            <c:idx val="2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9-E4EA-4B96-9EA4-E43764C39D72}"/>
              </c:ext>
            </c:extLst>
          </c:dPt>
          <c:dPt>
            <c:idx val="2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B-E4EA-4B96-9EA4-E43764C39D72}"/>
              </c:ext>
            </c:extLst>
          </c:dPt>
          <c:dPt>
            <c:idx val="3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D-E4EA-4B96-9EA4-E43764C39D72}"/>
              </c:ext>
            </c:extLst>
          </c:dPt>
          <c:dPt>
            <c:idx val="3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F-E4EA-4B96-9EA4-E43764C39D72}"/>
              </c:ext>
            </c:extLst>
          </c:dPt>
          <c:dPt>
            <c:idx val="3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1-E4EA-4B96-9EA4-E43764C39D72}"/>
              </c:ext>
            </c:extLst>
          </c:dPt>
          <c:dPt>
            <c:idx val="3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3-E4EA-4B96-9EA4-E43764C39D72}"/>
              </c:ext>
            </c:extLst>
          </c:dPt>
          <c:dPt>
            <c:idx val="3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5-E4EA-4B96-9EA4-E43764C39D72}"/>
              </c:ext>
            </c:extLst>
          </c:dPt>
          <c:dPt>
            <c:idx val="3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7-E4EA-4B96-9EA4-E43764C39D72}"/>
              </c:ext>
            </c:extLst>
          </c:dPt>
          <c:dPt>
            <c:idx val="3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9-E4EA-4B96-9EA4-E43764C39D72}"/>
              </c:ext>
            </c:extLst>
          </c:dPt>
          <c:dPt>
            <c:idx val="3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B-E4EA-4B96-9EA4-E43764C39D72}"/>
              </c:ext>
            </c:extLst>
          </c:dPt>
          <c:dPt>
            <c:idx val="3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D-E4EA-4B96-9EA4-E43764C39D72}"/>
              </c:ext>
            </c:extLst>
          </c:dPt>
          <c:dPt>
            <c:idx val="3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F-E4EA-4B96-9EA4-E43764C39D72}"/>
              </c:ext>
            </c:extLst>
          </c:dPt>
          <c:dPt>
            <c:idx val="4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1-E4EA-4B96-9EA4-E43764C39D72}"/>
              </c:ext>
            </c:extLst>
          </c:dPt>
          <c:dPt>
            <c:idx val="4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3-E4EA-4B96-9EA4-E43764C39D72}"/>
              </c:ext>
            </c:extLst>
          </c:dPt>
          <c:dPt>
            <c:idx val="4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5-E4EA-4B96-9EA4-E43764C39D72}"/>
              </c:ext>
            </c:extLst>
          </c:dPt>
          <c:dPt>
            <c:idx val="4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7-E4EA-4B96-9EA4-E43764C39D72}"/>
              </c:ext>
            </c:extLst>
          </c:dPt>
          <c:dPt>
            <c:idx val="4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9-E4EA-4B96-9EA4-E43764C39D72}"/>
              </c:ext>
            </c:extLst>
          </c:dPt>
          <c:dPt>
            <c:idx val="4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B-E4EA-4B96-9EA4-E43764C39D72}"/>
              </c:ext>
            </c:extLst>
          </c:dPt>
          <c:dPt>
            <c:idx val="4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D-E4EA-4B96-9EA4-E43764C39D72}"/>
              </c:ext>
            </c:extLst>
          </c:dPt>
          <c:dPt>
            <c:idx val="4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F-E4EA-4B96-9EA4-E43764C39D72}"/>
              </c:ext>
            </c:extLst>
          </c:dPt>
          <c:dPt>
            <c:idx val="4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1-E4EA-4B96-9EA4-E43764C39D72}"/>
              </c:ext>
            </c:extLst>
          </c:dPt>
          <c:dPt>
            <c:idx val="4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3-E4EA-4B96-9EA4-E43764C39D72}"/>
              </c:ext>
            </c:extLst>
          </c:dPt>
          <c:dPt>
            <c:idx val="5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5-E4EA-4B96-9EA4-E43764C39D72}"/>
              </c:ext>
            </c:extLst>
          </c:dPt>
          <c:dPt>
            <c:idx val="5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7-E4EA-4B96-9EA4-E43764C39D72}"/>
              </c:ext>
            </c:extLst>
          </c:dPt>
          <c:dPt>
            <c:idx val="5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9-E4EA-4B96-9EA4-E43764C39D72}"/>
              </c:ext>
            </c:extLst>
          </c:dPt>
          <c:dPt>
            <c:idx val="5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B-E4EA-4B96-9EA4-E43764C39D72}"/>
              </c:ext>
            </c:extLst>
          </c:dPt>
          <c:dPt>
            <c:idx val="5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D-E4EA-4B96-9EA4-E43764C39D72}"/>
              </c:ext>
            </c:extLst>
          </c:dPt>
          <c:dPt>
            <c:idx val="5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F-E4EA-4B96-9EA4-E43764C39D72}"/>
              </c:ext>
            </c:extLst>
          </c:dPt>
          <c:dPt>
            <c:idx val="5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1-E4EA-4B96-9EA4-E43764C39D72}"/>
              </c:ext>
            </c:extLst>
          </c:dPt>
          <c:dPt>
            <c:idx val="5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3-E4EA-4B96-9EA4-E43764C39D72}"/>
              </c:ext>
            </c:extLst>
          </c:dPt>
          <c:dPt>
            <c:idx val="5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5-E4EA-4B96-9EA4-E43764C39D72}"/>
              </c:ext>
            </c:extLst>
          </c:dPt>
          <c:dPt>
            <c:idx val="5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7-E4EA-4B96-9EA4-E43764C39D72}"/>
              </c:ext>
            </c:extLst>
          </c:dPt>
          <c:dPt>
            <c:idx val="6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9-E4EA-4B96-9EA4-E43764C39D72}"/>
              </c:ext>
            </c:extLst>
          </c:dPt>
          <c:dPt>
            <c:idx val="6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B-E4EA-4B96-9EA4-E43764C39D72}"/>
              </c:ext>
            </c:extLst>
          </c:dPt>
          <c:dPt>
            <c:idx val="6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D-E4EA-4B96-9EA4-E43764C39D72}"/>
              </c:ext>
            </c:extLst>
          </c:dPt>
          <c:dPt>
            <c:idx val="6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F-E4EA-4B96-9EA4-E43764C39D72}"/>
              </c:ext>
            </c:extLst>
          </c:dPt>
          <c:dPt>
            <c:idx val="6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1-E4EA-4B96-9EA4-E43764C39D72}"/>
              </c:ext>
            </c:extLst>
          </c:dPt>
          <c:dPt>
            <c:idx val="6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3-E4EA-4B96-9EA4-E43764C39D72}"/>
              </c:ext>
            </c:extLst>
          </c:dPt>
          <c:dPt>
            <c:idx val="6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5-E4EA-4B96-9EA4-E43764C39D72}"/>
              </c:ext>
            </c:extLst>
          </c:dPt>
          <c:dPt>
            <c:idx val="6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7-E4EA-4B96-9EA4-E43764C39D72}"/>
              </c:ext>
            </c:extLst>
          </c:dPt>
          <c:dPt>
            <c:idx val="6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9-E4EA-4B96-9EA4-E43764C39D72}"/>
              </c:ext>
            </c:extLst>
          </c:dPt>
          <c:dPt>
            <c:idx val="6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B-E4EA-4B96-9EA4-E43764C39D72}"/>
              </c:ext>
            </c:extLst>
          </c:dPt>
          <c:dPt>
            <c:idx val="7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D-E4EA-4B96-9EA4-E43764C39D72}"/>
              </c:ext>
            </c:extLst>
          </c:dPt>
          <c:dPt>
            <c:idx val="7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F-E4EA-4B96-9EA4-E43764C39D72}"/>
              </c:ext>
            </c:extLst>
          </c:dPt>
          <c:dPt>
            <c:idx val="7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1-E4EA-4B96-9EA4-E43764C39D72}"/>
              </c:ext>
            </c:extLst>
          </c:dPt>
          <c:dPt>
            <c:idx val="7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3-E4EA-4B96-9EA4-E43764C39D72}"/>
              </c:ext>
            </c:extLst>
          </c:dPt>
          <c:dPt>
            <c:idx val="7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5-E4EA-4B96-9EA4-E43764C39D72}"/>
              </c:ext>
            </c:extLst>
          </c:dPt>
          <c:dPt>
            <c:idx val="7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7-E4EA-4B96-9EA4-E43764C39D72}"/>
              </c:ext>
            </c:extLst>
          </c:dPt>
          <c:dPt>
            <c:idx val="7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9-E4EA-4B96-9EA4-E43764C39D72}"/>
              </c:ext>
            </c:extLst>
          </c:dPt>
          <c:dPt>
            <c:idx val="7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B-E4EA-4B96-9EA4-E43764C39D72}"/>
              </c:ext>
            </c:extLst>
          </c:dPt>
          <c:dPt>
            <c:idx val="7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D-E4EA-4B96-9EA4-E43764C39D72}"/>
              </c:ext>
            </c:extLst>
          </c:dPt>
          <c:dPt>
            <c:idx val="7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F-E4EA-4B96-9EA4-E43764C39D72}"/>
              </c:ext>
            </c:extLst>
          </c:dPt>
          <c:dPt>
            <c:idx val="8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1-E4EA-4B96-9EA4-E43764C39D72}"/>
              </c:ext>
            </c:extLst>
          </c:dPt>
          <c:dPt>
            <c:idx val="8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3-E4EA-4B96-9EA4-E43764C39D72}"/>
              </c:ext>
            </c:extLst>
          </c:dPt>
          <c:dPt>
            <c:idx val="8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5-E4EA-4B96-9EA4-E43764C39D72}"/>
              </c:ext>
            </c:extLst>
          </c:dPt>
          <c:dPt>
            <c:idx val="8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7-E4EA-4B96-9EA4-E43764C39D72}"/>
              </c:ext>
            </c:extLst>
          </c:dPt>
          <c:dPt>
            <c:idx val="8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9-E4EA-4B96-9EA4-E43764C39D72}"/>
              </c:ext>
            </c:extLst>
          </c:dPt>
          <c:dPt>
            <c:idx val="8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B-E4EA-4B96-9EA4-E43764C39D72}"/>
              </c:ext>
            </c:extLst>
          </c:dPt>
          <c:dPt>
            <c:idx val="8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D-E4EA-4B96-9EA4-E43764C39D72}"/>
              </c:ext>
            </c:extLst>
          </c:dPt>
          <c:cat>
            <c:strLit>
              <c:ptCount val="87"/>
              <c:pt idx="0">
                <c:v>Turku</c:v>
              </c:pt>
              <c:pt idx="1">
                <c:v>Järvenpää</c:v>
              </c:pt>
              <c:pt idx="2">
                <c:v>Kerava</c:v>
              </c:pt>
              <c:pt idx="3">
                <c:v>Kauniainen</c:v>
              </c:pt>
              <c:pt idx="4">
                <c:v>Espoo</c:v>
              </c:pt>
              <c:pt idx="5">
                <c:v>Imatra</c:v>
              </c:pt>
              <c:pt idx="6">
                <c:v>Lahti</c:v>
              </c:pt>
              <c:pt idx="7">
                <c:v>Tampere</c:v>
              </c:pt>
              <c:pt idx="8">
                <c:v>Oulu</c:v>
              </c:pt>
              <c:pt idx="9">
                <c:v>Nokia</c:v>
              </c:pt>
              <c:pt idx="10">
                <c:v>Joensuu</c:v>
              </c:pt>
              <c:pt idx="11">
                <c:v>Naantali</c:v>
              </c:pt>
              <c:pt idx="12">
                <c:v>Vaasa</c:v>
              </c:pt>
              <c:pt idx="13">
                <c:v>Vantaa</c:v>
              </c:pt>
              <c:pt idx="14">
                <c:v>Jyväskylä</c:v>
              </c:pt>
              <c:pt idx="15">
                <c:v>Pornainen</c:v>
              </c:pt>
              <c:pt idx="16">
                <c:v>Tuusula</c:v>
              </c:pt>
              <c:pt idx="17">
                <c:v>Kirkkonummi</c:v>
              </c:pt>
              <c:pt idx="18">
                <c:v>Kaarina</c:v>
              </c:pt>
              <c:pt idx="19">
                <c:v>Raisio</c:v>
              </c:pt>
              <c:pt idx="20">
                <c:v>--&gt;  Rauma</c:v>
              </c:pt>
              <c:pt idx="21">
                <c:v>Kemi</c:v>
              </c:pt>
              <c:pt idx="22">
                <c:v>Helsinki</c:v>
              </c:pt>
              <c:pt idx="23">
                <c:v>Nurmijärvi</c:v>
              </c:pt>
              <c:pt idx="24">
                <c:v>Ylöjärvi</c:v>
              </c:pt>
              <c:pt idx="25">
                <c:v>Savonlinna</c:v>
              </c:pt>
              <c:pt idx="26">
                <c:v>Pirkkala</c:v>
              </c:pt>
              <c:pt idx="27">
                <c:v>Hanko</c:v>
              </c:pt>
              <c:pt idx="28">
                <c:v>Hyvinkää</c:v>
              </c:pt>
              <c:pt idx="29">
                <c:v>Kuopio</c:v>
              </c:pt>
              <c:pt idx="30">
                <c:v>Lappeenranta</c:v>
              </c:pt>
              <c:pt idx="31">
                <c:v>Parainen</c:v>
              </c:pt>
              <c:pt idx="32">
                <c:v>Lieto</c:v>
              </c:pt>
              <c:pt idx="33">
                <c:v>Kotka</c:v>
              </c:pt>
              <c:pt idx="34">
                <c:v>Kangasala</c:v>
              </c:pt>
              <c:pt idx="35">
                <c:v>Uusikaupunki</c:v>
              </c:pt>
              <c:pt idx="36">
                <c:v>Forssa</c:v>
              </c:pt>
              <c:pt idx="37">
                <c:v>Hämeenlinna</c:v>
              </c:pt>
              <c:pt idx="38">
                <c:v>Riihimäki</c:v>
              </c:pt>
              <c:pt idx="39">
                <c:v>Rusko</c:v>
              </c:pt>
              <c:pt idx="40">
                <c:v>Vihti</c:v>
              </c:pt>
              <c:pt idx="41">
                <c:v>Mikkeli</c:v>
              </c:pt>
              <c:pt idx="42">
                <c:v>Kokkola</c:v>
              </c:pt>
              <c:pt idx="43">
                <c:v>Lohja</c:v>
              </c:pt>
              <c:pt idx="44">
                <c:v>Ylivieska</c:v>
              </c:pt>
              <c:pt idx="45">
                <c:v>Sipoo</c:v>
              </c:pt>
              <c:pt idx="46">
                <c:v>Karkkila</c:v>
              </c:pt>
              <c:pt idx="47">
                <c:v>Varkaus</c:v>
              </c:pt>
              <c:pt idx="48">
                <c:v>Kajaani</c:v>
              </c:pt>
              <c:pt idx="49">
                <c:v>Kouvola</c:v>
              </c:pt>
              <c:pt idx="50">
                <c:v>Masku</c:v>
              </c:pt>
              <c:pt idx="51">
                <c:v>Iisalmi</c:v>
              </c:pt>
              <c:pt idx="52">
                <c:v>Hollola</c:v>
              </c:pt>
              <c:pt idx="53">
                <c:v>Kemiönsaari</c:v>
              </c:pt>
              <c:pt idx="54">
                <c:v>Lempäälä</c:v>
              </c:pt>
              <c:pt idx="55">
                <c:v>Hausjärvi</c:v>
              </c:pt>
              <c:pt idx="56">
                <c:v>Seinäjoki</c:v>
              </c:pt>
              <c:pt idx="57">
                <c:v>Suomussalmi</c:v>
              </c:pt>
              <c:pt idx="58">
                <c:v>Nousiainen</c:v>
              </c:pt>
              <c:pt idx="59">
                <c:v>Äänekoski</c:v>
              </c:pt>
              <c:pt idx="60">
                <c:v>Paimio</c:v>
              </c:pt>
              <c:pt idx="61">
                <c:v>Hamina</c:v>
              </c:pt>
              <c:pt idx="62">
                <c:v>Sastamala</c:v>
              </c:pt>
              <c:pt idx="63">
                <c:v>Salo</c:v>
              </c:pt>
              <c:pt idx="64">
                <c:v>Hämeenkyrö</c:v>
              </c:pt>
              <c:pt idx="65">
                <c:v>Aura</c:v>
              </c:pt>
              <c:pt idx="66">
                <c:v>Loviisa</c:v>
              </c:pt>
              <c:pt idx="67">
                <c:v>Suonenjoki</c:v>
              </c:pt>
              <c:pt idx="68">
                <c:v>Janakkala</c:v>
              </c:pt>
              <c:pt idx="69">
                <c:v>Orivesi</c:v>
              </c:pt>
              <c:pt idx="70">
                <c:v>Sauvo</c:v>
              </c:pt>
              <c:pt idx="71">
                <c:v>Mäntsälä</c:v>
              </c:pt>
              <c:pt idx="72">
                <c:v>Orimattila</c:v>
              </c:pt>
              <c:pt idx="73">
                <c:v>Ilomantsi</c:v>
              </c:pt>
              <c:pt idx="74">
                <c:v>Mynämäki</c:v>
              </c:pt>
              <c:pt idx="75">
                <c:v>Iitti</c:v>
              </c:pt>
              <c:pt idx="76">
                <c:v>Jokioinen</c:v>
              </c:pt>
              <c:pt idx="77">
                <c:v>Laitila</c:v>
              </c:pt>
              <c:pt idx="78">
                <c:v>Lapua</c:v>
              </c:pt>
              <c:pt idx="79">
                <c:v>Padasjoki</c:v>
              </c:pt>
              <c:pt idx="80">
                <c:v>Kuhmoinen</c:v>
              </c:pt>
              <c:pt idx="81">
                <c:v>Ikaalinen</c:v>
              </c:pt>
              <c:pt idx="82">
                <c:v>Ilmajoki</c:v>
              </c:pt>
              <c:pt idx="83">
                <c:v>Somero</c:v>
              </c:pt>
              <c:pt idx="84">
                <c:v>Loimaa</c:v>
              </c:pt>
              <c:pt idx="85">
                <c:v>Luumäki</c:v>
              </c:pt>
              <c:pt idx="86">
                <c:v>Punkalaidun</c:v>
              </c:pt>
            </c:strLit>
          </c:cat>
          <c:val>
            <c:numLit>
              <c:formatCode>General</c:formatCode>
              <c:ptCount val="87"/>
              <c:pt idx="0">
                <c:v>0.36400574445724487</c:v>
              </c:pt>
              <c:pt idx="1">
                <c:v>0.22262066602706909</c:v>
              </c:pt>
              <c:pt idx="2">
                <c:v>0.28280520439147949</c:v>
              </c:pt>
              <c:pt idx="3">
                <c:v>0.29929617047309875</c:v>
              </c:pt>
              <c:pt idx="4">
                <c:v>0.36044266819953918</c:v>
              </c:pt>
              <c:pt idx="5">
                <c:v>0.25006049871444702</c:v>
              </c:pt>
              <c:pt idx="6">
                <c:v>0.30216783285140991</c:v>
              </c:pt>
              <c:pt idx="7">
                <c:v>0.34224343299865723</c:v>
              </c:pt>
              <c:pt idx="8">
                <c:v>0.30197256803512573</c:v>
              </c:pt>
              <c:pt idx="9">
                <c:v>0.20643925666809082</c:v>
              </c:pt>
              <c:pt idx="10">
                <c:v>0.24058042466640472</c:v>
              </c:pt>
              <c:pt idx="11">
                <c:v>0.60293424129486084</c:v>
              </c:pt>
              <c:pt idx="12">
                <c:v>0.3235040009021759</c:v>
              </c:pt>
              <c:pt idx="13">
                <c:v>0.38059473037719727</c:v>
              </c:pt>
              <c:pt idx="14">
                <c:v>0.33656537532806396</c:v>
              </c:pt>
              <c:pt idx="15">
                <c:v>0.20153778791427612</c:v>
              </c:pt>
              <c:pt idx="16">
                <c:v>0.10059133172035217</c:v>
              </c:pt>
              <c:pt idx="17">
                <c:v>0.30217936635017395</c:v>
              </c:pt>
              <c:pt idx="18">
                <c:v>0.23300077021121979</c:v>
              </c:pt>
              <c:pt idx="19">
                <c:v>0.31280788779258728</c:v>
              </c:pt>
              <c:pt idx="20">
                <c:v>0.28030762076377869</c:v>
              </c:pt>
              <c:pt idx="21">
                <c:v>0.23656032979488373</c:v>
              </c:pt>
              <c:pt idx="22">
                <c:v>0.39293381571769714</c:v>
              </c:pt>
              <c:pt idx="23">
                <c:v>0.17349614202976227</c:v>
              </c:pt>
              <c:pt idx="24">
                <c:v>0.21864290535449982</c:v>
              </c:pt>
              <c:pt idx="25">
                <c:v>0.25558552145957947</c:v>
              </c:pt>
              <c:pt idx="26">
                <c:v>0.23433381319046021</c:v>
              </c:pt>
              <c:pt idx="27">
                <c:v>0.23111483454704285</c:v>
              </c:pt>
              <c:pt idx="28">
                <c:v>0.30584195256233215</c:v>
              </c:pt>
              <c:pt idx="29">
                <c:v>0.33390527963638306</c:v>
              </c:pt>
              <c:pt idx="30">
                <c:v>0.38828855752944946</c:v>
              </c:pt>
              <c:pt idx="31">
                <c:v>0.40088763833045959</c:v>
              </c:pt>
              <c:pt idx="32">
                <c:v>0.14624439179897308</c:v>
              </c:pt>
              <c:pt idx="33">
                <c:v>0.27299034595489502</c:v>
              </c:pt>
              <c:pt idx="34">
                <c:v>0.27340951561927795</c:v>
              </c:pt>
              <c:pt idx="35">
                <c:v>0.33915537595748901</c:v>
              </c:pt>
              <c:pt idx="36">
                <c:v>0.31732490658760071</c:v>
              </c:pt>
              <c:pt idx="37">
                <c:v>0.37030008435249329</c:v>
              </c:pt>
              <c:pt idx="38">
                <c:v>0.40439340472221375</c:v>
              </c:pt>
              <c:pt idx="39">
                <c:v>0.14662668108940125</c:v>
              </c:pt>
              <c:pt idx="40">
                <c:v>0.21662595868110657</c:v>
              </c:pt>
              <c:pt idx="41">
                <c:v>0.3672446608543396</c:v>
              </c:pt>
              <c:pt idx="42">
                <c:v>0.29892474412918091</c:v>
              </c:pt>
              <c:pt idx="43">
                <c:v>0.27270215749740601</c:v>
              </c:pt>
              <c:pt idx="44">
                <c:v>0.30027696490287781</c:v>
              </c:pt>
              <c:pt idx="45">
                <c:v>0.38537436723709106</c:v>
              </c:pt>
              <c:pt idx="46">
                <c:v>0.22211998701095581</c:v>
              </c:pt>
              <c:pt idx="47">
                <c:v>6.9628342986106873E-2</c:v>
              </c:pt>
              <c:pt idx="48">
                <c:v>0.3748583197593689</c:v>
              </c:pt>
              <c:pt idx="49">
                <c:v>0.36775317788124084</c:v>
              </c:pt>
              <c:pt idx="50">
                <c:v>0.2243717759847641</c:v>
              </c:pt>
              <c:pt idx="51">
                <c:v>0.28569838404655457</c:v>
              </c:pt>
              <c:pt idx="52">
                <c:v>0.23261338472366333</c:v>
              </c:pt>
              <c:pt idx="53">
                <c:v>0.46530672907829285</c:v>
              </c:pt>
              <c:pt idx="54">
                <c:v>0.24877548217773438</c:v>
              </c:pt>
              <c:pt idx="55">
                <c:v>0.13714377582073212</c:v>
              </c:pt>
              <c:pt idx="56">
                <c:v>0.34764403104782104</c:v>
              </c:pt>
              <c:pt idx="57">
                <c:v>0.2604123055934906</c:v>
              </c:pt>
              <c:pt idx="58">
                <c:v>0.23814715445041656</c:v>
              </c:pt>
              <c:pt idx="59">
                <c:v>0.19295164942741394</c:v>
              </c:pt>
              <c:pt idx="60">
                <c:v>0.46188849210739136</c:v>
              </c:pt>
              <c:pt idx="61">
                <c:v>1.5237979888916016</c:v>
              </c:pt>
              <c:pt idx="62">
                <c:v>0.27508935332298279</c:v>
              </c:pt>
              <c:pt idx="63">
                <c:v>0.26854416728019714</c:v>
              </c:pt>
              <c:pt idx="64">
                <c:v>0.21804320812225342</c:v>
              </c:pt>
              <c:pt idx="65">
                <c:v>0.20388753712177277</c:v>
              </c:pt>
              <c:pt idx="66">
                <c:v>0.30761680006980896</c:v>
              </c:pt>
              <c:pt idx="67">
                <c:v>0.26952055096626282</c:v>
              </c:pt>
              <c:pt idx="68">
                <c:v>0.2304551899433136</c:v>
              </c:pt>
              <c:pt idx="69">
                <c:v>0.31682848930358887</c:v>
              </c:pt>
              <c:pt idx="70">
                <c:v>0.3197590708732605</c:v>
              </c:pt>
              <c:pt idx="71">
                <c:v>0.34803247451782227</c:v>
              </c:pt>
              <c:pt idx="72">
                <c:v>0.29218009114265442</c:v>
              </c:pt>
              <c:pt idx="73">
                <c:v>0.5069962739944458</c:v>
              </c:pt>
              <c:pt idx="74">
                <c:v>0.31466621160507202</c:v>
              </c:pt>
              <c:pt idx="75">
                <c:v>0.26849740743637085</c:v>
              </c:pt>
              <c:pt idx="76">
                <c:v>0.18928828835487366</c:v>
              </c:pt>
              <c:pt idx="77">
                <c:v>0.17154644429683685</c:v>
              </c:pt>
              <c:pt idx="78">
                <c:v>0.285418301820755</c:v>
              </c:pt>
              <c:pt idx="79">
                <c:v>0.43992090225219727</c:v>
              </c:pt>
              <c:pt idx="80">
                <c:v>0.72612136602401733</c:v>
              </c:pt>
              <c:pt idx="81">
                <c:v>0.44203686714172363</c:v>
              </c:pt>
              <c:pt idx="82">
                <c:v>0.28421768546104431</c:v>
              </c:pt>
              <c:pt idx="83">
                <c:v>0.24695450067520142</c:v>
              </c:pt>
              <c:pt idx="84">
                <c:v>0.29834809899330139</c:v>
              </c:pt>
              <c:pt idx="85">
                <c:v>0.42940813302993774</c:v>
              </c:pt>
              <c:pt idx="86">
                <c:v>0.43600741028785706</c:v>
              </c:pt>
            </c:numLit>
          </c:val>
          <c:extLst>
            <c:ext xmlns:c16="http://schemas.microsoft.com/office/drawing/2014/chart" uri="{C3380CC4-5D6E-409C-BE32-E72D297353CC}">
              <c16:uniqueId val="{000000AE-E4EA-4B96-9EA4-E43764C39D72}"/>
            </c:ext>
          </c:extLst>
        </c:ser>
        <c:ser>
          <c:idx val="1"/>
          <c:order val="1"/>
          <c:tx>
            <c:v>Sähkölämmitys</c:v>
          </c:tx>
          <c:spPr>
            <a:solidFill>
              <a:srgbClr val="66CC00"/>
            </a:solidFill>
          </c:spPr>
          <c:invertIfNegative val="0"/>
          <c:dPt>
            <c:idx val="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0-E4EA-4B96-9EA4-E43764C39D72}"/>
              </c:ext>
            </c:extLst>
          </c:dPt>
          <c:dPt>
            <c:idx val="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2-E4EA-4B96-9EA4-E43764C39D72}"/>
              </c:ext>
            </c:extLst>
          </c:dPt>
          <c:dPt>
            <c:idx val="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4-E4EA-4B96-9EA4-E43764C39D72}"/>
              </c:ext>
            </c:extLst>
          </c:dPt>
          <c:dPt>
            <c:idx val="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6-E4EA-4B96-9EA4-E43764C39D72}"/>
              </c:ext>
            </c:extLst>
          </c:dPt>
          <c:dPt>
            <c:idx val="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8-E4EA-4B96-9EA4-E43764C39D72}"/>
              </c:ext>
            </c:extLst>
          </c:dPt>
          <c:dPt>
            <c:idx val="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A-E4EA-4B96-9EA4-E43764C39D72}"/>
              </c:ext>
            </c:extLst>
          </c:dPt>
          <c:dPt>
            <c:idx val="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C-E4EA-4B96-9EA4-E43764C39D72}"/>
              </c:ext>
            </c:extLst>
          </c:dPt>
          <c:dPt>
            <c:idx val="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E-E4EA-4B96-9EA4-E43764C39D72}"/>
              </c:ext>
            </c:extLst>
          </c:dPt>
          <c:dPt>
            <c:idx val="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0-E4EA-4B96-9EA4-E43764C39D72}"/>
              </c:ext>
            </c:extLst>
          </c:dPt>
          <c:dPt>
            <c:idx val="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2-E4EA-4B96-9EA4-E43764C39D72}"/>
              </c:ext>
            </c:extLst>
          </c:dPt>
          <c:dPt>
            <c:idx val="1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4-E4EA-4B96-9EA4-E43764C39D72}"/>
              </c:ext>
            </c:extLst>
          </c:dPt>
          <c:dPt>
            <c:idx val="1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6-E4EA-4B96-9EA4-E43764C39D72}"/>
              </c:ext>
            </c:extLst>
          </c:dPt>
          <c:dPt>
            <c:idx val="1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8-E4EA-4B96-9EA4-E43764C39D72}"/>
              </c:ext>
            </c:extLst>
          </c:dPt>
          <c:dPt>
            <c:idx val="1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A-E4EA-4B96-9EA4-E43764C39D72}"/>
              </c:ext>
            </c:extLst>
          </c:dPt>
          <c:dPt>
            <c:idx val="1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C-E4EA-4B96-9EA4-E43764C39D72}"/>
              </c:ext>
            </c:extLst>
          </c:dPt>
          <c:dPt>
            <c:idx val="1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E-E4EA-4B96-9EA4-E43764C39D72}"/>
              </c:ext>
            </c:extLst>
          </c:dPt>
          <c:dPt>
            <c:idx val="1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0-E4EA-4B96-9EA4-E43764C39D72}"/>
              </c:ext>
            </c:extLst>
          </c:dPt>
          <c:dPt>
            <c:idx val="1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2-E4EA-4B96-9EA4-E43764C39D72}"/>
              </c:ext>
            </c:extLst>
          </c:dPt>
          <c:dPt>
            <c:idx val="1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4-E4EA-4B96-9EA4-E43764C39D72}"/>
              </c:ext>
            </c:extLst>
          </c:dPt>
          <c:dPt>
            <c:idx val="1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6-E4EA-4B96-9EA4-E43764C39D72}"/>
              </c:ext>
            </c:extLst>
          </c:dPt>
          <c:dPt>
            <c:idx val="20"/>
            <c:invertIfNegative val="0"/>
            <c:bubble3D val="0"/>
            <c:spPr>
              <a:solidFill>
                <a:srgbClr val="66CC00"/>
              </a:solidFill>
              <a:ln w="25400">
                <a:solidFill>
                  <a:srgbClr val="000000"/>
                </a:solidFill>
                <a:prstDash val="solid"/>
              </a:ln>
              <a:effectLst/>
            </c:spPr>
            <c:extLst>
              <c:ext xmlns:c16="http://schemas.microsoft.com/office/drawing/2014/chart" uri="{C3380CC4-5D6E-409C-BE32-E72D297353CC}">
                <c16:uniqueId val="{000000D8-E4EA-4B96-9EA4-E43764C39D72}"/>
              </c:ext>
            </c:extLst>
          </c:dPt>
          <c:dPt>
            <c:idx val="2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A-E4EA-4B96-9EA4-E43764C39D72}"/>
              </c:ext>
            </c:extLst>
          </c:dPt>
          <c:dPt>
            <c:idx val="2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C-E4EA-4B96-9EA4-E43764C39D72}"/>
              </c:ext>
            </c:extLst>
          </c:dPt>
          <c:dPt>
            <c:idx val="2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E-E4EA-4B96-9EA4-E43764C39D72}"/>
              </c:ext>
            </c:extLst>
          </c:dPt>
          <c:dPt>
            <c:idx val="2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0-E4EA-4B96-9EA4-E43764C39D72}"/>
              </c:ext>
            </c:extLst>
          </c:dPt>
          <c:dPt>
            <c:idx val="2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2-E4EA-4B96-9EA4-E43764C39D72}"/>
              </c:ext>
            </c:extLst>
          </c:dPt>
          <c:dPt>
            <c:idx val="2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4-E4EA-4B96-9EA4-E43764C39D72}"/>
              </c:ext>
            </c:extLst>
          </c:dPt>
          <c:dPt>
            <c:idx val="2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6-E4EA-4B96-9EA4-E43764C39D72}"/>
              </c:ext>
            </c:extLst>
          </c:dPt>
          <c:dPt>
            <c:idx val="2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8-E4EA-4B96-9EA4-E43764C39D72}"/>
              </c:ext>
            </c:extLst>
          </c:dPt>
          <c:dPt>
            <c:idx val="2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A-E4EA-4B96-9EA4-E43764C39D72}"/>
              </c:ext>
            </c:extLst>
          </c:dPt>
          <c:dPt>
            <c:idx val="3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C-E4EA-4B96-9EA4-E43764C39D72}"/>
              </c:ext>
            </c:extLst>
          </c:dPt>
          <c:dPt>
            <c:idx val="3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E-E4EA-4B96-9EA4-E43764C39D72}"/>
              </c:ext>
            </c:extLst>
          </c:dPt>
          <c:dPt>
            <c:idx val="3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0-E4EA-4B96-9EA4-E43764C39D72}"/>
              </c:ext>
            </c:extLst>
          </c:dPt>
          <c:dPt>
            <c:idx val="3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2-E4EA-4B96-9EA4-E43764C39D72}"/>
              </c:ext>
            </c:extLst>
          </c:dPt>
          <c:dPt>
            <c:idx val="3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4-E4EA-4B96-9EA4-E43764C39D72}"/>
              </c:ext>
            </c:extLst>
          </c:dPt>
          <c:dPt>
            <c:idx val="3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6-E4EA-4B96-9EA4-E43764C39D72}"/>
              </c:ext>
            </c:extLst>
          </c:dPt>
          <c:dPt>
            <c:idx val="3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8-E4EA-4B96-9EA4-E43764C39D72}"/>
              </c:ext>
            </c:extLst>
          </c:dPt>
          <c:dPt>
            <c:idx val="3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A-E4EA-4B96-9EA4-E43764C39D72}"/>
              </c:ext>
            </c:extLst>
          </c:dPt>
          <c:dPt>
            <c:idx val="3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C-E4EA-4B96-9EA4-E43764C39D72}"/>
              </c:ext>
            </c:extLst>
          </c:dPt>
          <c:dPt>
            <c:idx val="3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E-E4EA-4B96-9EA4-E43764C39D72}"/>
              </c:ext>
            </c:extLst>
          </c:dPt>
          <c:dPt>
            <c:idx val="4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0-E4EA-4B96-9EA4-E43764C39D72}"/>
              </c:ext>
            </c:extLst>
          </c:dPt>
          <c:dPt>
            <c:idx val="4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2-E4EA-4B96-9EA4-E43764C39D72}"/>
              </c:ext>
            </c:extLst>
          </c:dPt>
          <c:dPt>
            <c:idx val="4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4-E4EA-4B96-9EA4-E43764C39D72}"/>
              </c:ext>
            </c:extLst>
          </c:dPt>
          <c:dPt>
            <c:idx val="4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6-E4EA-4B96-9EA4-E43764C39D72}"/>
              </c:ext>
            </c:extLst>
          </c:dPt>
          <c:dPt>
            <c:idx val="4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8-E4EA-4B96-9EA4-E43764C39D72}"/>
              </c:ext>
            </c:extLst>
          </c:dPt>
          <c:dPt>
            <c:idx val="4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A-E4EA-4B96-9EA4-E43764C39D72}"/>
              </c:ext>
            </c:extLst>
          </c:dPt>
          <c:dPt>
            <c:idx val="4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C-E4EA-4B96-9EA4-E43764C39D72}"/>
              </c:ext>
            </c:extLst>
          </c:dPt>
          <c:dPt>
            <c:idx val="4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E-E4EA-4B96-9EA4-E43764C39D72}"/>
              </c:ext>
            </c:extLst>
          </c:dPt>
          <c:dPt>
            <c:idx val="4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0-E4EA-4B96-9EA4-E43764C39D72}"/>
              </c:ext>
            </c:extLst>
          </c:dPt>
          <c:dPt>
            <c:idx val="4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2-E4EA-4B96-9EA4-E43764C39D72}"/>
              </c:ext>
            </c:extLst>
          </c:dPt>
          <c:dPt>
            <c:idx val="5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4-E4EA-4B96-9EA4-E43764C39D72}"/>
              </c:ext>
            </c:extLst>
          </c:dPt>
          <c:dPt>
            <c:idx val="5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6-E4EA-4B96-9EA4-E43764C39D72}"/>
              </c:ext>
            </c:extLst>
          </c:dPt>
          <c:dPt>
            <c:idx val="5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8-E4EA-4B96-9EA4-E43764C39D72}"/>
              </c:ext>
            </c:extLst>
          </c:dPt>
          <c:dPt>
            <c:idx val="5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A-E4EA-4B96-9EA4-E43764C39D72}"/>
              </c:ext>
            </c:extLst>
          </c:dPt>
          <c:dPt>
            <c:idx val="5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C-E4EA-4B96-9EA4-E43764C39D72}"/>
              </c:ext>
            </c:extLst>
          </c:dPt>
          <c:dPt>
            <c:idx val="5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E-E4EA-4B96-9EA4-E43764C39D72}"/>
              </c:ext>
            </c:extLst>
          </c:dPt>
          <c:dPt>
            <c:idx val="5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0-E4EA-4B96-9EA4-E43764C39D72}"/>
              </c:ext>
            </c:extLst>
          </c:dPt>
          <c:dPt>
            <c:idx val="5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2-E4EA-4B96-9EA4-E43764C39D72}"/>
              </c:ext>
            </c:extLst>
          </c:dPt>
          <c:dPt>
            <c:idx val="5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4-E4EA-4B96-9EA4-E43764C39D72}"/>
              </c:ext>
            </c:extLst>
          </c:dPt>
          <c:dPt>
            <c:idx val="5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6-E4EA-4B96-9EA4-E43764C39D72}"/>
              </c:ext>
            </c:extLst>
          </c:dPt>
          <c:dPt>
            <c:idx val="6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8-E4EA-4B96-9EA4-E43764C39D72}"/>
              </c:ext>
            </c:extLst>
          </c:dPt>
          <c:dPt>
            <c:idx val="6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A-E4EA-4B96-9EA4-E43764C39D72}"/>
              </c:ext>
            </c:extLst>
          </c:dPt>
          <c:dPt>
            <c:idx val="6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C-E4EA-4B96-9EA4-E43764C39D72}"/>
              </c:ext>
            </c:extLst>
          </c:dPt>
          <c:dPt>
            <c:idx val="6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E-E4EA-4B96-9EA4-E43764C39D72}"/>
              </c:ext>
            </c:extLst>
          </c:dPt>
          <c:dPt>
            <c:idx val="6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0-E4EA-4B96-9EA4-E43764C39D72}"/>
              </c:ext>
            </c:extLst>
          </c:dPt>
          <c:dPt>
            <c:idx val="6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2-E4EA-4B96-9EA4-E43764C39D72}"/>
              </c:ext>
            </c:extLst>
          </c:dPt>
          <c:dPt>
            <c:idx val="6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4-E4EA-4B96-9EA4-E43764C39D72}"/>
              </c:ext>
            </c:extLst>
          </c:dPt>
          <c:dPt>
            <c:idx val="6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6-E4EA-4B96-9EA4-E43764C39D72}"/>
              </c:ext>
            </c:extLst>
          </c:dPt>
          <c:dPt>
            <c:idx val="6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8-E4EA-4B96-9EA4-E43764C39D72}"/>
              </c:ext>
            </c:extLst>
          </c:dPt>
          <c:dPt>
            <c:idx val="6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A-E4EA-4B96-9EA4-E43764C39D72}"/>
              </c:ext>
            </c:extLst>
          </c:dPt>
          <c:dPt>
            <c:idx val="7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C-E4EA-4B96-9EA4-E43764C39D72}"/>
              </c:ext>
            </c:extLst>
          </c:dPt>
          <c:dPt>
            <c:idx val="7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E-E4EA-4B96-9EA4-E43764C39D72}"/>
              </c:ext>
            </c:extLst>
          </c:dPt>
          <c:dPt>
            <c:idx val="7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0-E4EA-4B96-9EA4-E43764C39D72}"/>
              </c:ext>
            </c:extLst>
          </c:dPt>
          <c:dPt>
            <c:idx val="7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2-E4EA-4B96-9EA4-E43764C39D72}"/>
              </c:ext>
            </c:extLst>
          </c:dPt>
          <c:dPt>
            <c:idx val="7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4-E4EA-4B96-9EA4-E43764C39D72}"/>
              </c:ext>
            </c:extLst>
          </c:dPt>
          <c:dPt>
            <c:idx val="7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6-E4EA-4B96-9EA4-E43764C39D72}"/>
              </c:ext>
            </c:extLst>
          </c:dPt>
          <c:dPt>
            <c:idx val="7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8-E4EA-4B96-9EA4-E43764C39D72}"/>
              </c:ext>
            </c:extLst>
          </c:dPt>
          <c:dPt>
            <c:idx val="7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A-E4EA-4B96-9EA4-E43764C39D72}"/>
              </c:ext>
            </c:extLst>
          </c:dPt>
          <c:dPt>
            <c:idx val="7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C-E4EA-4B96-9EA4-E43764C39D72}"/>
              </c:ext>
            </c:extLst>
          </c:dPt>
          <c:dPt>
            <c:idx val="7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E-E4EA-4B96-9EA4-E43764C39D72}"/>
              </c:ext>
            </c:extLst>
          </c:dPt>
          <c:dPt>
            <c:idx val="8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0-E4EA-4B96-9EA4-E43764C39D72}"/>
              </c:ext>
            </c:extLst>
          </c:dPt>
          <c:dPt>
            <c:idx val="8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2-E4EA-4B96-9EA4-E43764C39D72}"/>
              </c:ext>
            </c:extLst>
          </c:dPt>
          <c:dPt>
            <c:idx val="8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4-E4EA-4B96-9EA4-E43764C39D72}"/>
              </c:ext>
            </c:extLst>
          </c:dPt>
          <c:dPt>
            <c:idx val="8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6-E4EA-4B96-9EA4-E43764C39D72}"/>
              </c:ext>
            </c:extLst>
          </c:dPt>
          <c:dPt>
            <c:idx val="8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8-E4EA-4B96-9EA4-E43764C39D72}"/>
              </c:ext>
            </c:extLst>
          </c:dPt>
          <c:dPt>
            <c:idx val="8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A-E4EA-4B96-9EA4-E43764C39D72}"/>
              </c:ext>
            </c:extLst>
          </c:dPt>
          <c:dPt>
            <c:idx val="8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C-E4EA-4B96-9EA4-E43764C39D72}"/>
              </c:ext>
            </c:extLst>
          </c:dPt>
          <c:cat>
            <c:strLit>
              <c:ptCount val="87"/>
              <c:pt idx="0">
                <c:v>Turku</c:v>
              </c:pt>
              <c:pt idx="1">
                <c:v>Järvenpää</c:v>
              </c:pt>
              <c:pt idx="2">
                <c:v>Kerava</c:v>
              </c:pt>
              <c:pt idx="3">
                <c:v>Kauniainen</c:v>
              </c:pt>
              <c:pt idx="4">
                <c:v>Espoo</c:v>
              </c:pt>
              <c:pt idx="5">
                <c:v>Imatra</c:v>
              </c:pt>
              <c:pt idx="6">
                <c:v>Lahti</c:v>
              </c:pt>
              <c:pt idx="7">
                <c:v>Tampere</c:v>
              </c:pt>
              <c:pt idx="8">
                <c:v>Oulu</c:v>
              </c:pt>
              <c:pt idx="9">
                <c:v>Nokia</c:v>
              </c:pt>
              <c:pt idx="10">
                <c:v>Joensuu</c:v>
              </c:pt>
              <c:pt idx="11">
                <c:v>Naantali</c:v>
              </c:pt>
              <c:pt idx="12">
                <c:v>Vaasa</c:v>
              </c:pt>
              <c:pt idx="13">
                <c:v>Vantaa</c:v>
              </c:pt>
              <c:pt idx="14">
                <c:v>Jyväskylä</c:v>
              </c:pt>
              <c:pt idx="15">
                <c:v>Pornainen</c:v>
              </c:pt>
              <c:pt idx="16">
                <c:v>Tuusula</c:v>
              </c:pt>
              <c:pt idx="17">
                <c:v>Kirkkonummi</c:v>
              </c:pt>
              <c:pt idx="18">
                <c:v>Kaarina</c:v>
              </c:pt>
              <c:pt idx="19">
                <c:v>Raisio</c:v>
              </c:pt>
              <c:pt idx="20">
                <c:v>--&gt;  Rauma</c:v>
              </c:pt>
              <c:pt idx="21">
                <c:v>Kemi</c:v>
              </c:pt>
              <c:pt idx="22">
                <c:v>Helsinki</c:v>
              </c:pt>
              <c:pt idx="23">
                <c:v>Nurmijärvi</c:v>
              </c:pt>
              <c:pt idx="24">
                <c:v>Ylöjärvi</c:v>
              </c:pt>
              <c:pt idx="25">
                <c:v>Savonlinna</c:v>
              </c:pt>
              <c:pt idx="26">
                <c:v>Pirkkala</c:v>
              </c:pt>
              <c:pt idx="27">
                <c:v>Hanko</c:v>
              </c:pt>
              <c:pt idx="28">
                <c:v>Hyvinkää</c:v>
              </c:pt>
              <c:pt idx="29">
                <c:v>Kuopio</c:v>
              </c:pt>
              <c:pt idx="30">
                <c:v>Lappeenranta</c:v>
              </c:pt>
              <c:pt idx="31">
                <c:v>Parainen</c:v>
              </c:pt>
              <c:pt idx="32">
                <c:v>Lieto</c:v>
              </c:pt>
              <c:pt idx="33">
                <c:v>Kotka</c:v>
              </c:pt>
              <c:pt idx="34">
                <c:v>Kangasala</c:v>
              </c:pt>
              <c:pt idx="35">
                <c:v>Uusikaupunki</c:v>
              </c:pt>
              <c:pt idx="36">
                <c:v>Forssa</c:v>
              </c:pt>
              <c:pt idx="37">
                <c:v>Hämeenlinna</c:v>
              </c:pt>
              <c:pt idx="38">
                <c:v>Riihimäki</c:v>
              </c:pt>
              <c:pt idx="39">
                <c:v>Rusko</c:v>
              </c:pt>
              <c:pt idx="40">
                <c:v>Vihti</c:v>
              </c:pt>
              <c:pt idx="41">
                <c:v>Mikkeli</c:v>
              </c:pt>
              <c:pt idx="42">
                <c:v>Kokkola</c:v>
              </c:pt>
              <c:pt idx="43">
                <c:v>Lohja</c:v>
              </c:pt>
              <c:pt idx="44">
                <c:v>Ylivieska</c:v>
              </c:pt>
              <c:pt idx="45">
                <c:v>Sipoo</c:v>
              </c:pt>
              <c:pt idx="46">
                <c:v>Karkkila</c:v>
              </c:pt>
              <c:pt idx="47">
                <c:v>Varkaus</c:v>
              </c:pt>
              <c:pt idx="48">
                <c:v>Kajaani</c:v>
              </c:pt>
              <c:pt idx="49">
                <c:v>Kouvola</c:v>
              </c:pt>
              <c:pt idx="50">
                <c:v>Masku</c:v>
              </c:pt>
              <c:pt idx="51">
                <c:v>Iisalmi</c:v>
              </c:pt>
              <c:pt idx="52">
                <c:v>Hollola</c:v>
              </c:pt>
              <c:pt idx="53">
                <c:v>Kemiönsaari</c:v>
              </c:pt>
              <c:pt idx="54">
                <c:v>Lempäälä</c:v>
              </c:pt>
              <c:pt idx="55">
                <c:v>Hausjärvi</c:v>
              </c:pt>
              <c:pt idx="56">
                <c:v>Seinäjoki</c:v>
              </c:pt>
              <c:pt idx="57">
                <c:v>Suomussalmi</c:v>
              </c:pt>
              <c:pt idx="58">
                <c:v>Nousiainen</c:v>
              </c:pt>
              <c:pt idx="59">
                <c:v>Äänekoski</c:v>
              </c:pt>
              <c:pt idx="60">
                <c:v>Paimio</c:v>
              </c:pt>
              <c:pt idx="61">
                <c:v>Hamina</c:v>
              </c:pt>
              <c:pt idx="62">
                <c:v>Sastamala</c:v>
              </c:pt>
              <c:pt idx="63">
                <c:v>Salo</c:v>
              </c:pt>
              <c:pt idx="64">
                <c:v>Hämeenkyrö</c:v>
              </c:pt>
              <c:pt idx="65">
                <c:v>Aura</c:v>
              </c:pt>
              <c:pt idx="66">
                <c:v>Loviisa</c:v>
              </c:pt>
              <c:pt idx="67">
                <c:v>Suonenjoki</c:v>
              </c:pt>
              <c:pt idx="68">
                <c:v>Janakkala</c:v>
              </c:pt>
              <c:pt idx="69">
                <c:v>Orivesi</c:v>
              </c:pt>
              <c:pt idx="70">
                <c:v>Sauvo</c:v>
              </c:pt>
              <c:pt idx="71">
                <c:v>Mäntsälä</c:v>
              </c:pt>
              <c:pt idx="72">
                <c:v>Orimattila</c:v>
              </c:pt>
              <c:pt idx="73">
                <c:v>Ilomantsi</c:v>
              </c:pt>
              <c:pt idx="74">
                <c:v>Mynämäki</c:v>
              </c:pt>
              <c:pt idx="75">
                <c:v>Iitti</c:v>
              </c:pt>
              <c:pt idx="76">
                <c:v>Jokioinen</c:v>
              </c:pt>
              <c:pt idx="77">
                <c:v>Laitila</c:v>
              </c:pt>
              <c:pt idx="78">
                <c:v>Lapua</c:v>
              </c:pt>
              <c:pt idx="79">
                <c:v>Padasjoki</c:v>
              </c:pt>
              <c:pt idx="80">
                <c:v>Kuhmoinen</c:v>
              </c:pt>
              <c:pt idx="81">
                <c:v>Ikaalinen</c:v>
              </c:pt>
              <c:pt idx="82">
                <c:v>Ilmajoki</c:v>
              </c:pt>
              <c:pt idx="83">
                <c:v>Somero</c:v>
              </c:pt>
              <c:pt idx="84">
                <c:v>Loimaa</c:v>
              </c:pt>
              <c:pt idx="85">
                <c:v>Luumäki</c:v>
              </c:pt>
              <c:pt idx="86">
                <c:v>Punkalaidun</c:v>
              </c:pt>
            </c:strLit>
          </c:cat>
          <c:val>
            <c:numLit>
              <c:formatCode>General</c:formatCode>
              <c:ptCount val="87"/>
              <c:pt idx="0">
                <c:v>7.5764231383800507E-2</c:v>
              </c:pt>
              <c:pt idx="1">
                <c:v>0.19036370515823364</c:v>
              </c:pt>
              <c:pt idx="2">
                <c:v>0.11027555912733078</c:v>
              </c:pt>
              <c:pt idx="3">
                <c:v>8.5637591779232025E-2</c:v>
              </c:pt>
              <c:pt idx="4">
                <c:v>0.10115284472703934</c:v>
              </c:pt>
              <c:pt idx="5">
                <c:v>0.26405084133148193</c:v>
              </c:pt>
              <c:pt idx="6">
                <c:v>0.12389093637466431</c:v>
              </c:pt>
              <c:pt idx="7">
                <c:v>6.7241817712783813E-2</c:v>
              </c:pt>
              <c:pt idx="8">
                <c:v>0.14371345937252045</c:v>
              </c:pt>
              <c:pt idx="9">
                <c:v>0.20577411353588104</c:v>
              </c:pt>
              <c:pt idx="10">
                <c:v>0.19341394305229187</c:v>
              </c:pt>
              <c:pt idx="11">
                <c:v>0.2089751660823822</c:v>
              </c:pt>
              <c:pt idx="12">
                <c:v>0.13317008316516876</c:v>
              </c:pt>
              <c:pt idx="13">
                <c:v>9.7665153443813324E-2</c:v>
              </c:pt>
              <c:pt idx="14">
                <c:v>0.10840225964784622</c:v>
              </c:pt>
              <c:pt idx="15">
                <c:v>0.29489189386367798</c:v>
              </c:pt>
              <c:pt idx="16">
                <c:v>0.38029661774635315</c:v>
              </c:pt>
              <c:pt idx="17">
                <c:v>0.19523577392101288</c:v>
              </c:pt>
              <c:pt idx="18">
                <c:v>0.21059940755367279</c:v>
              </c:pt>
              <c:pt idx="19">
                <c:v>0.16912741959095001</c:v>
              </c:pt>
              <c:pt idx="20">
                <c:v>0.20503105223178864</c:v>
              </c:pt>
              <c:pt idx="21">
                <c:v>0.30303096771240234</c:v>
              </c:pt>
              <c:pt idx="22">
                <c:v>3.2136101275682449E-2</c:v>
              </c:pt>
              <c:pt idx="23">
                <c:v>0.29257547855377197</c:v>
              </c:pt>
              <c:pt idx="24">
                <c:v>0.22355806827545166</c:v>
              </c:pt>
              <c:pt idx="25">
                <c:v>0.32019373774528503</c:v>
              </c:pt>
              <c:pt idx="26">
                <c:v>0.18473953008651733</c:v>
              </c:pt>
              <c:pt idx="27">
                <c:v>0.4390818178653717</c:v>
              </c:pt>
              <c:pt idx="28">
                <c:v>0.14903849363327026</c:v>
              </c:pt>
              <c:pt idx="29">
                <c:v>0.12155229598283768</c:v>
              </c:pt>
              <c:pt idx="30">
                <c:v>0.13997471332550049</c:v>
              </c:pt>
              <c:pt idx="31">
                <c:v>0.24776214361190796</c:v>
              </c:pt>
              <c:pt idx="32">
                <c:v>0.32271683216094971</c:v>
              </c:pt>
              <c:pt idx="33">
                <c:v>0.24438133835792542</c:v>
              </c:pt>
              <c:pt idx="34">
                <c:v>0.18173748254776001</c:v>
              </c:pt>
              <c:pt idx="35">
                <c:v>0.2215898185968399</c:v>
              </c:pt>
              <c:pt idx="36">
                <c:v>0.22091095149517059</c:v>
              </c:pt>
              <c:pt idx="37">
                <c:v>0.16972078382968903</c:v>
              </c:pt>
              <c:pt idx="38">
                <c:v>0.22840069234371185</c:v>
              </c:pt>
              <c:pt idx="39">
                <c:v>0.29861217737197876</c:v>
              </c:pt>
              <c:pt idx="40">
                <c:v>0.31464970111846924</c:v>
              </c:pt>
              <c:pt idx="41">
                <c:v>0.17739224433898926</c:v>
              </c:pt>
              <c:pt idx="42">
                <c:v>0.18852269649505615</c:v>
              </c:pt>
              <c:pt idx="43">
                <c:v>0.26435571908950806</c:v>
              </c:pt>
              <c:pt idx="44">
                <c:v>0.22620709240436554</c:v>
              </c:pt>
              <c:pt idx="45">
                <c:v>0.23344144225120544</c:v>
              </c:pt>
              <c:pt idx="46">
                <c:v>0.26209777593612671</c:v>
              </c:pt>
              <c:pt idx="47">
                <c:v>0.38430929183959961</c:v>
              </c:pt>
              <c:pt idx="48">
                <c:v>0.16115745902061462</c:v>
              </c:pt>
              <c:pt idx="49">
                <c:v>0.21371465921401978</c:v>
              </c:pt>
              <c:pt idx="50">
                <c:v>0.27054852247238159</c:v>
              </c:pt>
              <c:pt idx="51">
                <c:v>0.20961454510688782</c:v>
              </c:pt>
              <c:pt idx="52">
                <c:v>0.22580407559871674</c:v>
              </c:pt>
              <c:pt idx="53">
                <c:v>0.28361397981643677</c:v>
              </c:pt>
              <c:pt idx="54">
                <c:v>0.20896336436271667</c:v>
              </c:pt>
              <c:pt idx="55">
                <c:v>0.53232681751251221</c:v>
              </c:pt>
              <c:pt idx="56">
                <c:v>0.18964517116546631</c:v>
              </c:pt>
              <c:pt idx="57">
                <c:v>0.29871836304664612</c:v>
              </c:pt>
              <c:pt idx="58">
                <c:v>0.22632607817649841</c:v>
              </c:pt>
              <c:pt idx="59">
                <c:v>0.29381531476974487</c:v>
              </c:pt>
              <c:pt idx="60">
                <c:v>0.19822321832180023</c:v>
              </c:pt>
              <c:pt idx="61">
                <c:v>0.45562347769737244</c:v>
              </c:pt>
              <c:pt idx="62">
                <c:v>0.24841193854808807</c:v>
              </c:pt>
              <c:pt idx="63">
                <c:v>0.25597885251045227</c:v>
              </c:pt>
              <c:pt idx="64">
                <c:v>0.2456512451171875</c:v>
              </c:pt>
              <c:pt idx="65">
                <c:v>0.33362671732902527</c:v>
              </c:pt>
              <c:pt idx="66">
                <c:v>0.42960190773010254</c:v>
              </c:pt>
              <c:pt idx="67">
                <c:v>0.26167964935302734</c:v>
              </c:pt>
              <c:pt idx="68">
                <c:v>0.27780216932296753</c:v>
              </c:pt>
              <c:pt idx="69">
                <c:v>0.26753368973731995</c:v>
              </c:pt>
              <c:pt idx="70">
                <c:v>0.29699757695198059</c:v>
              </c:pt>
              <c:pt idx="71">
                <c:v>0.31746721267700195</c:v>
              </c:pt>
              <c:pt idx="72">
                <c:v>0.29328656196594238</c:v>
              </c:pt>
              <c:pt idx="73">
                <c:v>0.27340757846832275</c:v>
              </c:pt>
              <c:pt idx="74">
                <c:v>0.2520388662815094</c:v>
              </c:pt>
              <c:pt idx="75">
                <c:v>0.3255818784236908</c:v>
              </c:pt>
              <c:pt idx="76">
                <c:v>0.39871948957443237</c:v>
              </c:pt>
              <c:pt idx="77">
                <c:v>0.39973199367523193</c:v>
              </c:pt>
              <c:pt idx="78">
                <c:v>0.22304655611515045</c:v>
              </c:pt>
              <c:pt idx="79">
                <c:v>0.39190128445625305</c:v>
              </c:pt>
              <c:pt idx="80">
                <c:v>0.30791392922401428</c:v>
              </c:pt>
              <c:pt idx="81">
                <c:v>0.30668735504150391</c:v>
              </c:pt>
              <c:pt idx="82">
                <c:v>0.22892418503761292</c:v>
              </c:pt>
              <c:pt idx="83">
                <c:v>0.3414233922958374</c:v>
              </c:pt>
              <c:pt idx="84">
                <c:v>0.29761451482772827</c:v>
              </c:pt>
              <c:pt idx="85">
                <c:v>0.33215615153312683</c:v>
              </c:pt>
              <c:pt idx="86">
                <c:v>0.28371131420135498</c:v>
              </c:pt>
            </c:numLit>
          </c:val>
          <c:extLst>
            <c:ext xmlns:c16="http://schemas.microsoft.com/office/drawing/2014/chart" uri="{C3380CC4-5D6E-409C-BE32-E72D297353CC}">
              <c16:uniqueId val="{0000015D-E4EA-4B96-9EA4-E43764C39D72}"/>
            </c:ext>
          </c:extLst>
        </c:ser>
        <c:ser>
          <c:idx val="2"/>
          <c:order val="2"/>
          <c:tx>
            <c:v>Maalämpö</c:v>
          </c:tx>
          <c:spPr>
            <a:solidFill>
              <a:srgbClr val="99CCFF"/>
            </a:solidFill>
          </c:spPr>
          <c:invertIfNegative val="0"/>
          <c:dPt>
            <c:idx val="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5F-E4EA-4B96-9EA4-E43764C39D72}"/>
              </c:ext>
            </c:extLst>
          </c:dPt>
          <c:dPt>
            <c:idx val="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1-E4EA-4B96-9EA4-E43764C39D72}"/>
              </c:ext>
            </c:extLst>
          </c:dPt>
          <c:dPt>
            <c:idx val="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3-E4EA-4B96-9EA4-E43764C39D72}"/>
              </c:ext>
            </c:extLst>
          </c:dPt>
          <c:dPt>
            <c:idx val="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5-E4EA-4B96-9EA4-E43764C39D72}"/>
              </c:ext>
            </c:extLst>
          </c:dPt>
          <c:dPt>
            <c:idx val="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7-E4EA-4B96-9EA4-E43764C39D72}"/>
              </c:ext>
            </c:extLst>
          </c:dPt>
          <c:dPt>
            <c:idx val="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9-E4EA-4B96-9EA4-E43764C39D72}"/>
              </c:ext>
            </c:extLst>
          </c:dPt>
          <c:dPt>
            <c:idx val="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B-E4EA-4B96-9EA4-E43764C39D72}"/>
              </c:ext>
            </c:extLst>
          </c:dPt>
          <c:dPt>
            <c:idx val="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D-E4EA-4B96-9EA4-E43764C39D72}"/>
              </c:ext>
            </c:extLst>
          </c:dPt>
          <c:dPt>
            <c:idx val="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F-E4EA-4B96-9EA4-E43764C39D72}"/>
              </c:ext>
            </c:extLst>
          </c:dPt>
          <c:dPt>
            <c:idx val="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1-E4EA-4B96-9EA4-E43764C39D72}"/>
              </c:ext>
            </c:extLst>
          </c:dPt>
          <c:dPt>
            <c:idx val="1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3-E4EA-4B96-9EA4-E43764C39D72}"/>
              </c:ext>
            </c:extLst>
          </c:dPt>
          <c:dPt>
            <c:idx val="1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5-E4EA-4B96-9EA4-E43764C39D72}"/>
              </c:ext>
            </c:extLst>
          </c:dPt>
          <c:dPt>
            <c:idx val="1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7-E4EA-4B96-9EA4-E43764C39D72}"/>
              </c:ext>
            </c:extLst>
          </c:dPt>
          <c:dPt>
            <c:idx val="1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9-E4EA-4B96-9EA4-E43764C39D72}"/>
              </c:ext>
            </c:extLst>
          </c:dPt>
          <c:dPt>
            <c:idx val="1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B-E4EA-4B96-9EA4-E43764C39D72}"/>
              </c:ext>
            </c:extLst>
          </c:dPt>
          <c:dPt>
            <c:idx val="1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D-E4EA-4B96-9EA4-E43764C39D72}"/>
              </c:ext>
            </c:extLst>
          </c:dPt>
          <c:dPt>
            <c:idx val="1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F-E4EA-4B96-9EA4-E43764C39D72}"/>
              </c:ext>
            </c:extLst>
          </c:dPt>
          <c:dPt>
            <c:idx val="1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1-E4EA-4B96-9EA4-E43764C39D72}"/>
              </c:ext>
            </c:extLst>
          </c:dPt>
          <c:dPt>
            <c:idx val="1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3-E4EA-4B96-9EA4-E43764C39D72}"/>
              </c:ext>
            </c:extLst>
          </c:dPt>
          <c:dPt>
            <c:idx val="1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5-E4EA-4B96-9EA4-E43764C39D72}"/>
              </c:ext>
            </c:extLst>
          </c:dPt>
          <c:dPt>
            <c:idx val="20"/>
            <c:invertIfNegative val="0"/>
            <c:bubble3D val="0"/>
            <c:spPr>
              <a:solidFill>
                <a:srgbClr val="99CCFF"/>
              </a:solidFill>
              <a:ln w="25400">
                <a:solidFill>
                  <a:srgbClr val="000000"/>
                </a:solidFill>
                <a:prstDash val="solid"/>
              </a:ln>
              <a:effectLst/>
            </c:spPr>
            <c:extLst>
              <c:ext xmlns:c16="http://schemas.microsoft.com/office/drawing/2014/chart" uri="{C3380CC4-5D6E-409C-BE32-E72D297353CC}">
                <c16:uniqueId val="{00000187-E4EA-4B96-9EA4-E43764C39D72}"/>
              </c:ext>
            </c:extLst>
          </c:dPt>
          <c:dPt>
            <c:idx val="2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9-E4EA-4B96-9EA4-E43764C39D72}"/>
              </c:ext>
            </c:extLst>
          </c:dPt>
          <c:dPt>
            <c:idx val="2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B-E4EA-4B96-9EA4-E43764C39D72}"/>
              </c:ext>
            </c:extLst>
          </c:dPt>
          <c:dPt>
            <c:idx val="2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D-E4EA-4B96-9EA4-E43764C39D72}"/>
              </c:ext>
            </c:extLst>
          </c:dPt>
          <c:dPt>
            <c:idx val="2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F-E4EA-4B96-9EA4-E43764C39D72}"/>
              </c:ext>
            </c:extLst>
          </c:dPt>
          <c:dPt>
            <c:idx val="2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1-E4EA-4B96-9EA4-E43764C39D72}"/>
              </c:ext>
            </c:extLst>
          </c:dPt>
          <c:dPt>
            <c:idx val="2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3-E4EA-4B96-9EA4-E43764C39D72}"/>
              </c:ext>
            </c:extLst>
          </c:dPt>
          <c:dPt>
            <c:idx val="2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5-E4EA-4B96-9EA4-E43764C39D72}"/>
              </c:ext>
            </c:extLst>
          </c:dPt>
          <c:dPt>
            <c:idx val="2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7-E4EA-4B96-9EA4-E43764C39D72}"/>
              </c:ext>
            </c:extLst>
          </c:dPt>
          <c:dPt>
            <c:idx val="2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9-E4EA-4B96-9EA4-E43764C39D72}"/>
              </c:ext>
            </c:extLst>
          </c:dPt>
          <c:dPt>
            <c:idx val="3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B-E4EA-4B96-9EA4-E43764C39D72}"/>
              </c:ext>
            </c:extLst>
          </c:dPt>
          <c:dPt>
            <c:idx val="3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D-E4EA-4B96-9EA4-E43764C39D72}"/>
              </c:ext>
            </c:extLst>
          </c:dPt>
          <c:dPt>
            <c:idx val="3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F-E4EA-4B96-9EA4-E43764C39D72}"/>
              </c:ext>
            </c:extLst>
          </c:dPt>
          <c:dPt>
            <c:idx val="3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1-E4EA-4B96-9EA4-E43764C39D72}"/>
              </c:ext>
            </c:extLst>
          </c:dPt>
          <c:dPt>
            <c:idx val="3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3-E4EA-4B96-9EA4-E43764C39D72}"/>
              </c:ext>
            </c:extLst>
          </c:dPt>
          <c:dPt>
            <c:idx val="3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5-E4EA-4B96-9EA4-E43764C39D72}"/>
              </c:ext>
            </c:extLst>
          </c:dPt>
          <c:dPt>
            <c:idx val="3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7-E4EA-4B96-9EA4-E43764C39D72}"/>
              </c:ext>
            </c:extLst>
          </c:dPt>
          <c:dPt>
            <c:idx val="3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9-E4EA-4B96-9EA4-E43764C39D72}"/>
              </c:ext>
            </c:extLst>
          </c:dPt>
          <c:dPt>
            <c:idx val="3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B-E4EA-4B96-9EA4-E43764C39D72}"/>
              </c:ext>
            </c:extLst>
          </c:dPt>
          <c:dPt>
            <c:idx val="3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D-E4EA-4B96-9EA4-E43764C39D72}"/>
              </c:ext>
            </c:extLst>
          </c:dPt>
          <c:dPt>
            <c:idx val="4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F-E4EA-4B96-9EA4-E43764C39D72}"/>
              </c:ext>
            </c:extLst>
          </c:dPt>
          <c:dPt>
            <c:idx val="4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1-E4EA-4B96-9EA4-E43764C39D72}"/>
              </c:ext>
            </c:extLst>
          </c:dPt>
          <c:dPt>
            <c:idx val="4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3-E4EA-4B96-9EA4-E43764C39D72}"/>
              </c:ext>
            </c:extLst>
          </c:dPt>
          <c:dPt>
            <c:idx val="4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5-E4EA-4B96-9EA4-E43764C39D72}"/>
              </c:ext>
            </c:extLst>
          </c:dPt>
          <c:dPt>
            <c:idx val="4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7-E4EA-4B96-9EA4-E43764C39D72}"/>
              </c:ext>
            </c:extLst>
          </c:dPt>
          <c:dPt>
            <c:idx val="4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9-E4EA-4B96-9EA4-E43764C39D72}"/>
              </c:ext>
            </c:extLst>
          </c:dPt>
          <c:dPt>
            <c:idx val="4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B-E4EA-4B96-9EA4-E43764C39D72}"/>
              </c:ext>
            </c:extLst>
          </c:dPt>
          <c:dPt>
            <c:idx val="4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D-E4EA-4B96-9EA4-E43764C39D72}"/>
              </c:ext>
            </c:extLst>
          </c:dPt>
          <c:dPt>
            <c:idx val="4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F-E4EA-4B96-9EA4-E43764C39D72}"/>
              </c:ext>
            </c:extLst>
          </c:dPt>
          <c:dPt>
            <c:idx val="4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1-E4EA-4B96-9EA4-E43764C39D72}"/>
              </c:ext>
            </c:extLst>
          </c:dPt>
          <c:dPt>
            <c:idx val="5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3-E4EA-4B96-9EA4-E43764C39D72}"/>
              </c:ext>
            </c:extLst>
          </c:dPt>
          <c:dPt>
            <c:idx val="5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5-E4EA-4B96-9EA4-E43764C39D72}"/>
              </c:ext>
            </c:extLst>
          </c:dPt>
          <c:dPt>
            <c:idx val="5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7-E4EA-4B96-9EA4-E43764C39D72}"/>
              </c:ext>
            </c:extLst>
          </c:dPt>
          <c:dPt>
            <c:idx val="5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9-E4EA-4B96-9EA4-E43764C39D72}"/>
              </c:ext>
            </c:extLst>
          </c:dPt>
          <c:dPt>
            <c:idx val="5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B-E4EA-4B96-9EA4-E43764C39D72}"/>
              </c:ext>
            </c:extLst>
          </c:dPt>
          <c:dPt>
            <c:idx val="5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D-E4EA-4B96-9EA4-E43764C39D72}"/>
              </c:ext>
            </c:extLst>
          </c:dPt>
          <c:dPt>
            <c:idx val="5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F-E4EA-4B96-9EA4-E43764C39D72}"/>
              </c:ext>
            </c:extLst>
          </c:dPt>
          <c:dPt>
            <c:idx val="5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1-E4EA-4B96-9EA4-E43764C39D72}"/>
              </c:ext>
            </c:extLst>
          </c:dPt>
          <c:dPt>
            <c:idx val="5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3-E4EA-4B96-9EA4-E43764C39D72}"/>
              </c:ext>
            </c:extLst>
          </c:dPt>
          <c:dPt>
            <c:idx val="5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5-E4EA-4B96-9EA4-E43764C39D72}"/>
              </c:ext>
            </c:extLst>
          </c:dPt>
          <c:dPt>
            <c:idx val="6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7-E4EA-4B96-9EA4-E43764C39D72}"/>
              </c:ext>
            </c:extLst>
          </c:dPt>
          <c:dPt>
            <c:idx val="6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9-E4EA-4B96-9EA4-E43764C39D72}"/>
              </c:ext>
            </c:extLst>
          </c:dPt>
          <c:dPt>
            <c:idx val="6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B-E4EA-4B96-9EA4-E43764C39D72}"/>
              </c:ext>
            </c:extLst>
          </c:dPt>
          <c:dPt>
            <c:idx val="6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D-E4EA-4B96-9EA4-E43764C39D72}"/>
              </c:ext>
            </c:extLst>
          </c:dPt>
          <c:dPt>
            <c:idx val="6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F-E4EA-4B96-9EA4-E43764C39D72}"/>
              </c:ext>
            </c:extLst>
          </c:dPt>
          <c:dPt>
            <c:idx val="6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1-E4EA-4B96-9EA4-E43764C39D72}"/>
              </c:ext>
            </c:extLst>
          </c:dPt>
          <c:dPt>
            <c:idx val="6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3-E4EA-4B96-9EA4-E43764C39D72}"/>
              </c:ext>
            </c:extLst>
          </c:dPt>
          <c:dPt>
            <c:idx val="6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5-E4EA-4B96-9EA4-E43764C39D72}"/>
              </c:ext>
            </c:extLst>
          </c:dPt>
          <c:dPt>
            <c:idx val="6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7-E4EA-4B96-9EA4-E43764C39D72}"/>
              </c:ext>
            </c:extLst>
          </c:dPt>
          <c:dPt>
            <c:idx val="6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9-E4EA-4B96-9EA4-E43764C39D72}"/>
              </c:ext>
            </c:extLst>
          </c:dPt>
          <c:dPt>
            <c:idx val="7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B-E4EA-4B96-9EA4-E43764C39D72}"/>
              </c:ext>
            </c:extLst>
          </c:dPt>
          <c:dPt>
            <c:idx val="7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D-E4EA-4B96-9EA4-E43764C39D72}"/>
              </c:ext>
            </c:extLst>
          </c:dPt>
          <c:dPt>
            <c:idx val="7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F-E4EA-4B96-9EA4-E43764C39D72}"/>
              </c:ext>
            </c:extLst>
          </c:dPt>
          <c:dPt>
            <c:idx val="7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1-E4EA-4B96-9EA4-E43764C39D72}"/>
              </c:ext>
            </c:extLst>
          </c:dPt>
          <c:dPt>
            <c:idx val="7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3-E4EA-4B96-9EA4-E43764C39D72}"/>
              </c:ext>
            </c:extLst>
          </c:dPt>
          <c:dPt>
            <c:idx val="7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5-E4EA-4B96-9EA4-E43764C39D72}"/>
              </c:ext>
            </c:extLst>
          </c:dPt>
          <c:dPt>
            <c:idx val="7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7-E4EA-4B96-9EA4-E43764C39D72}"/>
              </c:ext>
            </c:extLst>
          </c:dPt>
          <c:dPt>
            <c:idx val="7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9-E4EA-4B96-9EA4-E43764C39D72}"/>
              </c:ext>
            </c:extLst>
          </c:dPt>
          <c:dPt>
            <c:idx val="7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B-E4EA-4B96-9EA4-E43764C39D72}"/>
              </c:ext>
            </c:extLst>
          </c:dPt>
          <c:dPt>
            <c:idx val="7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D-E4EA-4B96-9EA4-E43764C39D72}"/>
              </c:ext>
            </c:extLst>
          </c:dPt>
          <c:dPt>
            <c:idx val="8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F-E4EA-4B96-9EA4-E43764C39D72}"/>
              </c:ext>
            </c:extLst>
          </c:dPt>
          <c:dPt>
            <c:idx val="8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1-E4EA-4B96-9EA4-E43764C39D72}"/>
              </c:ext>
            </c:extLst>
          </c:dPt>
          <c:dPt>
            <c:idx val="8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3-E4EA-4B96-9EA4-E43764C39D72}"/>
              </c:ext>
            </c:extLst>
          </c:dPt>
          <c:dPt>
            <c:idx val="8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5-E4EA-4B96-9EA4-E43764C39D72}"/>
              </c:ext>
            </c:extLst>
          </c:dPt>
          <c:dPt>
            <c:idx val="8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7-E4EA-4B96-9EA4-E43764C39D72}"/>
              </c:ext>
            </c:extLst>
          </c:dPt>
          <c:dPt>
            <c:idx val="8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9-E4EA-4B96-9EA4-E43764C39D72}"/>
              </c:ext>
            </c:extLst>
          </c:dPt>
          <c:dPt>
            <c:idx val="8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B-E4EA-4B96-9EA4-E43764C39D72}"/>
              </c:ext>
            </c:extLst>
          </c:dPt>
          <c:cat>
            <c:strLit>
              <c:ptCount val="87"/>
              <c:pt idx="0">
                <c:v>Turku</c:v>
              </c:pt>
              <c:pt idx="1">
                <c:v>Järvenpää</c:v>
              </c:pt>
              <c:pt idx="2">
                <c:v>Kerava</c:v>
              </c:pt>
              <c:pt idx="3">
                <c:v>Kauniainen</c:v>
              </c:pt>
              <c:pt idx="4">
                <c:v>Espoo</c:v>
              </c:pt>
              <c:pt idx="5">
                <c:v>Imatra</c:v>
              </c:pt>
              <c:pt idx="6">
                <c:v>Lahti</c:v>
              </c:pt>
              <c:pt idx="7">
                <c:v>Tampere</c:v>
              </c:pt>
              <c:pt idx="8">
                <c:v>Oulu</c:v>
              </c:pt>
              <c:pt idx="9">
                <c:v>Nokia</c:v>
              </c:pt>
              <c:pt idx="10">
                <c:v>Joensuu</c:v>
              </c:pt>
              <c:pt idx="11">
                <c:v>Naantali</c:v>
              </c:pt>
              <c:pt idx="12">
                <c:v>Vaasa</c:v>
              </c:pt>
              <c:pt idx="13">
                <c:v>Vantaa</c:v>
              </c:pt>
              <c:pt idx="14">
                <c:v>Jyväskylä</c:v>
              </c:pt>
              <c:pt idx="15">
                <c:v>Pornainen</c:v>
              </c:pt>
              <c:pt idx="16">
                <c:v>Tuusula</c:v>
              </c:pt>
              <c:pt idx="17">
                <c:v>Kirkkonummi</c:v>
              </c:pt>
              <c:pt idx="18">
                <c:v>Kaarina</c:v>
              </c:pt>
              <c:pt idx="19">
                <c:v>Raisio</c:v>
              </c:pt>
              <c:pt idx="20">
                <c:v>--&gt;  Rauma</c:v>
              </c:pt>
              <c:pt idx="21">
                <c:v>Kemi</c:v>
              </c:pt>
              <c:pt idx="22">
                <c:v>Helsinki</c:v>
              </c:pt>
              <c:pt idx="23">
                <c:v>Nurmijärvi</c:v>
              </c:pt>
              <c:pt idx="24">
                <c:v>Ylöjärvi</c:v>
              </c:pt>
              <c:pt idx="25">
                <c:v>Savonlinna</c:v>
              </c:pt>
              <c:pt idx="26">
                <c:v>Pirkkala</c:v>
              </c:pt>
              <c:pt idx="27">
                <c:v>Hanko</c:v>
              </c:pt>
              <c:pt idx="28">
                <c:v>Hyvinkää</c:v>
              </c:pt>
              <c:pt idx="29">
                <c:v>Kuopio</c:v>
              </c:pt>
              <c:pt idx="30">
                <c:v>Lappeenranta</c:v>
              </c:pt>
              <c:pt idx="31">
                <c:v>Parainen</c:v>
              </c:pt>
              <c:pt idx="32">
                <c:v>Lieto</c:v>
              </c:pt>
              <c:pt idx="33">
                <c:v>Kotka</c:v>
              </c:pt>
              <c:pt idx="34">
                <c:v>Kangasala</c:v>
              </c:pt>
              <c:pt idx="35">
                <c:v>Uusikaupunki</c:v>
              </c:pt>
              <c:pt idx="36">
                <c:v>Forssa</c:v>
              </c:pt>
              <c:pt idx="37">
                <c:v>Hämeenlinna</c:v>
              </c:pt>
              <c:pt idx="38">
                <c:v>Riihimäki</c:v>
              </c:pt>
              <c:pt idx="39">
                <c:v>Rusko</c:v>
              </c:pt>
              <c:pt idx="40">
                <c:v>Vihti</c:v>
              </c:pt>
              <c:pt idx="41">
                <c:v>Mikkeli</c:v>
              </c:pt>
              <c:pt idx="42">
                <c:v>Kokkola</c:v>
              </c:pt>
              <c:pt idx="43">
                <c:v>Lohja</c:v>
              </c:pt>
              <c:pt idx="44">
                <c:v>Ylivieska</c:v>
              </c:pt>
              <c:pt idx="45">
                <c:v>Sipoo</c:v>
              </c:pt>
              <c:pt idx="46">
                <c:v>Karkkila</c:v>
              </c:pt>
              <c:pt idx="47">
                <c:v>Varkaus</c:v>
              </c:pt>
              <c:pt idx="48">
                <c:v>Kajaani</c:v>
              </c:pt>
              <c:pt idx="49">
                <c:v>Kouvola</c:v>
              </c:pt>
              <c:pt idx="50">
                <c:v>Masku</c:v>
              </c:pt>
              <c:pt idx="51">
                <c:v>Iisalmi</c:v>
              </c:pt>
              <c:pt idx="52">
                <c:v>Hollola</c:v>
              </c:pt>
              <c:pt idx="53">
                <c:v>Kemiönsaari</c:v>
              </c:pt>
              <c:pt idx="54">
                <c:v>Lempäälä</c:v>
              </c:pt>
              <c:pt idx="55">
                <c:v>Hausjärvi</c:v>
              </c:pt>
              <c:pt idx="56">
                <c:v>Seinäjoki</c:v>
              </c:pt>
              <c:pt idx="57">
                <c:v>Suomussalmi</c:v>
              </c:pt>
              <c:pt idx="58">
                <c:v>Nousiainen</c:v>
              </c:pt>
              <c:pt idx="59">
                <c:v>Äänekoski</c:v>
              </c:pt>
              <c:pt idx="60">
                <c:v>Paimio</c:v>
              </c:pt>
              <c:pt idx="61">
                <c:v>Hamina</c:v>
              </c:pt>
              <c:pt idx="62">
                <c:v>Sastamala</c:v>
              </c:pt>
              <c:pt idx="63">
                <c:v>Salo</c:v>
              </c:pt>
              <c:pt idx="64">
                <c:v>Hämeenkyrö</c:v>
              </c:pt>
              <c:pt idx="65">
                <c:v>Aura</c:v>
              </c:pt>
              <c:pt idx="66">
                <c:v>Loviisa</c:v>
              </c:pt>
              <c:pt idx="67">
                <c:v>Suonenjoki</c:v>
              </c:pt>
              <c:pt idx="68">
                <c:v>Janakkala</c:v>
              </c:pt>
              <c:pt idx="69">
                <c:v>Orivesi</c:v>
              </c:pt>
              <c:pt idx="70">
                <c:v>Sauvo</c:v>
              </c:pt>
              <c:pt idx="71">
                <c:v>Mäntsälä</c:v>
              </c:pt>
              <c:pt idx="72">
                <c:v>Orimattila</c:v>
              </c:pt>
              <c:pt idx="73">
                <c:v>Ilomantsi</c:v>
              </c:pt>
              <c:pt idx="74">
                <c:v>Mynämäki</c:v>
              </c:pt>
              <c:pt idx="75">
                <c:v>Iitti</c:v>
              </c:pt>
              <c:pt idx="76">
                <c:v>Jokioinen</c:v>
              </c:pt>
              <c:pt idx="77">
                <c:v>Laitila</c:v>
              </c:pt>
              <c:pt idx="78">
                <c:v>Lapua</c:v>
              </c:pt>
              <c:pt idx="79">
                <c:v>Padasjoki</c:v>
              </c:pt>
              <c:pt idx="80">
                <c:v>Kuhmoinen</c:v>
              </c:pt>
              <c:pt idx="81">
                <c:v>Ikaalinen</c:v>
              </c:pt>
              <c:pt idx="82">
                <c:v>Ilmajoki</c:v>
              </c:pt>
              <c:pt idx="83">
                <c:v>Somero</c:v>
              </c:pt>
              <c:pt idx="84">
                <c:v>Loimaa</c:v>
              </c:pt>
              <c:pt idx="85">
                <c:v>Luumäki</c:v>
              </c:pt>
              <c:pt idx="86">
                <c:v>Punkalaidun</c:v>
              </c:pt>
            </c:strLit>
          </c:cat>
          <c:val>
            <c:numLit>
              <c:formatCode>General</c:formatCode>
              <c:ptCount val="87"/>
              <c:pt idx="0">
                <c:v>1.1243341490626335E-2</c:v>
              </c:pt>
              <c:pt idx="1">
                <c:v>1.5278290957212448E-2</c:v>
              </c:pt>
              <c:pt idx="2">
                <c:v>1.3600945472717285E-2</c:v>
              </c:pt>
              <c:pt idx="3">
                <c:v>1.3249862007796764E-2</c:v>
              </c:pt>
              <c:pt idx="4">
                <c:v>1.2483599595725536E-2</c:v>
              </c:pt>
              <c:pt idx="5">
                <c:v>4.1286945343017578E-3</c:v>
              </c:pt>
              <c:pt idx="6">
                <c:v>7.6568727381527424E-3</c:v>
              </c:pt>
              <c:pt idx="7">
                <c:v>1.0927570983767509E-2</c:v>
              </c:pt>
              <c:pt idx="8">
                <c:v>9.9232112988829613E-3</c:v>
              </c:pt>
              <c:pt idx="9">
                <c:v>3.1312227249145508E-2</c:v>
              </c:pt>
              <c:pt idx="10">
                <c:v>9.0050902217626572E-3</c:v>
              </c:pt>
              <c:pt idx="11">
                <c:v>2.1094774827361107E-2</c:v>
              </c:pt>
              <c:pt idx="12">
                <c:v>1.5562971122562885E-2</c:v>
              </c:pt>
              <c:pt idx="13">
                <c:v>7.9040378332138062E-3</c:v>
              </c:pt>
              <c:pt idx="14">
                <c:v>1.216549426317215E-2</c:v>
              </c:pt>
              <c:pt idx="15">
                <c:v>2.2162297740578651E-2</c:v>
              </c:pt>
              <c:pt idx="16">
                <c:v>3.2529357820749283E-2</c:v>
              </c:pt>
              <c:pt idx="17">
                <c:v>2.022835984826088E-2</c:v>
              </c:pt>
              <c:pt idx="18">
                <c:v>2.3239405825734138E-2</c:v>
              </c:pt>
              <c:pt idx="19">
                <c:v>1.2544288299977779E-2</c:v>
              </c:pt>
              <c:pt idx="20">
                <c:v>8.4397215396165848E-3</c:v>
              </c:pt>
              <c:pt idx="21">
                <c:v>6.5406053327023983E-3</c:v>
              </c:pt>
              <c:pt idx="22">
                <c:v>4.2831758037209511E-3</c:v>
              </c:pt>
              <c:pt idx="23">
                <c:v>1.8070707097649574E-2</c:v>
              </c:pt>
              <c:pt idx="24">
                <c:v>2.8195522725582123E-2</c:v>
              </c:pt>
              <c:pt idx="25">
                <c:v>1.1965898796916008E-2</c:v>
              </c:pt>
              <c:pt idx="26">
                <c:v>6.4593568444252014E-2</c:v>
              </c:pt>
              <c:pt idx="27">
                <c:v>1.7502551898360252E-2</c:v>
              </c:pt>
              <c:pt idx="28">
                <c:v>7.2100250981748104E-3</c:v>
              </c:pt>
              <c:pt idx="29">
                <c:v>1.1371214874088764E-2</c:v>
              </c:pt>
              <c:pt idx="30">
                <c:v>6.2778000719845295E-3</c:v>
              </c:pt>
              <c:pt idx="31">
                <c:v>2.2030448541045189E-2</c:v>
              </c:pt>
              <c:pt idx="32">
                <c:v>3.2366432249546051E-2</c:v>
              </c:pt>
              <c:pt idx="33">
                <c:v>1.2283949181437492E-2</c:v>
              </c:pt>
              <c:pt idx="34">
                <c:v>2.1766701713204384E-2</c:v>
              </c:pt>
              <c:pt idx="35">
                <c:v>1.0803136974573135E-2</c:v>
              </c:pt>
              <c:pt idx="36">
                <c:v>7.4242758564651012E-3</c:v>
              </c:pt>
              <c:pt idx="37">
                <c:v>1.1060423217713833E-2</c:v>
              </c:pt>
              <c:pt idx="38">
                <c:v>6.4284005202353001E-3</c:v>
              </c:pt>
              <c:pt idx="39">
                <c:v>3.40161994099617E-2</c:v>
              </c:pt>
              <c:pt idx="40">
                <c:v>1.4756930992007256E-2</c:v>
              </c:pt>
              <c:pt idx="41">
                <c:v>1.5851924195885658E-2</c:v>
              </c:pt>
              <c:pt idx="42">
                <c:v>2.4058781564235687E-2</c:v>
              </c:pt>
              <c:pt idx="43">
                <c:v>1.5053379349410534E-2</c:v>
              </c:pt>
              <c:pt idx="44">
                <c:v>2.0693717524409294E-2</c:v>
              </c:pt>
              <c:pt idx="45">
                <c:v>6.5275952219963074E-2</c:v>
              </c:pt>
              <c:pt idx="46">
                <c:v>1.1417832225561142E-2</c:v>
              </c:pt>
              <c:pt idx="47">
                <c:v>6.4114229753613472E-3</c:v>
              </c:pt>
              <c:pt idx="48">
                <c:v>1.4837375842034817E-2</c:v>
              </c:pt>
              <c:pt idx="49">
                <c:v>9.2095416039228439E-3</c:v>
              </c:pt>
              <c:pt idx="50">
                <c:v>3.2165929675102234E-2</c:v>
              </c:pt>
              <c:pt idx="51">
                <c:v>1.4434529468417168E-2</c:v>
              </c:pt>
              <c:pt idx="52">
                <c:v>1.3508561067283154E-2</c:v>
              </c:pt>
              <c:pt idx="53">
                <c:v>1.6056735068559647E-2</c:v>
              </c:pt>
              <c:pt idx="54">
                <c:v>3.6235325038433075E-2</c:v>
              </c:pt>
              <c:pt idx="55">
                <c:v>1.8485935404896736E-2</c:v>
              </c:pt>
              <c:pt idx="56">
                <c:v>1.0317366570234299E-2</c:v>
              </c:pt>
              <c:pt idx="57">
                <c:v>7.8772846609354019E-3</c:v>
              </c:pt>
              <c:pt idx="58">
                <c:v>1.7376989126205444E-2</c:v>
              </c:pt>
              <c:pt idx="59">
                <c:v>9.4782570376992226E-3</c:v>
              </c:pt>
              <c:pt idx="60">
                <c:v>9.0282298624515533E-3</c:v>
              </c:pt>
              <c:pt idx="61">
                <c:v>3.4384012222290039E-2</c:v>
              </c:pt>
              <c:pt idx="62">
                <c:v>1.9300173968076706E-2</c:v>
              </c:pt>
              <c:pt idx="63">
                <c:v>1.8673360347747803E-2</c:v>
              </c:pt>
              <c:pt idx="64">
                <c:v>1.2284409254789352E-2</c:v>
              </c:pt>
              <c:pt idx="65">
                <c:v>1.4291640371084213E-2</c:v>
              </c:pt>
              <c:pt idx="66">
                <c:v>2.4906741455197334E-2</c:v>
              </c:pt>
              <c:pt idx="67">
                <c:v>4.3239817023277283E-3</c:v>
              </c:pt>
              <c:pt idx="68">
                <c:v>1.3023730367422104E-2</c:v>
              </c:pt>
              <c:pt idx="69">
                <c:v>1.3110792264342308E-2</c:v>
              </c:pt>
              <c:pt idx="70">
                <c:v>1.3330763205885887E-2</c:v>
              </c:pt>
              <c:pt idx="71">
                <c:v>1.848752424120903E-2</c:v>
              </c:pt>
              <c:pt idx="72">
                <c:v>3.4348059445619583E-2</c:v>
              </c:pt>
              <c:pt idx="73">
                <c:v>1.1268241330981255E-2</c:v>
              </c:pt>
              <c:pt idx="74">
                <c:v>8.2792602479457855E-3</c:v>
              </c:pt>
              <c:pt idx="75">
                <c:v>1.7621325328946114E-2</c:v>
              </c:pt>
              <c:pt idx="76">
                <c:v>1.0453556664288044E-2</c:v>
              </c:pt>
              <c:pt idx="77">
                <c:v>7.8705092892050743E-3</c:v>
              </c:pt>
              <c:pt idx="78">
                <c:v>2.3282313719391823E-2</c:v>
              </c:pt>
              <c:pt idx="79">
                <c:v>5.9096859768033028E-3</c:v>
              </c:pt>
              <c:pt idx="80">
                <c:v>1.001957431435585E-2</c:v>
              </c:pt>
              <c:pt idx="81">
                <c:v>9.8381834104657173E-3</c:v>
              </c:pt>
              <c:pt idx="82">
                <c:v>2.0197762176394463E-2</c:v>
              </c:pt>
              <c:pt idx="83">
                <c:v>5.0662131980061531E-3</c:v>
              </c:pt>
              <c:pt idx="84">
                <c:v>1.1331957764923573E-2</c:v>
              </c:pt>
              <c:pt idx="85">
                <c:v>8.3470940589904785E-3</c:v>
              </c:pt>
              <c:pt idx="86">
                <c:v>3.2421895302832127E-3</c:v>
              </c:pt>
            </c:numLit>
          </c:val>
          <c:extLst>
            <c:ext xmlns:c16="http://schemas.microsoft.com/office/drawing/2014/chart" uri="{C3380CC4-5D6E-409C-BE32-E72D297353CC}">
              <c16:uniqueId val="{0000020C-E4EA-4B96-9EA4-E43764C39D72}"/>
            </c:ext>
          </c:extLst>
        </c:ser>
        <c:ser>
          <c:idx val="3"/>
          <c:order val="3"/>
          <c:tx>
            <c:v>Kaukolämpö</c:v>
          </c:tx>
          <c:spPr>
            <a:solidFill>
              <a:srgbClr val="99FFFF"/>
            </a:solidFill>
          </c:spPr>
          <c:invertIfNegative val="0"/>
          <c:dPt>
            <c:idx val="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0E-E4EA-4B96-9EA4-E43764C39D72}"/>
              </c:ext>
            </c:extLst>
          </c:dPt>
          <c:dPt>
            <c:idx val="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0-E4EA-4B96-9EA4-E43764C39D72}"/>
              </c:ext>
            </c:extLst>
          </c:dPt>
          <c:dPt>
            <c:idx val="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2-E4EA-4B96-9EA4-E43764C39D72}"/>
              </c:ext>
            </c:extLst>
          </c:dPt>
          <c:dPt>
            <c:idx val="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4-E4EA-4B96-9EA4-E43764C39D72}"/>
              </c:ext>
            </c:extLst>
          </c:dPt>
          <c:dPt>
            <c:idx val="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6-E4EA-4B96-9EA4-E43764C39D72}"/>
              </c:ext>
            </c:extLst>
          </c:dPt>
          <c:dPt>
            <c:idx val="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8-E4EA-4B96-9EA4-E43764C39D72}"/>
              </c:ext>
            </c:extLst>
          </c:dPt>
          <c:dPt>
            <c:idx val="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A-E4EA-4B96-9EA4-E43764C39D72}"/>
              </c:ext>
            </c:extLst>
          </c:dPt>
          <c:dPt>
            <c:idx val="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C-E4EA-4B96-9EA4-E43764C39D72}"/>
              </c:ext>
            </c:extLst>
          </c:dPt>
          <c:dPt>
            <c:idx val="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E-E4EA-4B96-9EA4-E43764C39D72}"/>
              </c:ext>
            </c:extLst>
          </c:dPt>
          <c:dPt>
            <c:idx val="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0-E4EA-4B96-9EA4-E43764C39D72}"/>
              </c:ext>
            </c:extLst>
          </c:dPt>
          <c:dPt>
            <c:idx val="1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2-E4EA-4B96-9EA4-E43764C39D72}"/>
              </c:ext>
            </c:extLst>
          </c:dPt>
          <c:dPt>
            <c:idx val="1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4-E4EA-4B96-9EA4-E43764C39D72}"/>
              </c:ext>
            </c:extLst>
          </c:dPt>
          <c:dPt>
            <c:idx val="1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6-E4EA-4B96-9EA4-E43764C39D72}"/>
              </c:ext>
            </c:extLst>
          </c:dPt>
          <c:dPt>
            <c:idx val="1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8-E4EA-4B96-9EA4-E43764C39D72}"/>
              </c:ext>
            </c:extLst>
          </c:dPt>
          <c:dPt>
            <c:idx val="1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A-E4EA-4B96-9EA4-E43764C39D72}"/>
              </c:ext>
            </c:extLst>
          </c:dPt>
          <c:dPt>
            <c:idx val="1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C-E4EA-4B96-9EA4-E43764C39D72}"/>
              </c:ext>
            </c:extLst>
          </c:dPt>
          <c:dPt>
            <c:idx val="1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E-E4EA-4B96-9EA4-E43764C39D72}"/>
              </c:ext>
            </c:extLst>
          </c:dPt>
          <c:dPt>
            <c:idx val="1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0-E4EA-4B96-9EA4-E43764C39D72}"/>
              </c:ext>
            </c:extLst>
          </c:dPt>
          <c:dPt>
            <c:idx val="1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2-E4EA-4B96-9EA4-E43764C39D72}"/>
              </c:ext>
            </c:extLst>
          </c:dPt>
          <c:dPt>
            <c:idx val="1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4-E4EA-4B96-9EA4-E43764C39D72}"/>
              </c:ext>
            </c:extLst>
          </c:dPt>
          <c:dPt>
            <c:idx val="20"/>
            <c:invertIfNegative val="0"/>
            <c:bubble3D val="0"/>
            <c:spPr>
              <a:solidFill>
                <a:srgbClr val="99FFFF"/>
              </a:solidFill>
              <a:ln w="25400">
                <a:solidFill>
                  <a:srgbClr val="000000"/>
                </a:solidFill>
                <a:prstDash val="solid"/>
              </a:ln>
              <a:effectLst/>
            </c:spPr>
            <c:extLst>
              <c:ext xmlns:c16="http://schemas.microsoft.com/office/drawing/2014/chart" uri="{C3380CC4-5D6E-409C-BE32-E72D297353CC}">
                <c16:uniqueId val="{00000236-E4EA-4B96-9EA4-E43764C39D72}"/>
              </c:ext>
            </c:extLst>
          </c:dPt>
          <c:dPt>
            <c:idx val="2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8-E4EA-4B96-9EA4-E43764C39D72}"/>
              </c:ext>
            </c:extLst>
          </c:dPt>
          <c:dPt>
            <c:idx val="2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A-E4EA-4B96-9EA4-E43764C39D72}"/>
              </c:ext>
            </c:extLst>
          </c:dPt>
          <c:dPt>
            <c:idx val="2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C-E4EA-4B96-9EA4-E43764C39D72}"/>
              </c:ext>
            </c:extLst>
          </c:dPt>
          <c:dPt>
            <c:idx val="2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E-E4EA-4B96-9EA4-E43764C39D72}"/>
              </c:ext>
            </c:extLst>
          </c:dPt>
          <c:dPt>
            <c:idx val="2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0-E4EA-4B96-9EA4-E43764C39D72}"/>
              </c:ext>
            </c:extLst>
          </c:dPt>
          <c:dPt>
            <c:idx val="2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2-E4EA-4B96-9EA4-E43764C39D72}"/>
              </c:ext>
            </c:extLst>
          </c:dPt>
          <c:dPt>
            <c:idx val="2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4-E4EA-4B96-9EA4-E43764C39D72}"/>
              </c:ext>
            </c:extLst>
          </c:dPt>
          <c:dPt>
            <c:idx val="2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6-E4EA-4B96-9EA4-E43764C39D72}"/>
              </c:ext>
            </c:extLst>
          </c:dPt>
          <c:dPt>
            <c:idx val="2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8-E4EA-4B96-9EA4-E43764C39D72}"/>
              </c:ext>
            </c:extLst>
          </c:dPt>
          <c:dPt>
            <c:idx val="3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A-E4EA-4B96-9EA4-E43764C39D72}"/>
              </c:ext>
            </c:extLst>
          </c:dPt>
          <c:dPt>
            <c:idx val="3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C-E4EA-4B96-9EA4-E43764C39D72}"/>
              </c:ext>
            </c:extLst>
          </c:dPt>
          <c:dPt>
            <c:idx val="3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E-E4EA-4B96-9EA4-E43764C39D72}"/>
              </c:ext>
            </c:extLst>
          </c:dPt>
          <c:dPt>
            <c:idx val="3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0-E4EA-4B96-9EA4-E43764C39D72}"/>
              </c:ext>
            </c:extLst>
          </c:dPt>
          <c:dPt>
            <c:idx val="3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2-E4EA-4B96-9EA4-E43764C39D72}"/>
              </c:ext>
            </c:extLst>
          </c:dPt>
          <c:dPt>
            <c:idx val="3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4-E4EA-4B96-9EA4-E43764C39D72}"/>
              </c:ext>
            </c:extLst>
          </c:dPt>
          <c:dPt>
            <c:idx val="3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6-E4EA-4B96-9EA4-E43764C39D72}"/>
              </c:ext>
            </c:extLst>
          </c:dPt>
          <c:dPt>
            <c:idx val="3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8-E4EA-4B96-9EA4-E43764C39D72}"/>
              </c:ext>
            </c:extLst>
          </c:dPt>
          <c:dPt>
            <c:idx val="3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A-E4EA-4B96-9EA4-E43764C39D72}"/>
              </c:ext>
            </c:extLst>
          </c:dPt>
          <c:dPt>
            <c:idx val="3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C-E4EA-4B96-9EA4-E43764C39D72}"/>
              </c:ext>
            </c:extLst>
          </c:dPt>
          <c:dPt>
            <c:idx val="4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E-E4EA-4B96-9EA4-E43764C39D72}"/>
              </c:ext>
            </c:extLst>
          </c:dPt>
          <c:dPt>
            <c:idx val="4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0-E4EA-4B96-9EA4-E43764C39D72}"/>
              </c:ext>
            </c:extLst>
          </c:dPt>
          <c:dPt>
            <c:idx val="4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2-E4EA-4B96-9EA4-E43764C39D72}"/>
              </c:ext>
            </c:extLst>
          </c:dPt>
          <c:dPt>
            <c:idx val="4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4-E4EA-4B96-9EA4-E43764C39D72}"/>
              </c:ext>
            </c:extLst>
          </c:dPt>
          <c:dPt>
            <c:idx val="4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6-E4EA-4B96-9EA4-E43764C39D72}"/>
              </c:ext>
            </c:extLst>
          </c:dPt>
          <c:dPt>
            <c:idx val="4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8-E4EA-4B96-9EA4-E43764C39D72}"/>
              </c:ext>
            </c:extLst>
          </c:dPt>
          <c:dPt>
            <c:idx val="4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A-E4EA-4B96-9EA4-E43764C39D72}"/>
              </c:ext>
            </c:extLst>
          </c:dPt>
          <c:dPt>
            <c:idx val="4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C-E4EA-4B96-9EA4-E43764C39D72}"/>
              </c:ext>
            </c:extLst>
          </c:dPt>
          <c:dPt>
            <c:idx val="4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E-E4EA-4B96-9EA4-E43764C39D72}"/>
              </c:ext>
            </c:extLst>
          </c:dPt>
          <c:dPt>
            <c:idx val="4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0-E4EA-4B96-9EA4-E43764C39D72}"/>
              </c:ext>
            </c:extLst>
          </c:dPt>
          <c:dPt>
            <c:idx val="5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2-E4EA-4B96-9EA4-E43764C39D72}"/>
              </c:ext>
            </c:extLst>
          </c:dPt>
          <c:dPt>
            <c:idx val="5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4-E4EA-4B96-9EA4-E43764C39D72}"/>
              </c:ext>
            </c:extLst>
          </c:dPt>
          <c:dPt>
            <c:idx val="5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6-E4EA-4B96-9EA4-E43764C39D72}"/>
              </c:ext>
            </c:extLst>
          </c:dPt>
          <c:dPt>
            <c:idx val="5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8-E4EA-4B96-9EA4-E43764C39D72}"/>
              </c:ext>
            </c:extLst>
          </c:dPt>
          <c:dPt>
            <c:idx val="5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A-E4EA-4B96-9EA4-E43764C39D72}"/>
              </c:ext>
            </c:extLst>
          </c:dPt>
          <c:dPt>
            <c:idx val="5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C-E4EA-4B96-9EA4-E43764C39D72}"/>
              </c:ext>
            </c:extLst>
          </c:dPt>
          <c:dPt>
            <c:idx val="5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E-E4EA-4B96-9EA4-E43764C39D72}"/>
              </c:ext>
            </c:extLst>
          </c:dPt>
          <c:dPt>
            <c:idx val="5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0-E4EA-4B96-9EA4-E43764C39D72}"/>
              </c:ext>
            </c:extLst>
          </c:dPt>
          <c:dPt>
            <c:idx val="5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2-E4EA-4B96-9EA4-E43764C39D72}"/>
              </c:ext>
            </c:extLst>
          </c:dPt>
          <c:dPt>
            <c:idx val="5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4-E4EA-4B96-9EA4-E43764C39D72}"/>
              </c:ext>
            </c:extLst>
          </c:dPt>
          <c:dPt>
            <c:idx val="6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6-E4EA-4B96-9EA4-E43764C39D72}"/>
              </c:ext>
            </c:extLst>
          </c:dPt>
          <c:dPt>
            <c:idx val="6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8-E4EA-4B96-9EA4-E43764C39D72}"/>
              </c:ext>
            </c:extLst>
          </c:dPt>
          <c:dPt>
            <c:idx val="6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A-E4EA-4B96-9EA4-E43764C39D72}"/>
              </c:ext>
            </c:extLst>
          </c:dPt>
          <c:dPt>
            <c:idx val="6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C-E4EA-4B96-9EA4-E43764C39D72}"/>
              </c:ext>
            </c:extLst>
          </c:dPt>
          <c:dPt>
            <c:idx val="6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E-E4EA-4B96-9EA4-E43764C39D72}"/>
              </c:ext>
            </c:extLst>
          </c:dPt>
          <c:dPt>
            <c:idx val="6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0-E4EA-4B96-9EA4-E43764C39D72}"/>
              </c:ext>
            </c:extLst>
          </c:dPt>
          <c:dPt>
            <c:idx val="6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2-E4EA-4B96-9EA4-E43764C39D72}"/>
              </c:ext>
            </c:extLst>
          </c:dPt>
          <c:dPt>
            <c:idx val="6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4-E4EA-4B96-9EA4-E43764C39D72}"/>
              </c:ext>
            </c:extLst>
          </c:dPt>
          <c:dPt>
            <c:idx val="6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6-E4EA-4B96-9EA4-E43764C39D72}"/>
              </c:ext>
            </c:extLst>
          </c:dPt>
          <c:dPt>
            <c:idx val="6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8-E4EA-4B96-9EA4-E43764C39D72}"/>
              </c:ext>
            </c:extLst>
          </c:dPt>
          <c:dPt>
            <c:idx val="7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A-E4EA-4B96-9EA4-E43764C39D72}"/>
              </c:ext>
            </c:extLst>
          </c:dPt>
          <c:dPt>
            <c:idx val="7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C-E4EA-4B96-9EA4-E43764C39D72}"/>
              </c:ext>
            </c:extLst>
          </c:dPt>
          <c:dPt>
            <c:idx val="7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E-E4EA-4B96-9EA4-E43764C39D72}"/>
              </c:ext>
            </c:extLst>
          </c:dPt>
          <c:dPt>
            <c:idx val="7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0-E4EA-4B96-9EA4-E43764C39D72}"/>
              </c:ext>
            </c:extLst>
          </c:dPt>
          <c:dPt>
            <c:idx val="7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2-E4EA-4B96-9EA4-E43764C39D72}"/>
              </c:ext>
            </c:extLst>
          </c:dPt>
          <c:dPt>
            <c:idx val="7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4-E4EA-4B96-9EA4-E43764C39D72}"/>
              </c:ext>
            </c:extLst>
          </c:dPt>
          <c:dPt>
            <c:idx val="7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6-E4EA-4B96-9EA4-E43764C39D72}"/>
              </c:ext>
            </c:extLst>
          </c:dPt>
          <c:dPt>
            <c:idx val="7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8-E4EA-4B96-9EA4-E43764C39D72}"/>
              </c:ext>
            </c:extLst>
          </c:dPt>
          <c:dPt>
            <c:idx val="7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A-E4EA-4B96-9EA4-E43764C39D72}"/>
              </c:ext>
            </c:extLst>
          </c:dPt>
          <c:dPt>
            <c:idx val="7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C-E4EA-4B96-9EA4-E43764C39D72}"/>
              </c:ext>
            </c:extLst>
          </c:dPt>
          <c:dPt>
            <c:idx val="8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E-E4EA-4B96-9EA4-E43764C39D72}"/>
              </c:ext>
            </c:extLst>
          </c:dPt>
          <c:dPt>
            <c:idx val="8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0-E4EA-4B96-9EA4-E43764C39D72}"/>
              </c:ext>
            </c:extLst>
          </c:dPt>
          <c:dPt>
            <c:idx val="8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2-E4EA-4B96-9EA4-E43764C39D72}"/>
              </c:ext>
            </c:extLst>
          </c:dPt>
          <c:dPt>
            <c:idx val="8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4-E4EA-4B96-9EA4-E43764C39D72}"/>
              </c:ext>
            </c:extLst>
          </c:dPt>
          <c:dPt>
            <c:idx val="8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6-E4EA-4B96-9EA4-E43764C39D72}"/>
              </c:ext>
            </c:extLst>
          </c:dPt>
          <c:dPt>
            <c:idx val="8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8-E4EA-4B96-9EA4-E43764C39D72}"/>
              </c:ext>
            </c:extLst>
          </c:dPt>
          <c:dPt>
            <c:idx val="8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A-E4EA-4B96-9EA4-E43764C39D72}"/>
              </c:ext>
            </c:extLst>
          </c:dPt>
          <c:cat>
            <c:strLit>
              <c:ptCount val="87"/>
              <c:pt idx="0">
                <c:v>Turku</c:v>
              </c:pt>
              <c:pt idx="1">
                <c:v>Järvenpää</c:v>
              </c:pt>
              <c:pt idx="2">
                <c:v>Kerava</c:v>
              </c:pt>
              <c:pt idx="3">
                <c:v>Kauniainen</c:v>
              </c:pt>
              <c:pt idx="4">
                <c:v>Espoo</c:v>
              </c:pt>
              <c:pt idx="5">
                <c:v>Imatra</c:v>
              </c:pt>
              <c:pt idx="6">
                <c:v>Lahti</c:v>
              </c:pt>
              <c:pt idx="7">
                <c:v>Tampere</c:v>
              </c:pt>
              <c:pt idx="8">
                <c:v>Oulu</c:v>
              </c:pt>
              <c:pt idx="9">
                <c:v>Nokia</c:v>
              </c:pt>
              <c:pt idx="10">
                <c:v>Joensuu</c:v>
              </c:pt>
              <c:pt idx="11">
                <c:v>Naantali</c:v>
              </c:pt>
              <c:pt idx="12">
                <c:v>Vaasa</c:v>
              </c:pt>
              <c:pt idx="13">
                <c:v>Vantaa</c:v>
              </c:pt>
              <c:pt idx="14">
                <c:v>Jyväskylä</c:v>
              </c:pt>
              <c:pt idx="15">
                <c:v>Pornainen</c:v>
              </c:pt>
              <c:pt idx="16">
                <c:v>Tuusula</c:v>
              </c:pt>
              <c:pt idx="17">
                <c:v>Kirkkonummi</c:v>
              </c:pt>
              <c:pt idx="18">
                <c:v>Kaarina</c:v>
              </c:pt>
              <c:pt idx="19">
                <c:v>Raisio</c:v>
              </c:pt>
              <c:pt idx="20">
                <c:v>--&gt;  Rauma</c:v>
              </c:pt>
              <c:pt idx="21">
                <c:v>Kemi</c:v>
              </c:pt>
              <c:pt idx="22">
                <c:v>Helsinki</c:v>
              </c:pt>
              <c:pt idx="23">
                <c:v>Nurmijärvi</c:v>
              </c:pt>
              <c:pt idx="24">
                <c:v>Ylöjärvi</c:v>
              </c:pt>
              <c:pt idx="25">
                <c:v>Savonlinna</c:v>
              </c:pt>
              <c:pt idx="26">
                <c:v>Pirkkala</c:v>
              </c:pt>
              <c:pt idx="27">
                <c:v>Hanko</c:v>
              </c:pt>
              <c:pt idx="28">
                <c:v>Hyvinkää</c:v>
              </c:pt>
              <c:pt idx="29">
                <c:v>Kuopio</c:v>
              </c:pt>
              <c:pt idx="30">
                <c:v>Lappeenranta</c:v>
              </c:pt>
              <c:pt idx="31">
                <c:v>Parainen</c:v>
              </c:pt>
              <c:pt idx="32">
                <c:v>Lieto</c:v>
              </c:pt>
              <c:pt idx="33">
                <c:v>Kotka</c:v>
              </c:pt>
              <c:pt idx="34">
                <c:v>Kangasala</c:v>
              </c:pt>
              <c:pt idx="35">
                <c:v>Uusikaupunki</c:v>
              </c:pt>
              <c:pt idx="36">
                <c:v>Forssa</c:v>
              </c:pt>
              <c:pt idx="37">
                <c:v>Hämeenlinna</c:v>
              </c:pt>
              <c:pt idx="38">
                <c:v>Riihimäki</c:v>
              </c:pt>
              <c:pt idx="39">
                <c:v>Rusko</c:v>
              </c:pt>
              <c:pt idx="40">
                <c:v>Vihti</c:v>
              </c:pt>
              <c:pt idx="41">
                <c:v>Mikkeli</c:v>
              </c:pt>
              <c:pt idx="42">
                <c:v>Kokkola</c:v>
              </c:pt>
              <c:pt idx="43">
                <c:v>Lohja</c:v>
              </c:pt>
              <c:pt idx="44">
                <c:v>Ylivieska</c:v>
              </c:pt>
              <c:pt idx="45">
                <c:v>Sipoo</c:v>
              </c:pt>
              <c:pt idx="46">
                <c:v>Karkkila</c:v>
              </c:pt>
              <c:pt idx="47">
                <c:v>Varkaus</c:v>
              </c:pt>
              <c:pt idx="48">
                <c:v>Kajaani</c:v>
              </c:pt>
              <c:pt idx="49">
                <c:v>Kouvola</c:v>
              </c:pt>
              <c:pt idx="50">
                <c:v>Masku</c:v>
              </c:pt>
              <c:pt idx="51">
                <c:v>Iisalmi</c:v>
              </c:pt>
              <c:pt idx="52">
                <c:v>Hollola</c:v>
              </c:pt>
              <c:pt idx="53">
                <c:v>Kemiönsaari</c:v>
              </c:pt>
              <c:pt idx="54">
                <c:v>Lempäälä</c:v>
              </c:pt>
              <c:pt idx="55">
                <c:v>Hausjärvi</c:v>
              </c:pt>
              <c:pt idx="56">
                <c:v>Seinäjoki</c:v>
              </c:pt>
              <c:pt idx="57">
                <c:v>Suomussalmi</c:v>
              </c:pt>
              <c:pt idx="58">
                <c:v>Nousiainen</c:v>
              </c:pt>
              <c:pt idx="59">
                <c:v>Äänekoski</c:v>
              </c:pt>
              <c:pt idx="60">
                <c:v>Paimio</c:v>
              </c:pt>
              <c:pt idx="61">
                <c:v>Hamina</c:v>
              </c:pt>
              <c:pt idx="62">
                <c:v>Sastamala</c:v>
              </c:pt>
              <c:pt idx="63">
                <c:v>Salo</c:v>
              </c:pt>
              <c:pt idx="64">
                <c:v>Hämeenkyrö</c:v>
              </c:pt>
              <c:pt idx="65">
                <c:v>Aura</c:v>
              </c:pt>
              <c:pt idx="66">
                <c:v>Loviisa</c:v>
              </c:pt>
              <c:pt idx="67">
                <c:v>Suonenjoki</c:v>
              </c:pt>
              <c:pt idx="68">
                <c:v>Janakkala</c:v>
              </c:pt>
              <c:pt idx="69">
                <c:v>Orivesi</c:v>
              </c:pt>
              <c:pt idx="70">
                <c:v>Sauvo</c:v>
              </c:pt>
              <c:pt idx="71">
                <c:v>Mäntsälä</c:v>
              </c:pt>
              <c:pt idx="72">
                <c:v>Orimattila</c:v>
              </c:pt>
              <c:pt idx="73">
                <c:v>Ilomantsi</c:v>
              </c:pt>
              <c:pt idx="74">
                <c:v>Mynämäki</c:v>
              </c:pt>
              <c:pt idx="75">
                <c:v>Iitti</c:v>
              </c:pt>
              <c:pt idx="76">
                <c:v>Jokioinen</c:v>
              </c:pt>
              <c:pt idx="77">
                <c:v>Laitila</c:v>
              </c:pt>
              <c:pt idx="78">
                <c:v>Lapua</c:v>
              </c:pt>
              <c:pt idx="79">
                <c:v>Padasjoki</c:v>
              </c:pt>
              <c:pt idx="80">
                <c:v>Kuhmoinen</c:v>
              </c:pt>
              <c:pt idx="81">
                <c:v>Ikaalinen</c:v>
              </c:pt>
              <c:pt idx="82">
                <c:v>Ilmajoki</c:v>
              </c:pt>
              <c:pt idx="83">
                <c:v>Somero</c:v>
              </c:pt>
              <c:pt idx="84">
                <c:v>Loimaa</c:v>
              </c:pt>
              <c:pt idx="85">
                <c:v>Luumäki</c:v>
              </c:pt>
              <c:pt idx="86">
                <c:v>Punkalaidun</c:v>
              </c:pt>
            </c:strLit>
          </c:cat>
          <c:val>
            <c:numLit>
              <c:formatCode>General</c:formatCode>
              <c:ptCount val="87"/>
              <c:pt idx="0">
                <c:v>0.64934855699539185</c:v>
              </c:pt>
              <c:pt idx="1">
                <c:v>0.25261607766151428</c:v>
              </c:pt>
              <c:pt idx="2">
                <c:v>0.24221538007259369</c:v>
              </c:pt>
              <c:pt idx="3">
                <c:v>1.1188162565231323</c:v>
              </c:pt>
              <c:pt idx="4">
                <c:v>1.0501092672348022</c:v>
              </c:pt>
              <c:pt idx="5">
                <c:v>2.0715508610010147E-2</c:v>
              </c:pt>
              <c:pt idx="6">
                <c:v>0.46219688653945923</c:v>
              </c:pt>
              <c:pt idx="7">
                <c:v>1.1466196775436401</c:v>
              </c:pt>
              <c:pt idx="8">
                <c:v>0.69254696369171143</c:v>
              </c:pt>
              <c:pt idx="9">
                <c:v>0.20707973837852478</c:v>
              </c:pt>
              <c:pt idx="10">
                <c:v>0.64651483297348022</c:v>
              </c:pt>
              <c:pt idx="11">
                <c:v>0.48331752419471741</c:v>
              </c:pt>
              <c:pt idx="12">
                <c:v>1.1762560606002808</c:v>
              </c:pt>
              <c:pt idx="13">
                <c:v>1.0200846195220947</c:v>
              </c:pt>
              <c:pt idx="14">
                <c:v>0.96513187885284424</c:v>
              </c:pt>
              <c:pt idx="15">
                <c:v>1.9388087093830109E-2</c:v>
              </c:pt>
              <c:pt idx="16">
                <c:v>0.22847868502140045</c:v>
              </c:pt>
              <c:pt idx="17">
                <c:v>0.50746786594390869</c:v>
              </c:pt>
              <c:pt idx="18">
                <c:v>0.32128661870956421</c:v>
              </c:pt>
              <c:pt idx="19">
                <c:v>0.77368664741516113</c:v>
              </c:pt>
              <c:pt idx="20">
                <c:v>0.60915458202362061</c:v>
              </c:pt>
              <c:pt idx="21">
                <c:v>0.63270395994186401</c:v>
              </c:pt>
              <c:pt idx="22">
                <c:v>2.2540633678436279</c:v>
              </c:pt>
              <c:pt idx="23">
                <c:v>2.6413196697831154E-2</c:v>
              </c:pt>
              <c:pt idx="24">
                <c:v>0.38911551237106323</c:v>
              </c:pt>
              <c:pt idx="25">
                <c:v>3.1985152512788773E-2</c:v>
              </c:pt>
              <c:pt idx="26">
                <c:v>0.76044732332229614</c:v>
              </c:pt>
              <c:pt idx="27">
                <c:v>8.3459772169589996E-2</c:v>
              </c:pt>
              <c:pt idx="28">
                <c:v>0.91181057691574097</c:v>
              </c:pt>
              <c:pt idx="29">
                <c:v>0.84613138437271118</c:v>
              </c:pt>
              <c:pt idx="30">
                <c:v>0.68713009357452393</c:v>
              </c:pt>
              <c:pt idx="31">
                <c:v>1.7440438270568848E-2</c:v>
              </c:pt>
              <c:pt idx="32">
                <c:v>8.5443221032619476E-2</c:v>
              </c:pt>
              <c:pt idx="33">
                <c:v>0.8948705792427063</c:v>
              </c:pt>
              <c:pt idx="34">
                <c:v>0.23548735678195953</c:v>
              </c:pt>
              <c:pt idx="35">
                <c:v>2.8142444789409637E-2</c:v>
              </c:pt>
              <c:pt idx="36">
                <c:v>0.35794028639793396</c:v>
              </c:pt>
              <c:pt idx="37">
                <c:v>0.23275642096996307</c:v>
              </c:pt>
              <c:pt idx="38">
                <c:v>1.0835309028625488</c:v>
              </c:pt>
              <c:pt idx="39">
                <c:v>3.9840354584157467E-3</c:v>
              </c:pt>
              <c:pt idx="40">
                <c:v>4.7454867511987686E-2</c:v>
              </c:pt>
              <c:pt idx="41">
                <c:v>0.69074773788452148</c:v>
              </c:pt>
              <c:pt idx="42">
                <c:v>0.70183038711547852</c:v>
              </c:pt>
              <c:pt idx="43">
                <c:v>0.15409958362579346</c:v>
              </c:pt>
              <c:pt idx="44">
                <c:v>0.41291305422782898</c:v>
              </c:pt>
              <c:pt idx="45">
                <c:v>0.40771383047103882</c:v>
              </c:pt>
              <c:pt idx="46">
                <c:v>0.76046091318130493</c:v>
              </c:pt>
              <c:pt idx="47">
                <c:v>1.4577999114990234</c:v>
              </c:pt>
              <c:pt idx="48">
                <c:v>1.8642797470092773</c:v>
              </c:pt>
              <c:pt idx="49">
                <c:v>0.58196485042572021</c:v>
              </c:pt>
              <c:pt idx="50">
                <c:v>6.0252385446801782E-4</c:v>
              </c:pt>
              <c:pt idx="51">
                <c:v>0.59888738393783569</c:v>
              </c:pt>
              <c:pt idx="52">
                <c:v>0.20093090832233429</c:v>
              </c:pt>
              <c:pt idx="53">
                <c:v>5.9923108667135239E-2</c:v>
              </c:pt>
              <c:pt idx="54">
                <c:v>0.32663547992706299</c:v>
              </c:pt>
              <c:pt idx="55">
                <c:v>6.6118431277573109E-3</c:v>
              </c:pt>
              <c:pt idx="56">
                <c:v>1.2235493659973145</c:v>
              </c:pt>
              <c:pt idx="57">
                <c:v>2.2818174213171005E-2</c:v>
              </c:pt>
              <c:pt idx="58">
                <c:v>1.1213185265660286E-2</c:v>
              </c:pt>
              <c:pt idx="59">
                <c:v>0.13555903732776642</c:v>
              </c:pt>
              <c:pt idx="60">
                <c:v>4.3416928499937057E-2</c:v>
              </c:pt>
              <c:pt idx="61">
                <c:v>0.15490627288818359</c:v>
              </c:pt>
              <c:pt idx="62">
                <c:v>4.789455235004425E-2</c:v>
              </c:pt>
              <c:pt idx="63">
                <c:v>0.56948792934417725</c:v>
              </c:pt>
              <c:pt idx="64">
                <c:v>0.1223905012011528</c:v>
              </c:pt>
              <c:pt idx="65">
                <c:v>9.4867628067731857E-3</c:v>
              </c:pt>
              <c:pt idx="66">
                <c:v>1.4535270631313324E-2</c:v>
              </c:pt>
              <c:pt idx="67">
                <c:v>0.64716887474060059</c:v>
              </c:pt>
              <c:pt idx="68">
                <c:v>0.46170839667320251</c:v>
              </c:pt>
              <c:pt idx="69">
                <c:v>7.2539001703262329E-2</c:v>
              </c:pt>
              <c:pt idx="70">
                <c:v>0</c:v>
              </c:pt>
              <c:pt idx="71">
                <c:v>0.225998654961586</c:v>
              </c:pt>
              <c:pt idx="72">
                <c:v>0.17751382291316986</c:v>
              </c:pt>
              <c:pt idx="73">
                <c:v>2.8742928504943848</c:v>
              </c:pt>
              <c:pt idx="74">
                <c:v>9.7613362595438957E-3</c:v>
              </c:pt>
              <c:pt idx="75">
                <c:v>0.63656520843505859</c:v>
              </c:pt>
              <c:pt idx="76">
                <c:v>8.8864557445049286E-2</c:v>
              </c:pt>
              <c:pt idx="77">
                <c:v>3.4163918346166611E-2</c:v>
              </c:pt>
              <c:pt idx="78">
                <c:v>0.48632144927978516</c:v>
              </c:pt>
              <c:pt idx="79">
                <c:v>0.55169546604156494</c:v>
              </c:pt>
              <c:pt idx="80">
                <c:v>1.3252320699393749E-2</c:v>
              </c:pt>
              <c:pt idx="81">
                <c:v>0.21844755113124847</c:v>
              </c:pt>
              <c:pt idx="82">
                <c:v>0.49142646789550781</c:v>
              </c:pt>
              <c:pt idx="83">
                <c:v>1.4538120478391647E-2</c:v>
              </c:pt>
              <c:pt idx="84">
                <c:v>2.454771101474762E-2</c:v>
              </c:pt>
              <c:pt idx="85">
                <c:v>1.0723433457314968E-2</c:v>
              </c:pt>
              <c:pt idx="86">
                <c:v>5.6880684569478035E-3</c:v>
              </c:pt>
            </c:numLit>
          </c:val>
          <c:extLst>
            <c:ext xmlns:c16="http://schemas.microsoft.com/office/drawing/2014/chart" uri="{C3380CC4-5D6E-409C-BE32-E72D297353CC}">
              <c16:uniqueId val="{000002BB-E4EA-4B96-9EA4-E43764C39D72}"/>
            </c:ext>
          </c:extLst>
        </c:ser>
        <c:ser>
          <c:idx val="4"/>
          <c:order val="4"/>
          <c:tx>
            <c:v>Erillislämmitys</c:v>
          </c:tx>
          <c:spPr>
            <a:solidFill>
              <a:srgbClr val="00CCCC"/>
            </a:solidFill>
          </c:spPr>
          <c:invertIfNegative val="0"/>
          <c:dPt>
            <c:idx val="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BD-E4EA-4B96-9EA4-E43764C39D72}"/>
              </c:ext>
            </c:extLst>
          </c:dPt>
          <c:dPt>
            <c:idx val="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BF-E4EA-4B96-9EA4-E43764C39D72}"/>
              </c:ext>
            </c:extLst>
          </c:dPt>
          <c:dPt>
            <c:idx val="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1-E4EA-4B96-9EA4-E43764C39D72}"/>
              </c:ext>
            </c:extLst>
          </c:dPt>
          <c:dPt>
            <c:idx val="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3-E4EA-4B96-9EA4-E43764C39D72}"/>
              </c:ext>
            </c:extLst>
          </c:dPt>
          <c:dPt>
            <c:idx val="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5-E4EA-4B96-9EA4-E43764C39D72}"/>
              </c:ext>
            </c:extLst>
          </c:dPt>
          <c:dPt>
            <c:idx val="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7-E4EA-4B96-9EA4-E43764C39D72}"/>
              </c:ext>
            </c:extLst>
          </c:dPt>
          <c:dPt>
            <c:idx val="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9-E4EA-4B96-9EA4-E43764C39D72}"/>
              </c:ext>
            </c:extLst>
          </c:dPt>
          <c:dPt>
            <c:idx val="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B-E4EA-4B96-9EA4-E43764C39D72}"/>
              </c:ext>
            </c:extLst>
          </c:dPt>
          <c:dPt>
            <c:idx val="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D-E4EA-4B96-9EA4-E43764C39D72}"/>
              </c:ext>
            </c:extLst>
          </c:dPt>
          <c:dPt>
            <c:idx val="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F-E4EA-4B96-9EA4-E43764C39D72}"/>
              </c:ext>
            </c:extLst>
          </c:dPt>
          <c:dPt>
            <c:idx val="1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1-E4EA-4B96-9EA4-E43764C39D72}"/>
              </c:ext>
            </c:extLst>
          </c:dPt>
          <c:dPt>
            <c:idx val="1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3-E4EA-4B96-9EA4-E43764C39D72}"/>
              </c:ext>
            </c:extLst>
          </c:dPt>
          <c:dPt>
            <c:idx val="1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5-E4EA-4B96-9EA4-E43764C39D72}"/>
              </c:ext>
            </c:extLst>
          </c:dPt>
          <c:dPt>
            <c:idx val="1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7-E4EA-4B96-9EA4-E43764C39D72}"/>
              </c:ext>
            </c:extLst>
          </c:dPt>
          <c:dPt>
            <c:idx val="1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9-E4EA-4B96-9EA4-E43764C39D72}"/>
              </c:ext>
            </c:extLst>
          </c:dPt>
          <c:dPt>
            <c:idx val="1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B-E4EA-4B96-9EA4-E43764C39D72}"/>
              </c:ext>
            </c:extLst>
          </c:dPt>
          <c:dPt>
            <c:idx val="1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D-E4EA-4B96-9EA4-E43764C39D72}"/>
              </c:ext>
            </c:extLst>
          </c:dPt>
          <c:dPt>
            <c:idx val="1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F-E4EA-4B96-9EA4-E43764C39D72}"/>
              </c:ext>
            </c:extLst>
          </c:dPt>
          <c:dPt>
            <c:idx val="1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1-E4EA-4B96-9EA4-E43764C39D72}"/>
              </c:ext>
            </c:extLst>
          </c:dPt>
          <c:dPt>
            <c:idx val="1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3-E4EA-4B96-9EA4-E43764C39D72}"/>
              </c:ext>
            </c:extLst>
          </c:dPt>
          <c:dPt>
            <c:idx val="20"/>
            <c:invertIfNegative val="0"/>
            <c:bubble3D val="0"/>
            <c:spPr>
              <a:solidFill>
                <a:srgbClr val="00CCCC"/>
              </a:solidFill>
              <a:ln w="25400">
                <a:solidFill>
                  <a:srgbClr val="000000"/>
                </a:solidFill>
                <a:prstDash val="solid"/>
              </a:ln>
              <a:effectLst/>
            </c:spPr>
            <c:extLst>
              <c:ext xmlns:c16="http://schemas.microsoft.com/office/drawing/2014/chart" uri="{C3380CC4-5D6E-409C-BE32-E72D297353CC}">
                <c16:uniqueId val="{000002E5-E4EA-4B96-9EA4-E43764C39D72}"/>
              </c:ext>
            </c:extLst>
          </c:dPt>
          <c:dPt>
            <c:idx val="2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7-E4EA-4B96-9EA4-E43764C39D72}"/>
              </c:ext>
            </c:extLst>
          </c:dPt>
          <c:dPt>
            <c:idx val="2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9-E4EA-4B96-9EA4-E43764C39D72}"/>
              </c:ext>
            </c:extLst>
          </c:dPt>
          <c:dPt>
            <c:idx val="2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B-E4EA-4B96-9EA4-E43764C39D72}"/>
              </c:ext>
            </c:extLst>
          </c:dPt>
          <c:dPt>
            <c:idx val="2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D-E4EA-4B96-9EA4-E43764C39D72}"/>
              </c:ext>
            </c:extLst>
          </c:dPt>
          <c:dPt>
            <c:idx val="2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F-E4EA-4B96-9EA4-E43764C39D72}"/>
              </c:ext>
            </c:extLst>
          </c:dPt>
          <c:dPt>
            <c:idx val="2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1-E4EA-4B96-9EA4-E43764C39D72}"/>
              </c:ext>
            </c:extLst>
          </c:dPt>
          <c:dPt>
            <c:idx val="2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3-E4EA-4B96-9EA4-E43764C39D72}"/>
              </c:ext>
            </c:extLst>
          </c:dPt>
          <c:dPt>
            <c:idx val="2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5-E4EA-4B96-9EA4-E43764C39D72}"/>
              </c:ext>
            </c:extLst>
          </c:dPt>
          <c:dPt>
            <c:idx val="2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7-E4EA-4B96-9EA4-E43764C39D72}"/>
              </c:ext>
            </c:extLst>
          </c:dPt>
          <c:dPt>
            <c:idx val="3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9-E4EA-4B96-9EA4-E43764C39D72}"/>
              </c:ext>
            </c:extLst>
          </c:dPt>
          <c:dPt>
            <c:idx val="3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B-E4EA-4B96-9EA4-E43764C39D72}"/>
              </c:ext>
            </c:extLst>
          </c:dPt>
          <c:dPt>
            <c:idx val="3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D-E4EA-4B96-9EA4-E43764C39D72}"/>
              </c:ext>
            </c:extLst>
          </c:dPt>
          <c:dPt>
            <c:idx val="3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F-E4EA-4B96-9EA4-E43764C39D72}"/>
              </c:ext>
            </c:extLst>
          </c:dPt>
          <c:dPt>
            <c:idx val="3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1-E4EA-4B96-9EA4-E43764C39D72}"/>
              </c:ext>
            </c:extLst>
          </c:dPt>
          <c:dPt>
            <c:idx val="3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3-E4EA-4B96-9EA4-E43764C39D72}"/>
              </c:ext>
            </c:extLst>
          </c:dPt>
          <c:dPt>
            <c:idx val="3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5-E4EA-4B96-9EA4-E43764C39D72}"/>
              </c:ext>
            </c:extLst>
          </c:dPt>
          <c:dPt>
            <c:idx val="3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7-E4EA-4B96-9EA4-E43764C39D72}"/>
              </c:ext>
            </c:extLst>
          </c:dPt>
          <c:dPt>
            <c:idx val="3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9-E4EA-4B96-9EA4-E43764C39D72}"/>
              </c:ext>
            </c:extLst>
          </c:dPt>
          <c:dPt>
            <c:idx val="3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B-E4EA-4B96-9EA4-E43764C39D72}"/>
              </c:ext>
            </c:extLst>
          </c:dPt>
          <c:dPt>
            <c:idx val="4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D-E4EA-4B96-9EA4-E43764C39D72}"/>
              </c:ext>
            </c:extLst>
          </c:dPt>
          <c:dPt>
            <c:idx val="4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F-E4EA-4B96-9EA4-E43764C39D72}"/>
              </c:ext>
            </c:extLst>
          </c:dPt>
          <c:dPt>
            <c:idx val="4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1-E4EA-4B96-9EA4-E43764C39D72}"/>
              </c:ext>
            </c:extLst>
          </c:dPt>
          <c:dPt>
            <c:idx val="4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3-E4EA-4B96-9EA4-E43764C39D72}"/>
              </c:ext>
            </c:extLst>
          </c:dPt>
          <c:dPt>
            <c:idx val="4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5-E4EA-4B96-9EA4-E43764C39D72}"/>
              </c:ext>
            </c:extLst>
          </c:dPt>
          <c:dPt>
            <c:idx val="4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7-E4EA-4B96-9EA4-E43764C39D72}"/>
              </c:ext>
            </c:extLst>
          </c:dPt>
          <c:dPt>
            <c:idx val="4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9-E4EA-4B96-9EA4-E43764C39D72}"/>
              </c:ext>
            </c:extLst>
          </c:dPt>
          <c:dPt>
            <c:idx val="4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B-E4EA-4B96-9EA4-E43764C39D72}"/>
              </c:ext>
            </c:extLst>
          </c:dPt>
          <c:dPt>
            <c:idx val="4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D-E4EA-4B96-9EA4-E43764C39D72}"/>
              </c:ext>
            </c:extLst>
          </c:dPt>
          <c:dPt>
            <c:idx val="4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F-E4EA-4B96-9EA4-E43764C39D72}"/>
              </c:ext>
            </c:extLst>
          </c:dPt>
          <c:dPt>
            <c:idx val="5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1-E4EA-4B96-9EA4-E43764C39D72}"/>
              </c:ext>
            </c:extLst>
          </c:dPt>
          <c:dPt>
            <c:idx val="5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3-E4EA-4B96-9EA4-E43764C39D72}"/>
              </c:ext>
            </c:extLst>
          </c:dPt>
          <c:dPt>
            <c:idx val="5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5-E4EA-4B96-9EA4-E43764C39D72}"/>
              </c:ext>
            </c:extLst>
          </c:dPt>
          <c:dPt>
            <c:idx val="5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7-E4EA-4B96-9EA4-E43764C39D72}"/>
              </c:ext>
            </c:extLst>
          </c:dPt>
          <c:dPt>
            <c:idx val="5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9-E4EA-4B96-9EA4-E43764C39D72}"/>
              </c:ext>
            </c:extLst>
          </c:dPt>
          <c:dPt>
            <c:idx val="5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B-E4EA-4B96-9EA4-E43764C39D72}"/>
              </c:ext>
            </c:extLst>
          </c:dPt>
          <c:dPt>
            <c:idx val="5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D-E4EA-4B96-9EA4-E43764C39D72}"/>
              </c:ext>
            </c:extLst>
          </c:dPt>
          <c:dPt>
            <c:idx val="5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F-E4EA-4B96-9EA4-E43764C39D72}"/>
              </c:ext>
            </c:extLst>
          </c:dPt>
          <c:dPt>
            <c:idx val="5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1-E4EA-4B96-9EA4-E43764C39D72}"/>
              </c:ext>
            </c:extLst>
          </c:dPt>
          <c:dPt>
            <c:idx val="5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3-E4EA-4B96-9EA4-E43764C39D72}"/>
              </c:ext>
            </c:extLst>
          </c:dPt>
          <c:dPt>
            <c:idx val="6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5-E4EA-4B96-9EA4-E43764C39D72}"/>
              </c:ext>
            </c:extLst>
          </c:dPt>
          <c:dPt>
            <c:idx val="6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7-E4EA-4B96-9EA4-E43764C39D72}"/>
              </c:ext>
            </c:extLst>
          </c:dPt>
          <c:dPt>
            <c:idx val="6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9-E4EA-4B96-9EA4-E43764C39D72}"/>
              </c:ext>
            </c:extLst>
          </c:dPt>
          <c:dPt>
            <c:idx val="6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B-E4EA-4B96-9EA4-E43764C39D72}"/>
              </c:ext>
            </c:extLst>
          </c:dPt>
          <c:dPt>
            <c:idx val="6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D-E4EA-4B96-9EA4-E43764C39D72}"/>
              </c:ext>
            </c:extLst>
          </c:dPt>
          <c:dPt>
            <c:idx val="6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F-E4EA-4B96-9EA4-E43764C39D72}"/>
              </c:ext>
            </c:extLst>
          </c:dPt>
          <c:dPt>
            <c:idx val="6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1-E4EA-4B96-9EA4-E43764C39D72}"/>
              </c:ext>
            </c:extLst>
          </c:dPt>
          <c:dPt>
            <c:idx val="6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3-E4EA-4B96-9EA4-E43764C39D72}"/>
              </c:ext>
            </c:extLst>
          </c:dPt>
          <c:dPt>
            <c:idx val="6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5-E4EA-4B96-9EA4-E43764C39D72}"/>
              </c:ext>
            </c:extLst>
          </c:dPt>
          <c:dPt>
            <c:idx val="6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7-E4EA-4B96-9EA4-E43764C39D72}"/>
              </c:ext>
            </c:extLst>
          </c:dPt>
          <c:dPt>
            <c:idx val="7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9-E4EA-4B96-9EA4-E43764C39D72}"/>
              </c:ext>
            </c:extLst>
          </c:dPt>
          <c:dPt>
            <c:idx val="7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B-E4EA-4B96-9EA4-E43764C39D72}"/>
              </c:ext>
            </c:extLst>
          </c:dPt>
          <c:dPt>
            <c:idx val="7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D-E4EA-4B96-9EA4-E43764C39D72}"/>
              </c:ext>
            </c:extLst>
          </c:dPt>
          <c:dPt>
            <c:idx val="7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F-E4EA-4B96-9EA4-E43764C39D72}"/>
              </c:ext>
            </c:extLst>
          </c:dPt>
          <c:dPt>
            <c:idx val="7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1-E4EA-4B96-9EA4-E43764C39D72}"/>
              </c:ext>
            </c:extLst>
          </c:dPt>
          <c:dPt>
            <c:idx val="7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3-E4EA-4B96-9EA4-E43764C39D72}"/>
              </c:ext>
            </c:extLst>
          </c:dPt>
          <c:dPt>
            <c:idx val="7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5-E4EA-4B96-9EA4-E43764C39D72}"/>
              </c:ext>
            </c:extLst>
          </c:dPt>
          <c:dPt>
            <c:idx val="7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7-E4EA-4B96-9EA4-E43764C39D72}"/>
              </c:ext>
            </c:extLst>
          </c:dPt>
          <c:dPt>
            <c:idx val="7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9-E4EA-4B96-9EA4-E43764C39D72}"/>
              </c:ext>
            </c:extLst>
          </c:dPt>
          <c:dPt>
            <c:idx val="7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B-E4EA-4B96-9EA4-E43764C39D72}"/>
              </c:ext>
            </c:extLst>
          </c:dPt>
          <c:dPt>
            <c:idx val="8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D-E4EA-4B96-9EA4-E43764C39D72}"/>
              </c:ext>
            </c:extLst>
          </c:dPt>
          <c:dPt>
            <c:idx val="8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F-E4EA-4B96-9EA4-E43764C39D72}"/>
              </c:ext>
            </c:extLst>
          </c:dPt>
          <c:dPt>
            <c:idx val="8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1-E4EA-4B96-9EA4-E43764C39D72}"/>
              </c:ext>
            </c:extLst>
          </c:dPt>
          <c:dPt>
            <c:idx val="8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3-E4EA-4B96-9EA4-E43764C39D72}"/>
              </c:ext>
            </c:extLst>
          </c:dPt>
          <c:dPt>
            <c:idx val="8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5-E4EA-4B96-9EA4-E43764C39D72}"/>
              </c:ext>
            </c:extLst>
          </c:dPt>
          <c:dPt>
            <c:idx val="8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7-E4EA-4B96-9EA4-E43764C39D72}"/>
              </c:ext>
            </c:extLst>
          </c:dPt>
          <c:dPt>
            <c:idx val="8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9-E4EA-4B96-9EA4-E43764C39D72}"/>
              </c:ext>
            </c:extLst>
          </c:dPt>
          <c:cat>
            <c:strLit>
              <c:ptCount val="87"/>
              <c:pt idx="0">
                <c:v>Turku</c:v>
              </c:pt>
              <c:pt idx="1">
                <c:v>Järvenpää</c:v>
              </c:pt>
              <c:pt idx="2">
                <c:v>Kerava</c:v>
              </c:pt>
              <c:pt idx="3">
                <c:v>Kauniainen</c:v>
              </c:pt>
              <c:pt idx="4">
                <c:v>Espoo</c:v>
              </c:pt>
              <c:pt idx="5">
                <c:v>Imatra</c:v>
              </c:pt>
              <c:pt idx="6">
                <c:v>Lahti</c:v>
              </c:pt>
              <c:pt idx="7">
                <c:v>Tampere</c:v>
              </c:pt>
              <c:pt idx="8">
                <c:v>Oulu</c:v>
              </c:pt>
              <c:pt idx="9">
                <c:v>Nokia</c:v>
              </c:pt>
              <c:pt idx="10">
                <c:v>Joensuu</c:v>
              </c:pt>
              <c:pt idx="11">
                <c:v>Naantali</c:v>
              </c:pt>
              <c:pt idx="12">
                <c:v>Vaasa</c:v>
              </c:pt>
              <c:pt idx="13">
                <c:v>Vantaa</c:v>
              </c:pt>
              <c:pt idx="14">
                <c:v>Jyväskylä</c:v>
              </c:pt>
              <c:pt idx="15">
                <c:v>Pornainen</c:v>
              </c:pt>
              <c:pt idx="16">
                <c:v>Tuusula</c:v>
              </c:pt>
              <c:pt idx="17">
                <c:v>Kirkkonummi</c:v>
              </c:pt>
              <c:pt idx="18">
                <c:v>Kaarina</c:v>
              </c:pt>
              <c:pt idx="19">
                <c:v>Raisio</c:v>
              </c:pt>
              <c:pt idx="20">
                <c:v>--&gt;  Rauma</c:v>
              </c:pt>
              <c:pt idx="21">
                <c:v>Kemi</c:v>
              </c:pt>
              <c:pt idx="22">
                <c:v>Helsinki</c:v>
              </c:pt>
              <c:pt idx="23">
                <c:v>Nurmijärvi</c:v>
              </c:pt>
              <c:pt idx="24">
                <c:v>Ylöjärvi</c:v>
              </c:pt>
              <c:pt idx="25">
                <c:v>Savonlinna</c:v>
              </c:pt>
              <c:pt idx="26">
                <c:v>Pirkkala</c:v>
              </c:pt>
              <c:pt idx="27">
                <c:v>Hanko</c:v>
              </c:pt>
              <c:pt idx="28">
                <c:v>Hyvinkää</c:v>
              </c:pt>
              <c:pt idx="29">
                <c:v>Kuopio</c:v>
              </c:pt>
              <c:pt idx="30">
                <c:v>Lappeenranta</c:v>
              </c:pt>
              <c:pt idx="31">
                <c:v>Parainen</c:v>
              </c:pt>
              <c:pt idx="32">
                <c:v>Lieto</c:v>
              </c:pt>
              <c:pt idx="33">
                <c:v>Kotka</c:v>
              </c:pt>
              <c:pt idx="34">
                <c:v>Kangasala</c:v>
              </c:pt>
              <c:pt idx="35">
                <c:v>Uusikaupunki</c:v>
              </c:pt>
              <c:pt idx="36">
                <c:v>Forssa</c:v>
              </c:pt>
              <c:pt idx="37">
                <c:v>Hämeenlinna</c:v>
              </c:pt>
              <c:pt idx="38">
                <c:v>Riihimäki</c:v>
              </c:pt>
              <c:pt idx="39">
                <c:v>Rusko</c:v>
              </c:pt>
              <c:pt idx="40">
                <c:v>Vihti</c:v>
              </c:pt>
              <c:pt idx="41">
                <c:v>Mikkeli</c:v>
              </c:pt>
              <c:pt idx="42">
                <c:v>Kokkola</c:v>
              </c:pt>
              <c:pt idx="43">
                <c:v>Lohja</c:v>
              </c:pt>
              <c:pt idx="44">
                <c:v>Ylivieska</c:v>
              </c:pt>
              <c:pt idx="45">
                <c:v>Sipoo</c:v>
              </c:pt>
              <c:pt idx="46">
                <c:v>Karkkila</c:v>
              </c:pt>
              <c:pt idx="47">
                <c:v>Varkaus</c:v>
              </c:pt>
              <c:pt idx="48">
                <c:v>Kajaani</c:v>
              </c:pt>
              <c:pt idx="49">
                <c:v>Kouvola</c:v>
              </c:pt>
              <c:pt idx="50">
                <c:v>Masku</c:v>
              </c:pt>
              <c:pt idx="51">
                <c:v>Iisalmi</c:v>
              </c:pt>
              <c:pt idx="52">
                <c:v>Hollola</c:v>
              </c:pt>
              <c:pt idx="53">
                <c:v>Kemiönsaari</c:v>
              </c:pt>
              <c:pt idx="54">
                <c:v>Lempäälä</c:v>
              </c:pt>
              <c:pt idx="55">
                <c:v>Hausjärvi</c:v>
              </c:pt>
              <c:pt idx="56">
                <c:v>Seinäjoki</c:v>
              </c:pt>
              <c:pt idx="57">
                <c:v>Suomussalmi</c:v>
              </c:pt>
              <c:pt idx="58">
                <c:v>Nousiainen</c:v>
              </c:pt>
              <c:pt idx="59">
                <c:v>Äänekoski</c:v>
              </c:pt>
              <c:pt idx="60">
                <c:v>Paimio</c:v>
              </c:pt>
              <c:pt idx="61">
                <c:v>Hamina</c:v>
              </c:pt>
              <c:pt idx="62">
                <c:v>Sastamala</c:v>
              </c:pt>
              <c:pt idx="63">
                <c:v>Salo</c:v>
              </c:pt>
              <c:pt idx="64">
                <c:v>Hämeenkyrö</c:v>
              </c:pt>
              <c:pt idx="65">
                <c:v>Aura</c:v>
              </c:pt>
              <c:pt idx="66">
                <c:v>Loviisa</c:v>
              </c:pt>
              <c:pt idx="67">
                <c:v>Suonenjoki</c:v>
              </c:pt>
              <c:pt idx="68">
                <c:v>Janakkala</c:v>
              </c:pt>
              <c:pt idx="69">
                <c:v>Orivesi</c:v>
              </c:pt>
              <c:pt idx="70">
                <c:v>Sauvo</c:v>
              </c:pt>
              <c:pt idx="71">
                <c:v>Mäntsälä</c:v>
              </c:pt>
              <c:pt idx="72">
                <c:v>Orimattila</c:v>
              </c:pt>
              <c:pt idx="73">
                <c:v>Ilomantsi</c:v>
              </c:pt>
              <c:pt idx="74">
                <c:v>Mynämäki</c:v>
              </c:pt>
              <c:pt idx="75">
                <c:v>Iitti</c:v>
              </c:pt>
              <c:pt idx="76">
                <c:v>Jokioinen</c:v>
              </c:pt>
              <c:pt idx="77">
                <c:v>Laitila</c:v>
              </c:pt>
              <c:pt idx="78">
                <c:v>Lapua</c:v>
              </c:pt>
              <c:pt idx="79">
                <c:v>Padasjoki</c:v>
              </c:pt>
              <c:pt idx="80">
                <c:v>Kuhmoinen</c:v>
              </c:pt>
              <c:pt idx="81">
                <c:v>Ikaalinen</c:v>
              </c:pt>
              <c:pt idx="82">
                <c:v>Ilmajoki</c:v>
              </c:pt>
              <c:pt idx="83">
                <c:v>Somero</c:v>
              </c:pt>
              <c:pt idx="84">
                <c:v>Loimaa</c:v>
              </c:pt>
              <c:pt idx="85">
                <c:v>Luumäki</c:v>
              </c:pt>
              <c:pt idx="86">
                <c:v>Punkalaidun</c:v>
              </c:pt>
            </c:strLit>
          </c:cat>
          <c:val>
            <c:numLit>
              <c:formatCode>General</c:formatCode>
              <c:ptCount val="87"/>
              <c:pt idx="0">
                <c:v>0.19990658760070801</c:v>
              </c:pt>
              <c:pt idx="1">
                <c:v>0.16841340065002441</c:v>
              </c:pt>
              <c:pt idx="2">
                <c:v>0.20707143843173981</c:v>
              </c:pt>
              <c:pt idx="3">
                <c:v>0.18097564578056335</c:v>
              </c:pt>
              <c:pt idx="4">
                <c:v>7.0233486592769623E-2</c:v>
              </c:pt>
              <c:pt idx="5">
                <c:v>0.57735151052474976</c:v>
              </c:pt>
              <c:pt idx="6">
                <c:v>0.21148636937141418</c:v>
              </c:pt>
              <c:pt idx="7">
                <c:v>0.12999555468559265</c:v>
              </c:pt>
              <c:pt idx="8">
                <c:v>0.12446404993534088</c:v>
              </c:pt>
              <c:pt idx="9">
                <c:v>0.34387826919555664</c:v>
              </c:pt>
              <c:pt idx="10">
                <c:v>0.14577764272689819</c:v>
              </c:pt>
              <c:pt idx="11">
                <c:v>0.29175060987472534</c:v>
              </c:pt>
              <c:pt idx="12">
                <c:v>0.2399546205997467</c:v>
              </c:pt>
              <c:pt idx="13">
                <c:v>9.9729537963867188E-2</c:v>
              </c:pt>
              <c:pt idx="14">
                <c:v>0.17290070652961731</c:v>
              </c:pt>
              <c:pt idx="15">
                <c:v>0.22443605959415436</c:v>
              </c:pt>
              <c:pt idx="16">
                <c:v>0.32284751534461975</c:v>
              </c:pt>
              <c:pt idx="17">
                <c:v>0.2315116822719574</c:v>
              </c:pt>
              <c:pt idx="18">
                <c:v>0.38761213421821594</c:v>
              </c:pt>
              <c:pt idx="19">
                <c:v>0.26027202606201172</c:v>
              </c:pt>
              <c:pt idx="20">
                <c:v>0.45127898454666138</c:v>
              </c:pt>
              <c:pt idx="21">
                <c:v>0.42021635174751282</c:v>
              </c:pt>
              <c:pt idx="22">
                <c:v>4.18960340321064E-2</c:v>
              </c:pt>
              <c:pt idx="23">
                <c:v>0.28779476881027222</c:v>
              </c:pt>
              <c:pt idx="24">
                <c:v>0.37147822976112366</c:v>
              </c:pt>
              <c:pt idx="25">
                <c:v>0.39683225750923157</c:v>
              </c:pt>
              <c:pt idx="26">
                <c:v>0.38651379942893982</c:v>
              </c:pt>
              <c:pt idx="27">
                <c:v>1.1746022701263428</c:v>
              </c:pt>
              <c:pt idx="28">
                <c:v>0.21687780320644379</c:v>
              </c:pt>
              <c:pt idx="29">
                <c:v>0.14259502291679382</c:v>
              </c:pt>
              <c:pt idx="30">
                <c:v>0.25304415822029114</c:v>
              </c:pt>
              <c:pt idx="31">
                <c:v>0.51190471649169922</c:v>
              </c:pt>
              <c:pt idx="32">
                <c:v>0.40693512558937073</c:v>
              </c:pt>
              <c:pt idx="33">
                <c:v>0.54396069049835205</c:v>
              </c:pt>
              <c:pt idx="34">
                <c:v>0.48726028203964233</c:v>
              </c:pt>
              <c:pt idx="35">
                <c:v>0.55817461013793945</c:v>
              </c:pt>
              <c:pt idx="36">
                <c:v>0.55881857872009277</c:v>
              </c:pt>
              <c:pt idx="37">
                <c:v>0.32687529921531677</c:v>
              </c:pt>
              <c:pt idx="38">
                <c:v>0.29455134272575378</c:v>
              </c:pt>
              <c:pt idx="39">
                <c:v>0.34680008888244629</c:v>
              </c:pt>
              <c:pt idx="40">
                <c:v>0.43699720501899719</c:v>
              </c:pt>
              <c:pt idx="41">
                <c:v>0.25072216987609863</c:v>
              </c:pt>
              <c:pt idx="42">
                <c:v>0.37925276160240173</c:v>
              </c:pt>
              <c:pt idx="43">
                <c:v>0.57081139087677002</c:v>
              </c:pt>
              <c:pt idx="44">
                <c:v>0.41713440418243408</c:v>
              </c:pt>
              <c:pt idx="45">
                <c:v>0.2783781886100769</c:v>
              </c:pt>
              <c:pt idx="46">
                <c:v>0.58953797817230225</c:v>
              </c:pt>
              <c:pt idx="47">
                <c:v>0.49943557381629944</c:v>
              </c:pt>
              <c:pt idx="48">
                <c:v>0.23650853335857391</c:v>
              </c:pt>
              <c:pt idx="49">
                <c:v>0.55201870203018188</c:v>
              </c:pt>
              <c:pt idx="50">
                <c:v>0.42050224542617798</c:v>
              </c:pt>
              <c:pt idx="51">
                <c:v>0.29706355929374695</c:v>
              </c:pt>
              <c:pt idx="52">
                <c:v>0.39718863368034363</c:v>
              </c:pt>
              <c:pt idx="53">
                <c:v>0.20191086828708649</c:v>
              </c:pt>
              <c:pt idx="54">
                <c:v>0.46351784467697144</c:v>
              </c:pt>
              <c:pt idx="55">
                <c:v>0.4712601900100708</c:v>
              </c:pt>
              <c:pt idx="56">
                <c:v>0.34540846943855286</c:v>
              </c:pt>
              <c:pt idx="57">
                <c:v>0.32718932628631592</c:v>
              </c:pt>
              <c:pt idx="58">
                <c:v>0.4939953088760376</c:v>
              </c:pt>
              <c:pt idx="59">
                <c:v>0.46632152795791626</c:v>
              </c:pt>
              <c:pt idx="60">
                <c:v>0.3144538402557373</c:v>
              </c:pt>
              <c:pt idx="61">
                <c:v>0.77918517589569092</c:v>
              </c:pt>
              <c:pt idx="62">
                <c:v>0.75821900367736816</c:v>
              </c:pt>
              <c:pt idx="63">
                <c:v>0.57416760921478271</c:v>
              </c:pt>
              <c:pt idx="64">
                <c:v>0.43173113465309143</c:v>
              </c:pt>
              <c:pt idx="65">
                <c:v>0.49349367618560791</c:v>
              </c:pt>
              <c:pt idx="66">
                <c:v>0.55788189172744751</c:v>
              </c:pt>
              <c:pt idx="67">
                <c:v>0.37279066443443298</c:v>
              </c:pt>
              <c:pt idx="68">
                <c:v>0.47635293006896973</c:v>
              </c:pt>
              <c:pt idx="69">
                <c:v>0.46764042973518372</c:v>
              </c:pt>
              <c:pt idx="70">
                <c:v>0.46229520440101624</c:v>
              </c:pt>
              <c:pt idx="71">
                <c:v>0.40530464053153992</c:v>
              </c:pt>
              <c:pt idx="72">
                <c:v>0.58835363388061523</c:v>
              </c:pt>
              <c:pt idx="73">
                <c:v>0.30810442566871643</c:v>
              </c:pt>
              <c:pt idx="74">
                <c:v>0.35359719395637512</c:v>
              </c:pt>
              <c:pt idx="75">
                <c:v>0.57211339473724365</c:v>
              </c:pt>
              <c:pt idx="76">
                <c:v>0.45535501837730408</c:v>
              </c:pt>
              <c:pt idx="77">
                <c:v>0.56371259689331055</c:v>
              </c:pt>
              <c:pt idx="78">
                <c:v>0.4316641092300415</c:v>
              </c:pt>
              <c:pt idx="79">
                <c:v>0.31888914108276367</c:v>
              </c:pt>
              <c:pt idx="80">
                <c:v>0.46941643953323364</c:v>
              </c:pt>
              <c:pt idx="81">
                <c:v>0.67407602071762085</c:v>
              </c:pt>
              <c:pt idx="82">
                <c:v>0.47728529572486877</c:v>
              </c:pt>
              <c:pt idx="83">
                <c:v>0.53906911611557007</c:v>
              </c:pt>
              <c:pt idx="84">
                <c:v>0.79789948463439941</c:v>
              </c:pt>
              <c:pt idx="85">
                <c:v>0.75072956085205078</c:v>
              </c:pt>
              <c:pt idx="86">
                <c:v>0.68266844749450684</c:v>
              </c:pt>
            </c:numLit>
          </c:val>
          <c:extLst>
            <c:ext xmlns:c16="http://schemas.microsoft.com/office/drawing/2014/chart" uri="{C3380CC4-5D6E-409C-BE32-E72D297353CC}">
              <c16:uniqueId val="{0000036A-E4EA-4B96-9EA4-E43764C39D72}"/>
            </c:ext>
          </c:extLst>
        </c:ser>
        <c:ser>
          <c:idx val="5"/>
          <c:order val="5"/>
          <c:tx>
            <c:v>Tieliikenne</c:v>
          </c:tx>
          <c:spPr>
            <a:solidFill>
              <a:srgbClr val="006666"/>
            </a:solidFill>
          </c:spPr>
          <c:invertIfNegative val="0"/>
          <c:dPt>
            <c:idx val="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6C-E4EA-4B96-9EA4-E43764C39D72}"/>
              </c:ext>
            </c:extLst>
          </c:dPt>
          <c:dPt>
            <c:idx val="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6E-E4EA-4B96-9EA4-E43764C39D72}"/>
              </c:ext>
            </c:extLst>
          </c:dPt>
          <c:dPt>
            <c:idx val="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0-E4EA-4B96-9EA4-E43764C39D72}"/>
              </c:ext>
            </c:extLst>
          </c:dPt>
          <c:dPt>
            <c:idx val="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2-E4EA-4B96-9EA4-E43764C39D72}"/>
              </c:ext>
            </c:extLst>
          </c:dPt>
          <c:dPt>
            <c:idx val="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4-E4EA-4B96-9EA4-E43764C39D72}"/>
              </c:ext>
            </c:extLst>
          </c:dPt>
          <c:dPt>
            <c:idx val="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6-E4EA-4B96-9EA4-E43764C39D72}"/>
              </c:ext>
            </c:extLst>
          </c:dPt>
          <c:dPt>
            <c:idx val="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8-E4EA-4B96-9EA4-E43764C39D72}"/>
              </c:ext>
            </c:extLst>
          </c:dPt>
          <c:dPt>
            <c:idx val="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A-E4EA-4B96-9EA4-E43764C39D72}"/>
              </c:ext>
            </c:extLst>
          </c:dPt>
          <c:dPt>
            <c:idx val="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C-E4EA-4B96-9EA4-E43764C39D72}"/>
              </c:ext>
            </c:extLst>
          </c:dPt>
          <c:dPt>
            <c:idx val="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E-E4EA-4B96-9EA4-E43764C39D72}"/>
              </c:ext>
            </c:extLst>
          </c:dPt>
          <c:dPt>
            <c:idx val="1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0-E4EA-4B96-9EA4-E43764C39D72}"/>
              </c:ext>
            </c:extLst>
          </c:dPt>
          <c:dPt>
            <c:idx val="1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2-E4EA-4B96-9EA4-E43764C39D72}"/>
              </c:ext>
            </c:extLst>
          </c:dPt>
          <c:dPt>
            <c:idx val="1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4-E4EA-4B96-9EA4-E43764C39D72}"/>
              </c:ext>
            </c:extLst>
          </c:dPt>
          <c:dPt>
            <c:idx val="1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6-E4EA-4B96-9EA4-E43764C39D72}"/>
              </c:ext>
            </c:extLst>
          </c:dPt>
          <c:dPt>
            <c:idx val="1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8-E4EA-4B96-9EA4-E43764C39D72}"/>
              </c:ext>
            </c:extLst>
          </c:dPt>
          <c:dPt>
            <c:idx val="1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A-E4EA-4B96-9EA4-E43764C39D72}"/>
              </c:ext>
            </c:extLst>
          </c:dPt>
          <c:dPt>
            <c:idx val="1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C-E4EA-4B96-9EA4-E43764C39D72}"/>
              </c:ext>
            </c:extLst>
          </c:dPt>
          <c:dPt>
            <c:idx val="1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E-E4EA-4B96-9EA4-E43764C39D72}"/>
              </c:ext>
            </c:extLst>
          </c:dPt>
          <c:dPt>
            <c:idx val="1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0-E4EA-4B96-9EA4-E43764C39D72}"/>
              </c:ext>
            </c:extLst>
          </c:dPt>
          <c:dPt>
            <c:idx val="1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2-E4EA-4B96-9EA4-E43764C39D72}"/>
              </c:ext>
            </c:extLst>
          </c:dPt>
          <c:dPt>
            <c:idx val="20"/>
            <c:invertIfNegative val="0"/>
            <c:bubble3D val="0"/>
            <c:spPr>
              <a:solidFill>
                <a:srgbClr val="006666"/>
              </a:solidFill>
              <a:ln w="25400">
                <a:solidFill>
                  <a:srgbClr val="000000"/>
                </a:solidFill>
                <a:prstDash val="solid"/>
              </a:ln>
              <a:effectLst/>
            </c:spPr>
            <c:extLst>
              <c:ext xmlns:c16="http://schemas.microsoft.com/office/drawing/2014/chart" uri="{C3380CC4-5D6E-409C-BE32-E72D297353CC}">
                <c16:uniqueId val="{00000394-E4EA-4B96-9EA4-E43764C39D72}"/>
              </c:ext>
            </c:extLst>
          </c:dPt>
          <c:dPt>
            <c:idx val="2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6-E4EA-4B96-9EA4-E43764C39D72}"/>
              </c:ext>
            </c:extLst>
          </c:dPt>
          <c:dPt>
            <c:idx val="2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8-E4EA-4B96-9EA4-E43764C39D72}"/>
              </c:ext>
            </c:extLst>
          </c:dPt>
          <c:dPt>
            <c:idx val="2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A-E4EA-4B96-9EA4-E43764C39D72}"/>
              </c:ext>
            </c:extLst>
          </c:dPt>
          <c:dPt>
            <c:idx val="2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C-E4EA-4B96-9EA4-E43764C39D72}"/>
              </c:ext>
            </c:extLst>
          </c:dPt>
          <c:dPt>
            <c:idx val="2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E-E4EA-4B96-9EA4-E43764C39D72}"/>
              </c:ext>
            </c:extLst>
          </c:dPt>
          <c:dPt>
            <c:idx val="2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0-E4EA-4B96-9EA4-E43764C39D72}"/>
              </c:ext>
            </c:extLst>
          </c:dPt>
          <c:dPt>
            <c:idx val="2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2-E4EA-4B96-9EA4-E43764C39D72}"/>
              </c:ext>
            </c:extLst>
          </c:dPt>
          <c:dPt>
            <c:idx val="2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4-E4EA-4B96-9EA4-E43764C39D72}"/>
              </c:ext>
            </c:extLst>
          </c:dPt>
          <c:dPt>
            <c:idx val="2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6-E4EA-4B96-9EA4-E43764C39D72}"/>
              </c:ext>
            </c:extLst>
          </c:dPt>
          <c:dPt>
            <c:idx val="3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8-E4EA-4B96-9EA4-E43764C39D72}"/>
              </c:ext>
            </c:extLst>
          </c:dPt>
          <c:dPt>
            <c:idx val="3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A-E4EA-4B96-9EA4-E43764C39D72}"/>
              </c:ext>
            </c:extLst>
          </c:dPt>
          <c:dPt>
            <c:idx val="3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C-E4EA-4B96-9EA4-E43764C39D72}"/>
              </c:ext>
            </c:extLst>
          </c:dPt>
          <c:dPt>
            <c:idx val="3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E-E4EA-4B96-9EA4-E43764C39D72}"/>
              </c:ext>
            </c:extLst>
          </c:dPt>
          <c:dPt>
            <c:idx val="3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0-E4EA-4B96-9EA4-E43764C39D72}"/>
              </c:ext>
            </c:extLst>
          </c:dPt>
          <c:dPt>
            <c:idx val="3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2-E4EA-4B96-9EA4-E43764C39D72}"/>
              </c:ext>
            </c:extLst>
          </c:dPt>
          <c:dPt>
            <c:idx val="3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4-E4EA-4B96-9EA4-E43764C39D72}"/>
              </c:ext>
            </c:extLst>
          </c:dPt>
          <c:dPt>
            <c:idx val="3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6-E4EA-4B96-9EA4-E43764C39D72}"/>
              </c:ext>
            </c:extLst>
          </c:dPt>
          <c:dPt>
            <c:idx val="3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8-E4EA-4B96-9EA4-E43764C39D72}"/>
              </c:ext>
            </c:extLst>
          </c:dPt>
          <c:dPt>
            <c:idx val="3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A-E4EA-4B96-9EA4-E43764C39D72}"/>
              </c:ext>
            </c:extLst>
          </c:dPt>
          <c:dPt>
            <c:idx val="4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C-E4EA-4B96-9EA4-E43764C39D72}"/>
              </c:ext>
            </c:extLst>
          </c:dPt>
          <c:dPt>
            <c:idx val="4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E-E4EA-4B96-9EA4-E43764C39D72}"/>
              </c:ext>
            </c:extLst>
          </c:dPt>
          <c:dPt>
            <c:idx val="4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0-E4EA-4B96-9EA4-E43764C39D72}"/>
              </c:ext>
            </c:extLst>
          </c:dPt>
          <c:dPt>
            <c:idx val="4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2-E4EA-4B96-9EA4-E43764C39D72}"/>
              </c:ext>
            </c:extLst>
          </c:dPt>
          <c:dPt>
            <c:idx val="4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4-E4EA-4B96-9EA4-E43764C39D72}"/>
              </c:ext>
            </c:extLst>
          </c:dPt>
          <c:dPt>
            <c:idx val="4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6-E4EA-4B96-9EA4-E43764C39D72}"/>
              </c:ext>
            </c:extLst>
          </c:dPt>
          <c:dPt>
            <c:idx val="4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8-E4EA-4B96-9EA4-E43764C39D72}"/>
              </c:ext>
            </c:extLst>
          </c:dPt>
          <c:dPt>
            <c:idx val="4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A-E4EA-4B96-9EA4-E43764C39D72}"/>
              </c:ext>
            </c:extLst>
          </c:dPt>
          <c:dPt>
            <c:idx val="4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C-E4EA-4B96-9EA4-E43764C39D72}"/>
              </c:ext>
            </c:extLst>
          </c:dPt>
          <c:dPt>
            <c:idx val="4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E-E4EA-4B96-9EA4-E43764C39D72}"/>
              </c:ext>
            </c:extLst>
          </c:dPt>
          <c:dPt>
            <c:idx val="5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0-E4EA-4B96-9EA4-E43764C39D72}"/>
              </c:ext>
            </c:extLst>
          </c:dPt>
          <c:dPt>
            <c:idx val="5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2-E4EA-4B96-9EA4-E43764C39D72}"/>
              </c:ext>
            </c:extLst>
          </c:dPt>
          <c:dPt>
            <c:idx val="5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4-E4EA-4B96-9EA4-E43764C39D72}"/>
              </c:ext>
            </c:extLst>
          </c:dPt>
          <c:dPt>
            <c:idx val="5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6-E4EA-4B96-9EA4-E43764C39D72}"/>
              </c:ext>
            </c:extLst>
          </c:dPt>
          <c:dPt>
            <c:idx val="5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8-E4EA-4B96-9EA4-E43764C39D72}"/>
              </c:ext>
            </c:extLst>
          </c:dPt>
          <c:dPt>
            <c:idx val="5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A-E4EA-4B96-9EA4-E43764C39D72}"/>
              </c:ext>
            </c:extLst>
          </c:dPt>
          <c:dPt>
            <c:idx val="5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C-E4EA-4B96-9EA4-E43764C39D72}"/>
              </c:ext>
            </c:extLst>
          </c:dPt>
          <c:dPt>
            <c:idx val="5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E-E4EA-4B96-9EA4-E43764C39D72}"/>
              </c:ext>
            </c:extLst>
          </c:dPt>
          <c:dPt>
            <c:idx val="5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0-E4EA-4B96-9EA4-E43764C39D72}"/>
              </c:ext>
            </c:extLst>
          </c:dPt>
          <c:dPt>
            <c:idx val="5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2-E4EA-4B96-9EA4-E43764C39D72}"/>
              </c:ext>
            </c:extLst>
          </c:dPt>
          <c:dPt>
            <c:idx val="6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4-E4EA-4B96-9EA4-E43764C39D72}"/>
              </c:ext>
            </c:extLst>
          </c:dPt>
          <c:dPt>
            <c:idx val="6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6-E4EA-4B96-9EA4-E43764C39D72}"/>
              </c:ext>
            </c:extLst>
          </c:dPt>
          <c:dPt>
            <c:idx val="6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8-E4EA-4B96-9EA4-E43764C39D72}"/>
              </c:ext>
            </c:extLst>
          </c:dPt>
          <c:dPt>
            <c:idx val="6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A-E4EA-4B96-9EA4-E43764C39D72}"/>
              </c:ext>
            </c:extLst>
          </c:dPt>
          <c:dPt>
            <c:idx val="6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C-E4EA-4B96-9EA4-E43764C39D72}"/>
              </c:ext>
            </c:extLst>
          </c:dPt>
          <c:dPt>
            <c:idx val="6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E-E4EA-4B96-9EA4-E43764C39D72}"/>
              </c:ext>
            </c:extLst>
          </c:dPt>
          <c:dPt>
            <c:idx val="6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0-E4EA-4B96-9EA4-E43764C39D72}"/>
              </c:ext>
            </c:extLst>
          </c:dPt>
          <c:dPt>
            <c:idx val="6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2-E4EA-4B96-9EA4-E43764C39D72}"/>
              </c:ext>
            </c:extLst>
          </c:dPt>
          <c:dPt>
            <c:idx val="6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4-E4EA-4B96-9EA4-E43764C39D72}"/>
              </c:ext>
            </c:extLst>
          </c:dPt>
          <c:dPt>
            <c:idx val="6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6-E4EA-4B96-9EA4-E43764C39D72}"/>
              </c:ext>
            </c:extLst>
          </c:dPt>
          <c:dPt>
            <c:idx val="7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8-E4EA-4B96-9EA4-E43764C39D72}"/>
              </c:ext>
            </c:extLst>
          </c:dPt>
          <c:dPt>
            <c:idx val="7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A-E4EA-4B96-9EA4-E43764C39D72}"/>
              </c:ext>
            </c:extLst>
          </c:dPt>
          <c:dPt>
            <c:idx val="7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C-E4EA-4B96-9EA4-E43764C39D72}"/>
              </c:ext>
            </c:extLst>
          </c:dPt>
          <c:dPt>
            <c:idx val="7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E-E4EA-4B96-9EA4-E43764C39D72}"/>
              </c:ext>
            </c:extLst>
          </c:dPt>
          <c:dPt>
            <c:idx val="7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0-E4EA-4B96-9EA4-E43764C39D72}"/>
              </c:ext>
            </c:extLst>
          </c:dPt>
          <c:dPt>
            <c:idx val="7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2-E4EA-4B96-9EA4-E43764C39D72}"/>
              </c:ext>
            </c:extLst>
          </c:dPt>
          <c:dPt>
            <c:idx val="7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4-E4EA-4B96-9EA4-E43764C39D72}"/>
              </c:ext>
            </c:extLst>
          </c:dPt>
          <c:dPt>
            <c:idx val="7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6-E4EA-4B96-9EA4-E43764C39D72}"/>
              </c:ext>
            </c:extLst>
          </c:dPt>
          <c:dPt>
            <c:idx val="7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8-E4EA-4B96-9EA4-E43764C39D72}"/>
              </c:ext>
            </c:extLst>
          </c:dPt>
          <c:dPt>
            <c:idx val="7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A-E4EA-4B96-9EA4-E43764C39D72}"/>
              </c:ext>
            </c:extLst>
          </c:dPt>
          <c:dPt>
            <c:idx val="8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C-E4EA-4B96-9EA4-E43764C39D72}"/>
              </c:ext>
            </c:extLst>
          </c:dPt>
          <c:dPt>
            <c:idx val="8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E-E4EA-4B96-9EA4-E43764C39D72}"/>
              </c:ext>
            </c:extLst>
          </c:dPt>
          <c:dPt>
            <c:idx val="8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0-E4EA-4B96-9EA4-E43764C39D72}"/>
              </c:ext>
            </c:extLst>
          </c:dPt>
          <c:dPt>
            <c:idx val="8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2-E4EA-4B96-9EA4-E43764C39D72}"/>
              </c:ext>
            </c:extLst>
          </c:dPt>
          <c:dPt>
            <c:idx val="8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4-E4EA-4B96-9EA4-E43764C39D72}"/>
              </c:ext>
            </c:extLst>
          </c:dPt>
          <c:dPt>
            <c:idx val="8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6-E4EA-4B96-9EA4-E43764C39D72}"/>
              </c:ext>
            </c:extLst>
          </c:dPt>
          <c:dPt>
            <c:idx val="8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8-E4EA-4B96-9EA4-E43764C39D72}"/>
              </c:ext>
            </c:extLst>
          </c:dPt>
          <c:cat>
            <c:strLit>
              <c:ptCount val="87"/>
              <c:pt idx="0">
                <c:v>Turku</c:v>
              </c:pt>
              <c:pt idx="1">
                <c:v>Järvenpää</c:v>
              </c:pt>
              <c:pt idx="2">
                <c:v>Kerava</c:v>
              </c:pt>
              <c:pt idx="3">
                <c:v>Kauniainen</c:v>
              </c:pt>
              <c:pt idx="4">
                <c:v>Espoo</c:v>
              </c:pt>
              <c:pt idx="5">
                <c:v>Imatra</c:v>
              </c:pt>
              <c:pt idx="6">
                <c:v>Lahti</c:v>
              </c:pt>
              <c:pt idx="7">
                <c:v>Tampere</c:v>
              </c:pt>
              <c:pt idx="8">
                <c:v>Oulu</c:v>
              </c:pt>
              <c:pt idx="9">
                <c:v>Nokia</c:v>
              </c:pt>
              <c:pt idx="10">
                <c:v>Joensuu</c:v>
              </c:pt>
              <c:pt idx="11">
                <c:v>Naantali</c:v>
              </c:pt>
              <c:pt idx="12">
                <c:v>Vaasa</c:v>
              </c:pt>
              <c:pt idx="13">
                <c:v>Vantaa</c:v>
              </c:pt>
              <c:pt idx="14">
                <c:v>Jyväskylä</c:v>
              </c:pt>
              <c:pt idx="15">
                <c:v>Pornainen</c:v>
              </c:pt>
              <c:pt idx="16">
                <c:v>Tuusula</c:v>
              </c:pt>
              <c:pt idx="17">
                <c:v>Kirkkonummi</c:v>
              </c:pt>
              <c:pt idx="18">
                <c:v>Kaarina</c:v>
              </c:pt>
              <c:pt idx="19">
                <c:v>Raisio</c:v>
              </c:pt>
              <c:pt idx="20">
                <c:v>--&gt;  Rauma</c:v>
              </c:pt>
              <c:pt idx="21">
                <c:v>Kemi</c:v>
              </c:pt>
              <c:pt idx="22">
                <c:v>Helsinki</c:v>
              </c:pt>
              <c:pt idx="23">
                <c:v>Nurmijärvi</c:v>
              </c:pt>
              <c:pt idx="24">
                <c:v>Ylöjärvi</c:v>
              </c:pt>
              <c:pt idx="25">
                <c:v>Savonlinna</c:v>
              </c:pt>
              <c:pt idx="26">
                <c:v>Pirkkala</c:v>
              </c:pt>
              <c:pt idx="27">
                <c:v>Hanko</c:v>
              </c:pt>
              <c:pt idx="28">
                <c:v>Hyvinkää</c:v>
              </c:pt>
              <c:pt idx="29">
                <c:v>Kuopio</c:v>
              </c:pt>
              <c:pt idx="30">
                <c:v>Lappeenranta</c:v>
              </c:pt>
              <c:pt idx="31">
                <c:v>Parainen</c:v>
              </c:pt>
              <c:pt idx="32">
                <c:v>Lieto</c:v>
              </c:pt>
              <c:pt idx="33">
                <c:v>Kotka</c:v>
              </c:pt>
              <c:pt idx="34">
                <c:v>Kangasala</c:v>
              </c:pt>
              <c:pt idx="35">
                <c:v>Uusikaupunki</c:v>
              </c:pt>
              <c:pt idx="36">
                <c:v>Forssa</c:v>
              </c:pt>
              <c:pt idx="37">
                <c:v>Hämeenlinna</c:v>
              </c:pt>
              <c:pt idx="38">
                <c:v>Riihimäki</c:v>
              </c:pt>
              <c:pt idx="39">
                <c:v>Rusko</c:v>
              </c:pt>
              <c:pt idx="40">
                <c:v>Vihti</c:v>
              </c:pt>
              <c:pt idx="41">
                <c:v>Mikkeli</c:v>
              </c:pt>
              <c:pt idx="42">
                <c:v>Kokkola</c:v>
              </c:pt>
              <c:pt idx="43">
                <c:v>Lohja</c:v>
              </c:pt>
              <c:pt idx="44">
                <c:v>Ylivieska</c:v>
              </c:pt>
              <c:pt idx="45">
                <c:v>Sipoo</c:v>
              </c:pt>
              <c:pt idx="46">
                <c:v>Karkkila</c:v>
              </c:pt>
              <c:pt idx="47">
                <c:v>Varkaus</c:v>
              </c:pt>
              <c:pt idx="48">
                <c:v>Kajaani</c:v>
              </c:pt>
              <c:pt idx="49">
                <c:v>Kouvola</c:v>
              </c:pt>
              <c:pt idx="50">
                <c:v>Masku</c:v>
              </c:pt>
              <c:pt idx="51">
                <c:v>Iisalmi</c:v>
              </c:pt>
              <c:pt idx="52">
                <c:v>Hollola</c:v>
              </c:pt>
              <c:pt idx="53">
                <c:v>Kemiönsaari</c:v>
              </c:pt>
              <c:pt idx="54">
                <c:v>Lempäälä</c:v>
              </c:pt>
              <c:pt idx="55">
                <c:v>Hausjärvi</c:v>
              </c:pt>
              <c:pt idx="56">
                <c:v>Seinäjoki</c:v>
              </c:pt>
              <c:pt idx="57">
                <c:v>Suomussalmi</c:v>
              </c:pt>
              <c:pt idx="58">
                <c:v>Nousiainen</c:v>
              </c:pt>
              <c:pt idx="59">
                <c:v>Äänekoski</c:v>
              </c:pt>
              <c:pt idx="60">
                <c:v>Paimio</c:v>
              </c:pt>
              <c:pt idx="61">
                <c:v>Hamina</c:v>
              </c:pt>
              <c:pt idx="62">
                <c:v>Sastamala</c:v>
              </c:pt>
              <c:pt idx="63">
                <c:v>Salo</c:v>
              </c:pt>
              <c:pt idx="64">
                <c:v>Hämeenkyrö</c:v>
              </c:pt>
              <c:pt idx="65">
                <c:v>Aura</c:v>
              </c:pt>
              <c:pt idx="66">
                <c:v>Loviisa</c:v>
              </c:pt>
              <c:pt idx="67">
                <c:v>Suonenjoki</c:v>
              </c:pt>
              <c:pt idx="68">
                <c:v>Janakkala</c:v>
              </c:pt>
              <c:pt idx="69">
                <c:v>Orivesi</c:v>
              </c:pt>
              <c:pt idx="70">
                <c:v>Sauvo</c:v>
              </c:pt>
              <c:pt idx="71">
                <c:v>Mäntsälä</c:v>
              </c:pt>
              <c:pt idx="72">
                <c:v>Orimattila</c:v>
              </c:pt>
              <c:pt idx="73">
                <c:v>Ilomantsi</c:v>
              </c:pt>
              <c:pt idx="74">
                <c:v>Mynämäki</c:v>
              </c:pt>
              <c:pt idx="75">
                <c:v>Iitti</c:v>
              </c:pt>
              <c:pt idx="76">
                <c:v>Jokioinen</c:v>
              </c:pt>
              <c:pt idx="77">
                <c:v>Laitila</c:v>
              </c:pt>
              <c:pt idx="78">
                <c:v>Lapua</c:v>
              </c:pt>
              <c:pt idx="79">
                <c:v>Padasjoki</c:v>
              </c:pt>
              <c:pt idx="80">
                <c:v>Kuhmoinen</c:v>
              </c:pt>
              <c:pt idx="81">
                <c:v>Ikaalinen</c:v>
              </c:pt>
              <c:pt idx="82">
                <c:v>Ilmajoki</c:v>
              </c:pt>
              <c:pt idx="83">
                <c:v>Somero</c:v>
              </c:pt>
              <c:pt idx="84">
                <c:v>Loimaa</c:v>
              </c:pt>
              <c:pt idx="85">
                <c:v>Luumäki</c:v>
              </c:pt>
              <c:pt idx="86">
                <c:v>Punkalaidun</c:v>
              </c:pt>
            </c:strLit>
          </c:cat>
          <c:val>
            <c:numLit>
              <c:formatCode>General</c:formatCode>
              <c:ptCount val="87"/>
              <c:pt idx="0">
                <c:v>0.71025443077087402</c:v>
              </c:pt>
              <c:pt idx="1">
                <c:v>0.915413498878479</c:v>
              </c:pt>
              <c:pt idx="2">
                <c:v>1.2392947673797607</c:v>
              </c:pt>
              <c:pt idx="3">
                <c:v>0.72141909599304199</c:v>
              </c:pt>
              <c:pt idx="4">
                <c:v>0.90264302492141724</c:v>
              </c:pt>
              <c:pt idx="5">
                <c:v>1.1570836305618286</c:v>
              </c:pt>
              <c:pt idx="6">
                <c:v>1.2816115617752075</c:v>
              </c:pt>
              <c:pt idx="7">
                <c:v>0.83596426248550415</c:v>
              </c:pt>
              <c:pt idx="8">
                <c:v>1.1347039937973022</c:v>
              </c:pt>
              <c:pt idx="9">
                <c:v>1.4479845762252808</c:v>
              </c:pt>
              <c:pt idx="10">
                <c:v>1.2123308181762695</c:v>
              </c:pt>
              <c:pt idx="11">
                <c:v>0.93976008892059326</c:v>
              </c:pt>
              <c:pt idx="12">
                <c:v>0.85270661115646362</c:v>
              </c:pt>
              <c:pt idx="13">
                <c:v>1.3313863277435303</c:v>
              </c:pt>
              <c:pt idx="14">
                <c:v>1.2246068716049194</c:v>
              </c:pt>
              <c:pt idx="15">
                <c:v>1.0713765621185303</c:v>
              </c:pt>
              <c:pt idx="16">
                <c:v>1.6681077480316162</c:v>
              </c:pt>
              <c:pt idx="17">
                <c:v>1.6418635845184326</c:v>
              </c:pt>
              <c:pt idx="18">
                <c:v>1.7632194757461548</c:v>
              </c:pt>
              <c:pt idx="19">
                <c:v>1.5525367259979248</c:v>
              </c:pt>
              <c:pt idx="20">
                <c:v>1.2339427471160889</c:v>
              </c:pt>
              <c:pt idx="21">
                <c:v>1.4037114381790161</c:v>
              </c:pt>
              <c:pt idx="22">
                <c:v>0.67923617362976074</c:v>
              </c:pt>
              <c:pt idx="23">
                <c:v>2.1952950954437256</c:v>
              </c:pt>
              <c:pt idx="24">
                <c:v>1.5991698503494263</c:v>
              </c:pt>
              <c:pt idx="25">
                <c:v>1.6396918296813965</c:v>
              </c:pt>
              <c:pt idx="26">
                <c:v>1.7877854108810425</c:v>
              </c:pt>
              <c:pt idx="27">
                <c:v>1.5437474250793457</c:v>
              </c:pt>
              <c:pt idx="28">
                <c:v>1.7323853969573975</c:v>
              </c:pt>
              <c:pt idx="29">
                <c:v>1.2820992469787598</c:v>
              </c:pt>
              <c:pt idx="30">
                <c:v>1.5727843046188354</c:v>
              </c:pt>
              <c:pt idx="31">
                <c:v>1.3946435451507568</c:v>
              </c:pt>
              <c:pt idx="32">
                <c:v>1.796452522277832</c:v>
              </c:pt>
              <c:pt idx="33">
                <c:v>1.2874634265899658</c:v>
              </c:pt>
              <c:pt idx="34">
                <c:v>1.6646021604537964</c:v>
              </c:pt>
              <c:pt idx="35">
                <c:v>1.4472004175186157</c:v>
              </c:pt>
              <c:pt idx="36">
                <c:v>1.2145122289657593</c:v>
              </c:pt>
              <c:pt idx="37">
                <c:v>1.8713700771331787</c:v>
              </c:pt>
              <c:pt idx="38">
                <c:v>1.7551002502441406</c:v>
              </c:pt>
              <c:pt idx="39">
                <c:v>1.0474354028701782</c:v>
              </c:pt>
              <c:pt idx="40">
                <c:v>2.3886616230010986</c:v>
              </c:pt>
              <c:pt idx="41">
                <c:v>1.9608798027038574</c:v>
              </c:pt>
              <c:pt idx="42">
                <c:v>1.3940949440002441</c:v>
              </c:pt>
              <c:pt idx="43">
                <c:v>2.3971121311187744</c:v>
              </c:pt>
              <c:pt idx="44">
                <c:v>1.7748450040817261</c:v>
              </c:pt>
              <c:pt idx="45">
                <c:v>2.4337215423583984</c:v>
              </c:pt>
              <c:pt idx="46">
                <c:v>1.9991741180419922</c:v>
              </c:pt>
              <c:pt idx="47">
                <c:v>1.1997885704040527</c:v>
              </c:pt>
              <c:pt idx="48">
                <c:v>1.3596478700637817</c:v>
              </c:pt>
              <c:pt idx="49">
                <c:v>1.8219287395477295</c:v>
              </c:pt>
              <c:pt idx="50">
                <c:v>3.036022424697876</c:v>
              </c:pt>
              <c:pt idx="51">
                <c:v>1.6768927574157715</c:v>
              </c:pt>
              <c:pt idx="52">
                <c:v>2.3139886856079102</c:v>
              </c:pt>
              <c:pt idx="53">
                <c:v>1.720501184463501</c:v>
              </c:pt>
              <c:pt idx="54">
                <c:v>2.9993946552276611</c:v>
              </c:pt>
              <c:pt idx="55">
                <c:v>1.79448401927948</c:v>
              </c:pt>
              <c:pt idx="56">
                <c:v>1.3134287595748901</c:v>
              </c:pt>
              <c:pt idx="57">
                <c:v>2.5651144981384277</c:v>
              </c:pt>
              <c:pt idx="58">
                <c:v>2.2033178806304932</c:v>
              </c:pt>
              <c:pt idx="59">
                <c:v>2.8196184635162354</c:v>
              </c:pt>
              <c:pt idx="60">
                <c:v>3.2127315998077393</c:v>
              </c:pt>
              <c:pt idx="61">
                <c:v>2.108696460723877</c:v>
              </c:pt>
              <c:pt idx="62">
                <c:v>2.5362796783447266</c:v>
              </c:pt>
              <c:pt idx="63">
                <c:v>2.7709228992462158</c:v>
              </c:pt>
              <c:pt idx="64">
                <c:v>3.0475919246673584</c:v>
              </c:pt>
              <c:pt idx="65">
                <c:v>3.1735589504241943</c:v>
              </c:pt>
              <c:pt idx="66">
                <c:v>3.8566703796386719</c:v>
              </c:pt>
              <c:pt idx="67">
                <c:v>3.4663102626800537</c:v>
              </c:pt>
              <c:pt idx="68">
                <c:v>4.0495762825012207</c:v>
              </c:pt>
              <c:pt idx="69">
                <c:v>4.089940071105957</c:v>
              </c:pt>
              <c:pt idx="70">
                <c:v>1.9587317705154419</c:v>
              </c:pt>
              <c:pt idx="71">
                <c:v>4.7027883529663086</c:v>
              </c:pt>
              <c:pt idx="72">
                <c:v>3.1046252250671387</c:v>
              </c:pt>
              <c:pt idx="73">
                <c:v>2.0835838317871094</c:v>
              </c:pt>
              <c:pt idx="74">
                <c:v>2.6715061664581299</c:v>
              </c:pt>
              <c:pt idx="75">
                <c:v>3.0393567085266113</c:v>
              </c:pt>
              <c:pt idx="76">
                <c:v>3.0500571727752686</c:v>
              </c:pt>
              <c:pt idx="77">
                <c:v>3.0401842594146729</c:v>
              </c:pt>
              <c:pt idx="78">
                <c:v>2.4151291847229004</c:v>
              </c:pt>
              <c:pt idx="79">
                <c:v>3.6638748645782471</c:v>
              </c:pt>
              <c:pt idx="80">
                <c:v>4.314204216003418</c:v>
              </c:pt>
              <c:pt idx="81">
                <c:v>3.4950366020202637</c:v>
              </c:pt>
              <c:pt idx="82">
                <c:v>2.4424023628234863</c:v>
              </c:pt>
              <c:pt idx="83">
                <c:v>2.1184594631195068</c:v>
              </c:pt>
              <c:pt idx="84">
                <c:v>2.6996598243713379</c:v>
              </c:pt>
              <c:pt idx="85">
                <c:v>7.340186595916748</c:v>
              </c:pt>
              <c:pt idx="86">
                <c:v>2.3948915004730225</c:v>
              </c:pt>
            </c:numLit>
          </c:val>
          <c:extLst>
            <c:ext xmlns:c16="http://schemas.microsoft.com/office/drawing/2014/chart" uri="{C3380CC4-5D6E-409C-BE32-E72D297353CC}">
              <c16:uniqueId val="{00000419-E4EA-4B96-9EA4-E43764C39D72}"/>
            </c:ext>
          </c:extLst>
        </c:ser>
        <c:ser>
          <c:idx val="6"/>
          <c:order val="6"/>
          <c:tx>
            <c:v>Maatalous</c:v>
          </c:tx>
          <c:spPr>
            <a:solidFill>
              <a:srgbClr val="0080FF"/>
            </a:solidFill>
          </c:spPr>
          <c:invertIfNegative val="0"/>
          <c:dPt>
            <c:idx val="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1B-E4EA-4B96-9EA4-E43764C39D72}"/>
              </c:ext>
            </c:extLst>
          </c:dPt>
          <c:dPt>
            <c:idx val="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1D-E4EA-4B96-9EA4-E43764C39D72}"/>
              </c:ext>
            </c:extLst>
          </c:dPt>
          <c:dPt>
            <c:idx val="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1F-E4EA-4B96-9EA4-E43764C39D72}"/>
              </c:ext>
            </c:extLst>
          </c:dPt>
          <c:dPt>
            <c:idx val="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1-E4EA-4B96-9EA4-E43764C39D72}"/>
              </c:ext>
            </c:extLst>
          </c:dPt>
          <c:dPt>
            <c:idx val="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3-E4EA-4B96-9EA4-E43764C39D72}"/>
              </c:ext>
            </c:extLst>
          </c:dPt>
          <c:dPt>
            <c:idx val="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5-E4EA-4B96-9EA4-E43764C39D72}"/>
              </c:ext>
            </c:extLst>
          </c:dPt>
          <c:dPt>
            <c:idx val="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7-E4EA-4B96-9EA4-E43764C39D72}"/>
              </c:ext>
            </c:extLst>
          </c:dPt>
          <c:dPt>
            <c:idx val="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9-E4EA-4B96-9EA4-E43764C39D72}"/>
              </c:ext>
            </c:extLst>
          </c:dPt>
          <c:dPt>
            <c:idx val="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B-E4EA-4B96-9EA4-E43764C39D72}"/>
              </c:ext>
            </c:extLst>
          </c:dPt>
          <c:dPt>
            <c:idx val="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D-E4EA-4B96-9EA4-E43764C39D72}"/>
              </c:ext>
            </c:extLst>
          </c:dPt>
          <c:dPt>
            <c:idx val="1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F-E4EA-4B96-9EA4-E43764C39D72}"/>
              </c:ext>
            </c:extLst>
          </c:dPt>
          <c:dPt>
            <c:idx val="1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1-E4EA-4B96-9EA4-E43764C39D72}"/>
              </c:ext>
            </c:extLst>
          </c:dPt>
          <c:dPt>
            <c:idx val="1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3-E4EA-4B96-9EA4-E43764C39D72}"/>
              </c:ext>
            </c:extLst>
          </c:dPt>
          <c:dPt>
            <c:idx val="1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5-E4EA-4B96-9EA4-E43764C39D72}"/>
              </c:ext>
            </c:extLst>
          </c:dPt>
          <c:dPt>
            <c:idx val="1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7-E4EA-4B96-9EA4-E43764C39D72}"/>
              </c:ext>
            </c:extLst>
          </c:dPt>
          <c:dPt>
            <c:idx val="1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9-E4EA-4B96-9EA4-E43764C39D72}"/>
              </c:ext>
            </c:extLst>
          </c:dPt>
          <c:dPt>
            <c:idx val="1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B-E4EA-4B96-9EA4-E43764C39D72}"/>
              </c:ext>
            </c:extLst>
          </c:dPt>
          <c:dPt>
            <c:idx val="1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D-E4EA-4B96-9EA4-E43764C39D72}"/>
              </c:ext>
            </c:extLst>
          </c:dPt>
          <c:dPt>
            <c:idx val="1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F-E4EA-4B96-9EA4-E43764C39D72}"/>
              </c:ext>
            </c:extLst>
          </c:dPt>
          <c:dPt>
            <c:idx val="1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1-E4EA-4B96-9EA4-E43764C39D72}"/>
              </c:ext>
            </c:extLst>
          </c:dPt>
          <c:dPt>
            <c:idx val="20"/>
            <c:invertIfNegative val="0"/>
            <c:bubble3D val="0"/>
            <c:spPr>
              <a:solidFill>
                <a:srgbClr val="0080FF"/>
              </a:solidFill>
              <a:ln w="25400">
                <a:solidFill>
                  <a:srgbClr val="000000"/>
                </a:solidFill>
                <a:prstDash val="solid"/>
              </a:ln>
              <a:effectLst/>
            </c:spPr>
            <c:extLst>
              <c:ext xmlns:c16="http://schemas.microsoft.com/office/drawing/2014/chart" uri="{C3380CC4-5D6E-409C-BE32-E72D297353CC}">
                <c16:uniqueId val="{00000443-E4EA-4B96-9EA4-E43764C39D72}"/>
              </c:ext>
            </c:extLst>
          </c:dPt>
          <c:dPt>
            <c:idx val="2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5-E4EA-4B96-9EA4-E43764C39D72}"/>
              </c:ext>
            </c:extLst>
          </c:dPt>
          <c:dPt>
            <c:idx val="2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7-E4EA-4B96-9EA4-E43764C39D72}"/>
              </c:ext>
            </c:extLst>
          </c:dPt>
          <c:dPt>
            <c:idx val="2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9-E4EA-4B96-9EA4-E43764C39D72}"/>
              </c:ext>
            </c:extLst>
          </c:dPt>
          <c:dPt>
            <c:idx val="2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B-E4EA-4B96-9EA4-E43764C39D72}"/>
              </c:ext>
            </c:extLst>
          </c:dPt>
          <c:dPt>
            <c:idx val="2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D-E4EA-4B96-9EA4-E43764C39D72}"/>
              </c:ext>
            </c:extLst>
          </c:dPt>
          <c:dPt>
            <c:idx val="2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F-E4EA-4B96-9EA4-E43764C39D72}"/>
              </c:ext>
            </c:extLst>
          </c:dPt>
          <c:dPt>
            <c:idx val="2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1-E4EA-4B96-9EA4-E43764C39D72}"/>
              </c:ext>
            </c:extLst>
          </c:dPt>
          <c:dPt>
            <c:idx val="2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3-E4EA-4B96-9EA4-E43764C39D72}"/>
              </c:ext>
            </c:extLst>
          </c:dPt>
          <c:dPt>
            <c:idx val="2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5-E4EA-4B96-9EA4-E43764C39D72}"/>
              </c:ext>
            </c:extLst>
          </c:dPt>
          <c:dPt>
            <c:idx val="3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7-E4EA-4B96-9EA4-E43764C39D72}"/>
              </c:ext>
            </c:extLst>
          </c:dPt>
          <c:dPt>
            <c:idx val="3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9-E4EA-4B96-9EA4-E43764C39D72}"/>
              </c:ext>
            </c:extLst>
          </c:dPt>
          <c:dPt>
            <c:idx val="3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B-E4EA-4B96-9EA4-E43764C39D72}"/>
              </c:ext>
            </c:extLst>
          </c:dPt>
          <c:dPt>
            <c:idx val="3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D-E4EA-4B96-9EA4-E43764C39D72}"/>
              </c:ext>
            </c:extLst>
          </c:dPt>
          <c:dPt>
            <c:idx val="3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F-E4EA-4B96-9EA4-E43764C39D72}"/>
              </c:ext>
            </c:extLst>
          </c:dPt>
          <c:dPt>
            <c:idx val="3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1-E4EA-4B96-9EA4-E43764C39D72}"/>
              </c:ext>
            </c:extLst>
          </c:dPt>
          <c:dPt>
            <c:idx val="3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3-E4EA-4B96-9EA4-E43764C39D72}"/>
              </c:ext>
            </c:extLst>
          </c:dPt>
          <c:dPt>
            <c:idx val="3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5-E4EA-4B96-9EA4-E43764C39D72}"/>
              </c:ext>
            </c:extLst>
          </c:dPt>
          <c:dPt>
            <c:idx val="3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7-E4EA-4B96-9EA4-E43764C39D72}"/>
              </c:ext>
            </c:extLst>
          </c:dPt>
          <c:dPt>
            <c:idx val="3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9-E4EA-4B96-9EA4-E43764C39D72}"/>
              </c:ext>
            </c:extLst>
          </c:dPt>
          <c:dPt>
            <c:idx val="4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B-E4EA-4B96-9EA4-E43764C39D72}"/>
              </c:ext>
            </c:extLst>
          </c:dPt>
          <c:dPt>
            <c:idx val="4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D-E4EA-4B96-9EA4-E43764C39D72}"/>
              </c:ext>
            </c:extLst>
          </c:dPt>
          <c:dPt>
            <c:idx val="4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F-E4EA-4B96-9EA4-E43764C39D72}"/>
              </c:ext>
            </c:extLst>
          </c:dPt>
          <c:dPt>
            <c:idx val="4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1-E4EA-4B96-9EA4-E43764C39D72}"/>
              </c:ext>
            </c:extLst>
          </c:dPt>
          <c:dPt>
            <c:idx val="4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3-E4EA-4B96-9EA4-E43764C39D72}"/>
              </c:ext>
            </c:extLst>
          </c:dPt>
          <c:dPt>
            <c:idx val="4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5-E4EA-4B96-9EA4-E43764C39D72}"/>
              </c:ext>
            </c:extLst>
          </c:dPt>
          <c:dPt>
            <c:idx val="4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7-E4EA-4B96-9EA4-E43764C39D72}"/>
              </c:ext>
            </c:extLst>
          </c:dPt>
          <c:dPt>
            <c:idx val="4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9-E4EA-4B96-9EA4-E43764C39D72}"/>
              </c:ext>
            </c:extLst>
          </c:dPt>
          <c:dPt>
            <c:idx val="4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B-E4EA-4B96-9EA4-E43764C39D72}"/>
              </c:ext>
            </c:extLst>
          </c:dPt>
          <c:dPt>
            <c:idx val="4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D-E4EA-4B96-9EA4-E43764C39D72}"/>
              </c:ext>
            </c:extLst>
          </c:dPt>
          <c:dPt>
            <c:idx val="5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F-E4EA-4B96-9EA4-E43764C39D72}"/>
              </c:ext>
            </c:extLst>
          </c:dPt>
          <c:dPt>
            <c:idx val="5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1-E4EA-4B96-9EA4-E43764C39D72}"/>
              </c:ext>
            </c:extLst>
          </c:dPt>
          <c:dPt>
            <c:idx val="5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3-E4EA-4B96-9EA4-E43764C39D72}"/>
              </c:ext>
            </c:extLst>
          </c:dPt>
          <c:dPt>
            <c:idx val="5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5-E4EA-4B96-9EA4-E43764C39D72}"/>
              </c:ext>
            </c:extLst>
          </c:dPt>
          <c:dPt>
            <c:idx val="5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7-E4EA-4B96-9EA4-E43764C39D72}"/>
              </c:ext>
            </c:extLst>
          </c:dPt>
          <c:dPt>
            <c:idx val="5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9-E4EA-4B96-9EA4-E43764C39D72}"/>
              </c:ext>
            </c:extLst>
          </c:dPt>
          <c:dPt>
            <c:idx val="5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B-E4EA-4B96-9EA4-E43764C39D72}"/>
              </c:ext>
            </c:extLst>
          </c:dPt>
          <c:dPt>
            <c:idx val="5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D-E4EA-4B96-9EA4-E43764C39D72}"/>
              </c:ext>
            </c:extLst>
          </c:dPt>
          <c:dPt>
            <c:idx val="5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F-E4EA-4B96-9EA4-E43764C39D72}"/>
              </c:ext>
            </c:extLst>
          </c:dPt>
          <c:dPt>
            <c:idx val="5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1-E4EA-4B96-9EA4-E43764C39D72}"/>
              </c:ext>
            </c:extLst>
          </c:dPt>
          <c:dPt>
            <c:idx val="6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3-E4EA-4B96-9EA4-E43764C39D72}"/>
              </c:ext>
            </c:extLst>
          </c:dPt>
          <c:dPt>
            <c:idx val="6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5-E4EA-4B96-9EA4-E43764C39D72}"/>
              </c:ext>
            </c:extLst>
          </c:dPt>
          <c:dPt>
            <c:idx val="6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7-E4EA-4B96-9EA4-E43764C39D72}"/>
              </c:ext>
            </c:extLst>
          </c:dPt>
          <c:dPt>
            <c:idx val="6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9-E4EA-4B96-9EA4-E43764C39D72}"/>
              </c:ext>
            </c:extLst>
          </c:dPt>
          <c:dPt>
            <c:idx val="6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B-E4EA-4B96-9EA4-E43764C39D72}"/>
              </c:ext>
            </c:extLst>
          </c:dPt>
          <c:dPt>
            <c:idx val="6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D-E4EA-4B96-9EA4-E43764C39D72}"/>
              </c:ext>
            </c:extLst>
          </c:dPt>
          <c:dPt>
            <c:idx val="6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F-E4EA-4B96-9EA4-E43764C39D72}"/>
              </c:ext>
            </c:extLst>
          </c:dPt>
          <c:dPt>
            <c:idx val="6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1-E4EA-4B96-9EA4-E43764C39D72}"/>
              </c:ext>
            </c:extLst>
          </c:dPt>
          <c:dPt>
            <c:idx val="6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3-E4EA-4B96-9EA4-E43764C39D72}"/>
              </c:ext>
            </c:extLst>
          </c:dPt>
          <c:dPt>
            <c:idx val="6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5-E4EA-4B96-9EA4-E43764C39D72}"/>
              </c:ext>
            </c:extLst>
          </c:dPt>
          <c:dPt>
            <c:idx val="7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7-E4EA-4B96-9EA4-E43764C39D72}"/>
              </c:ext>
            </c:extLst>
          </c:dPt>
          <c:dPt>
            <c:idx val="7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9-E4EA-4B96-9EA4-E43764C39D72}"/>
              </c:ext>
            </c:extLst>
          </c:dPt>
          <c:dPt>
            <c:idx val="7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B-E4EA-4B96-9EA4-E43764C39D72}"/>
              </c:ext>
            </c:extLst>
          </c:dPt>
          <c:dPt>
            <c:idx val="7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D-E4EA-4B96-9EA4-E43764C39D72}"/>
              </c:ext>
            </c:extLst>
          </c:dPt>
          <c:dPt>
            <c:idx val="7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F-E4EA-4B96-9EA4-E43764C39D72}"/>
              </c:ext>
            </c:extLst>
          </c:dPt>
          <c:dPt>
            <c:idx val="7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1-E4EA-4B96-9EA4-E43764C39D72}"/>
              </c:ext>
            </c:extLst>
          </c:dPt>
          <c:dPt>
            <c:idx val="7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3-E4EA-4B96-9EA4-E43764C39D72}"/>
              </c:ext>
            </c:extLst>
          </c:dPt>
          <c:dPt>
            <c:idx val="7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5-E4EA-4B96-9EA4-E43764C39D72}"/>
              </c:ext>
            </c:extLst>
          </c:dPt>
          <c:dPt>
            <c:idx val="7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7-E4EA-4B96-9EA4-E43764C39D72}"/>
              </c:ext>
            </c:extLst>
          </c:dPt>
          <c:dPt>
            <c:idx val="7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9-E4EA-4B96-9EA4-E43764C39D72}"/>
              </c:ext>
            </c:extLst>
          </c:dPt>
          <c:dPt>
            <c:idx val="8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B-E4EA-4B96-9EA4-E43764C39D72}"/>
              </c:ext>
            </c:extLst>
          </c:dPt>
          <c:dPt>
            <c:idx val="8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D-E4EA-4B96-9EA4-E43764C39D72}"/>
              </c:ext>
            </c:extLst>
          </c:dPt>
          <c:dPt>
            <c:idx val="8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F-E4EA-4B96-9EA4-E43764C39D72}"/>
              </c:ext>
            </c:extLst>
          </c:dPt>
          <c:dPt>
            <c:idx val="8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1-E4EA-4B96-9EA4-E43764C39D72}"/>
              </c:ext>
            </c:extLst>
          </c:dPt>
          <c:dPt>
            <c:idx val="8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3-E4EA-4B96-9EA4-E43764C39D72}"/>
              </c:ext>
            </c:extLst>
          </c:dPt>
          <c:dPt>
            <c:idx val="8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5-E4EA-4B96-9EA4-E43764C39D72}"/>
              </c:ext>
            </c:extLst>
          </c:dPt>
          <c:dPt>
            <c:idx val="8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7-E4EA-4B96-9EA4-E43764C39D72}"/>
              </c:ext>
            </c:extLst>
          </c:dPt>
          <c:cat>
            <c:strLit>
              <c:ptCount val="87"/>
              <c:pt idx="0">
                <c:v>Turku</c:v>
              </c:pt>
              <c:pt idx="1">
                <c:v>Järvenpää</c:v>
              </c:pt>
              <c:pt idx="2">
                <c:v>Kerava</c:v>
              </c:pt>
              <c:pt idx="3">
                <c:v>Kauniainen</c:v>
              </c:pt>
              <c:pt idx="4">
                <c:v>Espoo</c:v>
              </c:pt>
              <c:pt idx="5">
                <c:v>Imatra</c:v>
              </c:pt>
              <c:pt idx="6">
                <c:v>Lahti</c:v>
              </c:pt>
              <c:pt idx="7">
                <c:v>Tampere</c:v>
              </c:pt>
              <c:pt idx="8">
                <c:v>Oulu</c:v>
              </c:pt>
              <c:pt idx="9">
                <c:v>Nokia</c:v>
              </c:pt>
              <c:pt idx="10">
                <c:v>Joensuu</c:v>
              </c:pt>
              <c:pt idx="11">
                <c:v>Naantali</c:v>
              </c:pt>
              <c:pt idx="12">
                <c:v>Vaasa</c:v>
              </c:pt>
              <c:pt idx="13">
                <c:v>Vantaa</c:v>
              </c:pt>
              <c:pt idx="14">
                <c:v>Jyväskylä</c:v>
              </c:pt>
              <c:pt idx="15">
                <c:v>Pornainen</c:v>
              </c:pt>
              <c:pt idx="16">
                <c:v>Tuusula</c:v>
              </c:pt>
              <c:pt idx="17">
                <c:v>Kirkkonummi</c:v>
              </c:pt>
              <c:pt idx="18">
                <c:v>Kaarina</c:v>
              </c:pt>
              <c:pt idx="19">
                <c:v>Raisio</c:v>
              </c:pt>
              <c:pt idx="20">
                <c:v>--&gt;  Rauma</c:v>
              </c:pt>
              <c:pt idx="21">
                <c:v>Kemi</c:v>
              </c:pt>
              <c:pt idx="22">
                <c:v>Helsinki</c:v>
              </c:pt>
              <c:pt idx="23">
                <c:v>Nurmijärvi</c:v>
              </c:pt>
              <c:pt idx="24">
                <c:v>Ylöjärvi</c:v>
              </c:pt>
              <c:pt idx="25">
                <c:v>Savonlinna</c:v>
              </c:pt>
              <c:pt idx="26">
                <c:v>Pirkkala</c:v>
              </c:pt>
              <c:pt idx="27">
                <c:v>Hanko</c:v>
              </c:pt>
              <c:pt idx="28">
                <c:v>Hyvinkää</c:v>
              </c:pt>
              <c:pt idx="29">
                <c:v>Kuopio</c:v>
              </c:pt>
              <c:pt idx="30">
                <c:v>Lappeenranta</c:v>
              </c:pt>
              <c:pt idx="31">
                <c:v>Parainen</c:v>
              </c:pt>
              <c:pt idx="32">
                <c:v>Lieto</c:v>
              </c:pt>
              <c:pt idx="33">
                <c:v>Kotka</c:v>
              </c:pt>
              <c:pt idx="34">
                <c:v>Kangasala</c:v>
              </c:pt>
              <c:pt idx="35">
                <c:v>Uusikaupunki</c:v>
              </c:pt>
              <c:pt idx="36">
                <c:v>Forssa</c:v>
              </c:pt>
              <c:pt idx="37">
                <c:v>Hämeenlinna</c:v>
              </c:pt>
              <c:pt idx="38">
                <c:v>Riihimäki</c:v>
              </c:pt>
              <c:pt idx="39">
                <c:v>Rusko</c:v>
              </c:pt>
              <c:pt idx="40">
                <c:v>Vihti</c:v>
              </c:pt>
              <c:pt idx="41">
                <c:v>Mikkeli</c:v>
              </c:pt>
              <c:pt idx="42">
                <c:v>Kokkola</c:v>
              </c:pt>
              <c:pt idx="43">
                <c:v>Lohja</c:v>
              </c:pt>
              <c:pt idx="44">
                <c:v>Ylivieska</c:v>
              </c:pt>
              <c:pt idx="45">
                <c:v>Sipoo</c:v>
              </c:pt>
              <c:pt idx="46">
                <c:v>Karkkila</c:v>
              </c:pt>
              <c:pt idx="47">
                <c:v>Varkaus</c:v>
              </c:pt>
              <c:pt idx="48">
                <c:v>Kajaani</c:v>
              </c:pt>
              <c:pt idx="49">
                <c:v>Kouvola</c:v>
              </c:pt>
              <c:pt idx="50">
                <c:v>Masku</c:v>
              </c:pt>
              <c:pt idx="51">
                <c:v>Iisalmi</c:v>
              </c:pt>
              <c:pt idx="52">
                <c:v>Hollola</c:v>
              </c:pt>
              <c:pt idx="53">
                <c:v>Kemiönsaari</c:v>
              </c:pt>
              <c:pt idx="54">
                <c:v>Lempäälä</c:v>
              </c:pt>
              <c:pt idx="55">
                <c:v>Hausjärvi</c:v>
              </c:pt>
              <c:pt idx="56">
                <c:v>Seinäjoki</c:v>
              </c:pt>
              <c:pt idx="57">
                <c:v>Suomussalmi</c:v>
              </c:pt>
              <c:pt idx="58">
                <c:v>Nousiainen</c:v>
              </c:pt>
              <c:pt idx="59">
                <c:v>Äänekoski</c:v>
              </c:pt>
              <c:pt idx="60">
                <c:v>Paimio</c:v>
              </c:pt>
              <c:pt idx="61">
                <c:v>Hamina</c:v>
              </c:pt>
              <c:pt idx="62">
                <c:v>Sastamala</c:v>
              </c:pt>
              <c:pt idx="63">
                <c:v>Salo</c:v>
              </c:pt>
              <c:pt idx="64">
                <c:v>Hämeenkyrö</c:v>
              </c:pt>
              <c:pt idx="65">
                <c:v>Aura</c:v>
              </c:pt>
              <c:pt idx="66">
                <c:v>Loviisa</c:v>
              </c:pt>
              <c:pt idx="67">
                <c:v>Suonenjoki</c:v>
              </c:pt>
              <c:pt idx="68">
                <c:v>Janakkala</c:v>
              </c:pt>
              <c:pt idx="69">
                <c:v>Orivesi</c:v>
              </c:pt>
              <c:pt idx="70">
                <c:v>Sauvo</c:v>
              </c:pt>
              <c:pt idx="71">
                <c:v>Mäntsälä</c:v>
              </c:pt>
              <c:pt idx="72">
                <c:v>Orimattila</c:v>
              </c:pt>
              <c:pt idx="73">
                <c:v>Ilomantsi</c:v>
              </c:pt>
              <c:pt idx="74">
                <c:v>Mynämäki</c:v>
              </c:pt>
              <c:pt idx="75">
                <c:v>Iitti</c:v>
              </c:pt>
              <c:pt idx="76">
                <c:v>Jokioinen</c:v>
              </c:pt>
              <c:pt idx="77">
                <c:v>Laitila</c:v>
              </c:pt>
              <c:pt idx="78">
                <c:v>Lapua</c:v>
              </c:pt>
              <c:pt idx="79">
                <c:v>Padasjoki</c:v>
              </c:pt>
              <c:pt idx="80">
                <c:v>Kuhmoinen</c:v>
              </c:pt>
              <c:pt idx="81">
                <c:v>Ikaalinen</c:v>
              </c:pt>
              <c:pt idx="82">
                <c:v>Ilmajoki</c:v>
              </c:pt>
              <c:pt idx="83">
                <c:v>Somero</c:v>
              </c:pt>
              <c:pt idx="84">
                <c:v>Loimaa</c:v>
              </c:pt>
              <c:pt idx="85">
                <c:v>Luumäki</c:v>
              </c:pt>
              <c:pt idx="86">
                <c:v>Punkalaidun</c:v>
              </c:pt>
            </c:strLit>
          </c:cat>
          <c:val>
            <c:numLit>
              <c:formatCode>General</c:formatCode>
              <c:ptCount val="87"/>
              <c:pt idx="0">
                <c:v>2.6178412139415741E-2</c:v>
              </c:pt>
              <c:pt idx="1">
                <c:v>1.7348399385809898E-2</c:v>
              </c:pt>
              <c:pt idx="2">
                <c:v>7.4583524838089943E-3</c:v>
              </c:pt>
              <c:pt idx="3">
                <c:v>8.6359055712819099E-3</c:v>
              </c:pt>
              <c:pt idx="4">
                <c:v>1.1067056097090244E-2</c:v>
              </c:pt>
              <c:pt idx="5">
                <c:v>8.1464231014251709E-2</c:v>
              </c:pt>
              <c:pt idx="6">
                <c:v>6.2314771115779877E-2</c:v>
              </c:pt>
              <c:pt idx="7">
                <c:v>2.7078896760940552E-2</c:v>
              </c:pt>
              <c:pt idx="8">
                <c:v>9.1164864599704742E-2</c:v>
              </c:pt>
              <c:pt idx="9">
                <c:v>0.18973332643508911</c:v>
              </c:pt>
              <c:pt idx="10">
                <c:v>0.22619026899337769</c:v>
              </c:pt>
              <c:pt idx="11">
                <c:v>0.27301043272018433</c:v>
              </c:pt>
              <c:pt idx="12">
                <c:v>0.14313659071922302</c:v>
              </c:pt>
              <c:pt idx="13">
                <c:v>1.6951154917478561E-2</c:v>
              </c:pt>
              <c:pt idx="14">
                <c:v>7.5537875294685364E-2</c:v>
              </c:pt>
              <c:pt idx="15">
                <c:v>1.0882922410964966</c:v>
              </c:pt>
              <c:pt idx="16">
                <c:v>0.16084562242031097</c:v>
              </c:pt>
              <c:pt idx="17">
                <c:v>0.15120464563369751</c:v>
              </c:pt>
              <c:pt idx="18">
                <c:v>0.10444699227809906</c:v>
              </c:pt>
              <c:pt idx="19">
                <c:v>2.1682608872652054E-2</c:v>
              </c:pt>
              <c:pt idx="20">
                <c:v>0.23749515414237976</c:v>
              </c:pt>
              <c:pt idx="21">
                <c:v>1.3182932510972023E-2</c:v>
              </c:pt>
              <c:pt idx="22">
                <c:v>5.1634134724736214E-3</c:v>
              </c:pt>
              <c:pt idx="23">
                <c:v>0.29897958040237427</c:v>
              </c:pt>
              <c:pt idx="24">
                <c:v>0.42447274923324585</c:v>
              </c:pt>
              <c:pt idx="25">
                <c:v>0.74761760234832764</c:v>
              </c:pt>
              <c:pt idx="26">
                <c:v>3.6679875105619431E-2</c:v>
              </c:pt>
              <c:pt idx="27">
                <c:v>4.807150736451149E-2</c:v>
              </c:pt>
              <c:pt idx="28">
                <c:v>0.16555304825305939</c:v>
              </c:pt>
              <c:pt idx="29">
                <c:v>0.76485675573348999</c:v>
              </c:pt>
              <c:pt idx="30">
                <c:v>0.42631110548973083</c:v>
              </c:pt>
              <c:pt idx="31">
                <c:v>1.0065339803695679</c:v>
              </c:pt>
              <c:pt idx="32">
                <c:v>0.87096607685089111</c:v>
              </c:pt>
              <c:pt idx="33">
                <c:v>7.850193977355957E-2</c:v>
              </c:pt>
              <c:pt idx="34">
                <c:v>0.76839810609817505</c:v>
              </c:pt>
              <c:pt idx="35">
                <c:v>0.95845168828964233</c:v>
              </c:pt>
              <c:pt idx="36">
                <c:v>0.83757191896438599</c:v>
              </c:pt>
              <c:pt idx="37">
                <c:v>0.73833584785461426</c:v>
              </c:pt>
              <c:pt idx="38">
                <c:v>0.13337484002113342</c:v>
              </c:pt>
              <c:pt idx="39">
                <c:v>2.1094770431518555</c:v>
              </c:pt>
              <c:pt idx="40">
                <c:v>0.50482863187789917</c:v>
              </c:pt>
              <c:pt idx="41">
                <c:v>0.54857385158538818</c:v>
              </c:pt>
              <c:pt idx="42">
                <c:v>1.1786468029022217</c:v>
              </c:pt>
              <c:pt idx="43">
                <c:v>0.47763019800186157</c:v>
              </c:pt>
              <c:pt idx="44">
                <c:v>1.1304055452346802</c:v>
              </c:pt>
              <c:pt idx="45">
                <c:v>0.39820277690887451</c:v>
              </c:pt>
              <c:pt idx="46">
                <c:v>0.42466795444488525</c:v>
              </c:pt>
              <c:pt idx="47">
                <c:v>9.3217723071575165E-2</c:v>
              </c:pt>
              <c:pt idx="48">
                <c:v>0.22124633193016052</c:v>
              </c:pt>
              <c:pt idx="49">
                <c:v>0.77998650074005127</c:v>
              </c:pt>
              <c:pt idx="50">
                <c:v>0.56184870004653931</c:v>
              </c:pt>
              <c:pt idx="51">
                <c:v>1.3612366914749146</c:v>
              </c:pt>
              <c:pt idx="52">
                <c:v>1.0727951526641846</c:v>
              </c:pt>
              <c:pt idx="53">
                <c:v>1.7569261789321899</c:v>
              </c:pt>
              <c:pt idx="54">
                <c:v>0.27884179353713989</c:v>
              </c:pt>
              <c:pt idx="55">
                <c:v>1.8605095148086548</c:v>
              </c:pt>
              <c:pt idx="56">
                <c:v>1.3956308364868164</c:v>
              </c:pt>
              <c:pt idx="57">
                <c:v>1.2124155759811401</c:v>
              </c:pt>
              <c:pt idx="58">
                <c:v>1.7776256799697876</c:v>
              </c:pt>
              <c:pt idx="59">
                <c:v>0.43855950236320496</c:v>
              </c:pt>
              <c:pt idx="60">
                <c:v>0.91752529144287109</c:v>
              </c:pt>
              <c:pt idx="61">
                <c:v>0.56283861398696899</c:v>
              </c:pt>
              <c:pt idx="62">
                <c:v>2.0270466804504395</c:v>
              </c:pt>
              <c:pt idx="63">
                <c:v>1.5208717584609985</c:v>
              </c:pt>
              <c:pt idx="64">
                <c:v>1.9002504348754883</c:v>
              </c:pt>
              <c:pt idx="65">
                <c:v>2.0528080463409424</c:v>
              </c:pt>
              <c:pt idx="66">
                <c:v>1.1907495260238647</c:v>
              </c:pt>
              <c:pt idx="67">
                <c:v>1.3507615327835083</c:v>
              </c:pt>
              <c:pt idx="68">
                <c:v>1.1609126329421997</c:v>
              </c:pt>
              <c:pt idx="69">
                <c:v>1.5303459167480469</c:v>
              </c:pt>
              <c:pt idx="70">
                <c:v>3.7411527633666992</c:v>
              </c:pt>
              <c:pt idx="71">
                <c:v>0.93777024745941162</c:v>
              </c:pt>
              <c:pt idx="72">
                <c:v>2.4472455978393555</c:v>
              </c:pt>
              <c:pt idx="73">
                <c:v>0.90111178159713745</c:v>
              </c:pt>
              <c:pt idx="74">
                <c:v>3.6615340709686279</c:v>
              </c:pt>
              <c:pt idx="75">
                <c:v>2.4330353736877441</c:v>
              </c:pt>
              <c:pt idx="76">
                <c:v>3.0377058982849121</c:v>
              </c:pt>
              <c:pt idx="77">
                <c:v>3.2928097248077393</c:v>
              </c:pt>
              <c:pt idx="78">
                <c:v>3.9050016403198242</c:v>
              </c:pt>
              <c:pt idx="79">
                <c:v>2.2943174839019775</c:v>
              </c:pt>
              <c:pt idx="80">
                <c:v>1.9838351011276245</c:v>
              </c:pt>
              <c:pt idx="81">
                <c:v>2.9065463542938232</c:v>
              </c:pt>
              <c:pt idx="82">
                <c:v>4.5874567031860352</c:v>
              </c:pt>
              <c:pt idx="83">
                <c:v>5.6429653167724609</c:v>
              </c:pt>
              <c:pt idx="84">
                <c:v>5.3632693290710449</c:v>
              </c:pt>
              <c:pt idx="85">
                <c:v>1.8589543104171753</c:v>
              </c:pt>
              <c:pt idx="86">
                <c:v>10.171419143676758</c:v>
              </c:pt>
            </c:numLit>
          </c:val>
          <c:extLst>
            <c:ext xmlns:c16="http://schemas.microsoft.com/office/drawing/2014/chart" uri="{C3380CC4-5D6E-409C-BE32-E72D297353CC}">
              <c16:uniqueId val="{000004C8-E4EA-4B96-9EA4-E43764C39D72}"/>
            </c:ext>
          </c:extLst>
        </c:ser>
        <c:ser>
          <c:idx val="7"/>
          <c:order val="7"/>
          <c:tx>
            <c:v>Jätehuolto</c:v>
          </c:tx>
          <c:spPr>
            <a:solidFill>
              <a:srgbClr val="004C99"/>
            </a:solidFill>
          </c:spPr>
          <c:invertIfNegative val="0"/>
          <c:dPt>
            <c:idx val="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CA-E4EA-4B96-9EA4-E43764C39D72}"/>
              </c:ext>
            </c:extLst>
          </c:dPt>
          <c:dPt>
            <c:idx val="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CC-E4EA-4B96-9EA4-E43764C39D72}"/>
              </c:ext>
            </c:extLst>
          </c:dPt>
          <c:dPt>
            <c:idx val="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CE-E4EA-4B96-9EA4-E43764C39D72}"/>
              </c:ext>
            </c:extLst>
          </c:dPt>
          <c:dPt>
            <c:idx val="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D0-E4EA-4B96-9EA4-E43764C39D72}"/>
              </c:ext>
            </c:extLst>
          </c:dPt>
          <c:dPt>
            <c:idx val="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D2-E4EA-4B96-9EA4-E43764C39D72}"/>
              </c:ext>
            </c:extLst>
          </c:dPt>
          <c:dPt>
            <c:idx val="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D4-E4EA-4B96-9EA4-E43764C39D72}"/>
              </c:ext>
            </c:extLst>
          </c:dPt>
          <c:dPt>
            <c:idx val="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D6-E4EA-4B96-9EA4-E43764C39D72}"/>
              </c:ext>
            </c:extLst>
          </c:dPt>
          <c:dPt>
            <c:idx val="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D8-E4EA-4B96-9EA4-E43764C39D72}"/>
              </c:ext>
            </c:extLst>
          </c:dPt>
          <c:dPt>
            <c:idx val="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DA-E4EA-4B96-9EA4-E43764C39D72}"/>
              </c:ext>
            </c:extLst>
          </c:dPt>
          <c:dPt>
            <c:idx val="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DC-E4EA-4B96-9EA4-E43764C39D72}"/>
              </c:ext>
            </c:extLst>
          </c:dPt>
          <c:dPt>
            <c:idx val="1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DE-E4EA-4B96-9EA4-E43764C39D72}"/>
              </c:ext>
            </c:extLst>
          </c:dPt>
          <c:dPt>
            <c:idx val="1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0-E4EA-4B96-9EA4-E43764C39D72}"/>
              </c:ext>
            </c:extLst>
          </c:dPt>
          <c:dPt>
            <c:idx val="1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2-E4EA-4B96-9EA4-E43764C39D72}"/>
              </c:ext>
            </c:extLst>
          </c:dPt>
          <c:dPt>
            <c:idx val="1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4-E4EA-4B96-9EA4-E43764C39D72}"/>
              </c:ext>
            </c:extLst>
          </c:dPt>
          <c:dPt>
            <c:idx val="1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6-E4EA-4B96-9EA4-E43764C39D72}"/>
              </c:ext>
            </c:extLst>
          </c:dPt>
          <c:dPt>
            <c:idx val="1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8-E4EA-4B96-9EA4-E43764C39D72}"/>
              </c:ext>
            </c:extLst>
          </c:dPt>
          <c:dPt>
            <c:idx val="1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A-E4EA-4B96-9EA4-E43764C39D72}"/>
              </c:ext>
            </c:extLst>
          </c:dPt>
          <c:dPt>
            <c:idx val="1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C-E4EA-4B96-9EA4-E43764C39D72}"/>
              </c:ext>
            </c:extLst>
          </c:dPt>
          <c:dPt>
            <c:idx val="1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E-E4EA-4B96-9EA4-E43764C39D72}"/>
              </c:ext>
            </c:extLst>
          </c:dPt>
          <c:dPt>
            <c:idx val="1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0-E4EA-4B96-9EA4-E43764C39D72}"/>
              </c:ext>
            </c:extLst>
          </c:dPt>
          <c:dPt>
            <c:idx val="20"/>
            <c:invertIfNegative val="0"/>
            <c:bubble3D val="0"/>
            <c:spPr>
              <a:solidFill>
                <a:srgbClr val="004C99"/>
              </a:solidFill>
              <a:ln w="25400">
                <a:solidFill>
                  <a:srgbClr val="000000"/>
                </a:solidFill>
                <a:prstDash val="solid"/>
              </a:ln>
              <a:effectLst/>
            </c:spPr>
            <c:extLst>
              <c:ext xmlns:c16="http://schemas.microsoft.com/office/drawing/2014/chart" uri="{C3380CC4-5D6E-409C-BE32-E72D297353CC}">
                <c16:uniqueId val="{000004F2-E4EA-4B96-9EA4-E43764C39D72}"/>
              </c:ext>
            </c:extLst>
          </c:dPt>
          <c:dPt>
            <c:idx val="2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4-E4EA-4B96-9EA4-E43764C39D72}"/>
              </c:ext>
            </c:extLst>
          </c:dPt>
          <c:dPt>
            <c:idx val="2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6-E4EA-4B96-9EA4-E43764C39D72}"/>
              </c:ext>
            </c:extLst>
          </c:dPt>
          <c:dPt>
            <c:idx val="2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8-E4EA-4B96-9EA4-E43764C39D72}"/>
              </c:ext>
            </c:extLst>
          </c:dPt>
          <c:dPt>
            <c:idx val="2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A-E4EA-4B96-9EA4-E43764C39D72}"/>
              </c:ext>
            </c:extLst>
          </c:dPt>
          <c:dPt>
            <c:idx val="2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C-E4EA-4B96-9EA4-E43764C39D72}"/>
              </c:ext>
            </c:extLst>
          </c:dPt>
          <c:dPt>
            <c:idx val="2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E-E4EA-4B96-9EA4-E43764C39D72}"/>
              </c:ext>
            </c:extLst>
          </c:dPt>
          <c:dPt>
            <c:idx val="2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0-E4EA-4B96-9EA4-E43764C39D72}"/>
              </c:ext>
            </c:extLst>
          </c:dPt>
          <c:dPt>
            <c:idx val="2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2-E4EA-4B96-9EA4-E43764C39D72}"/>
              </c:ext>
            </c:extLst>
          </c:dPt>
          <c:dPt>
            <c:idx val="2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4-E4EA-4B96-9EA4-E43764C39D72}"/>
              </c:ext>
            </c:extLst>
          </c:dPt>
          <c:dPt>
            <c:idx val="3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6-E4EA-4B96-9EA4-E43764C39D72}"/>
              </c:ext>
            </c:extLst>
          </c:dPt>
          <c:dPt>
            <c:idx val="3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8-E4EA-4B96-9EA4-E43764C39D72}"/>
              </c:ext>
            </c:extLst>
          </c:dPt>
          <c:dPt>
            <c:idx val="3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A-E4EA-4B96-9EA4-E43764C39D72}"/>
              </c:ext>
            </c:extLst>
          </c:dPt>
          <c:dPt>
            <c:idx val="3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C-E4EA-4B96-9EA4-E43764C39D72}"/>
              </c:ext>
            </c:extLst>
          </c:dPt>
          <c:dPt>
            <c:idx val="3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E-E4EA-4B96-9EA4-E43764C39D72}"/>
              </c:ext>
            </c:extLst>
          </c:dPt>
          <c:dPt>
            <c:idx val="3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0-E4EA-4B96-9EA4-E43764C39D72}"/>
              </c:ext>
            </c:extLst>
          </c:dPt>
          <c:dPt>
            <c:idx val="3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2-E4EA-4B96-9EA4-E43764C39D72}"/>
              </c:ext>
            </c:extLst>
          </c:dPt>
          <c:dPt>
            <c:idx val="3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4-E4EA-4B96-9EA4-E43764C39D72}"/>
              </c:ext>
            </c:extLst>
          </c:dPt>
          <c:dPt>
            <c:idx val="3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6-E4EA-4B96-9EA4-E43764C39D72}"/>
              </c:ext>
            </c:extLst>
          </c:dPt>
          <c:dPt>
            <c:idx val="3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8-E4EA-4B96-9EA4-E43764C39D72}"/>
              </c:ext>
            </c:extLst>
          </c:dPt>
          <c:dPt>
            <c:idx val="4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A-E4EA-4B96-9EA4-E43764C39D72}"/>
              </c:ext>
            </c:extLst>
          </c:dPt>
          <c:dPt>
            <c:idx val="4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C-E4EA-4B96-9EA4-E43764C39D72}"/>
              </c:ext>
            </c:extLst>
          </c:dPt>
          <c:dPt>
            <c:idx val="4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E-E4EA-4B96-9EA4-E43764C39D72}"/>
              </c:ext>
            </c:extLst>
          </c:dPt>
          <c:dPt>
            <c:idx val="4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0-E4EA-4B96-9EA4-E43764C39D72}"/>
              </c:ext>
            </c:extLst>
          </c:dPt>
          <c:dPt>
            <c:idx val="4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2-E4EA-4B96-9EA4-E43764C39D72}"/>
              </c:ext>
            </c:extLst>
          </c:dPt>
          <c:dPt>
            <c:idx val="4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4-E4EA-4B96-9EA4-E43764C39D72}"/>
              </c:ext>
            </c:extLst>
          </c:dPt>
          <c:dPt>
            <c:idx val="4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6-E4EA-4B96-9EA4-E43764C39D72}"/>
              </c:ext>
            </c:extLst>
          </c:dPt>
          <c:dPt>
            <c:idx val="4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8-E4EA-4B96-9EA4-E43764C39D72}"/>
              </c:ext>
            </c:extLst>
          </c:dPt>
          <c:dPt>
            <c:idx val="4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A-E4EA-4B96-9EA4-E43764C39D72}"/>
              </c:ext>
            </c:extLst>
          </c:dPt>
          <c:dPt>
            <c:idx val="4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C-E4EA-4B96-9EA4-E43764C39D72}"/>
              </c:ext>
            </c:extLst>
          </c:dPt>
          <c:dPt>
            <c:idx val="5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E-E4EA-4B96-9EA4-E43764C39D72}"/>
              </c:ext>
            </c:extLst>
          </c:dPt>
          <c:dPt>
            <c:idx val="5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0-E4EA-4B96-9EA4-E43764C39D72}"/>
              </c:ext>
            </c:extLst>
          </c:dPt>
          <c:dPt>
            <c:idx val="5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2-E4EA-4B96-9EA4-E43764C39D72}"/>
              </c:ext>
            </c:extLst>
          </c:dPt>
          <c:dPt>
            <c:idx val="5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4-E4EA-4B96-9EA4-E43764C39D72}"/>
              </c:ext>
            </c:extLst>
          </c:dPt>
          <c:dPt>
            <c:idx val="5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6-E4EA-4B96-9EA4-E43764C39D72}"/>
              </c:ext>
            </c:extLst>
          </c:dPt>
          <c:dPt>
            <c:idx val="5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8-E4EA-4B96-9EA4-E43764C39D72}"/>
              </c:ext>
            </c:extLst>
          </c:dPt>
          <c:dPt>
            <c:idx val="5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A-E4EA-4B96-9EA4-E43764C39D72}"/>
              </c:ext>
            </c:extLst>
          </c:dPt>
          <c:dPt>
            <c:idx val="5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C-E4EA-4B96-9EA4-E43764C39D72}"/>
              </c:ext>
            </c:extLst>
          </c:dPt>
          <c:dPt>
            <c:idx val="5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E-E4EA-4B96-9EA4-E43764C39D72}"/>
              </c:ext>
            </c:extLst>
          </c:dPt>
          <c:dPt>
            <c:idx val="5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0-E4EA-4B96-9EA4-E43764C39D72}"/>
              </c:ext>
            </c:extLst>
          </c:dPt>
          <c:dPt>
            <c:idx val="6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2-E4EA-4B96-9EA4-E43764C39D72}"/>
              </c:ext>
            </c:extLst>
          </c:dPt>
          <c:dPt>
            <c:idx val="6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4-E4EA-4B96-9EA4-E43764C39D72}"/>
              </c:ext>
            </c:extLst>
          </c:dPt>
          <c:dPt>
            <c:idx val="6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6-E4EA-4B96-9EA4-E43764C39D72}"/>
              </c:ext>
            </c:extLst>
          </c:dPt>
          <c:dPt>
            <c:idx val="6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8-E4EA-4B96-9EA4-E43764C39D72}"/>
              </c:ext>
            </c:extLst>
          </c:dPt>
          <c:dPt>
            <c:idx val="6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A-E4EA-4B96-9EA4-E43764C39D72}"/>
              </c:ext>
            </c:extLst>
          </c:dPt>
          <c:dPt>
            <c:idx val="6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C-E4EA-4B96-9EA4-E43764C39D72}"/>
              </c:ext>
            </c:extLst>
          </c:dPt>
          <c:dPt>
            <c:idx val="6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E-E4EA-4B96-9EA4-E43764C39D72}"/>
              </c:ext>
            </c:extLst>
          </c:dPt>
          <c:dPt>
            <c:idx val="6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0-E4EA-4B96-9EA4-E43764C39D72}"/>
              </c:ext>
            </c:extLst>
          </c:dPt>
          <c:dPt>
            <c:idx val="6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2-E4EA-4B96-9EA4-E43764C39D72}"/>
              </c:ext>
            </c:extLst>
          </c:dPt>
          <c:dPt>
            <c:idx val="6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4-E4EA-4B96-9EA4-E43764C39D72}"/>
              </c:ext>
            </c:extLst>
          </c:dPt>
          <c:dPt>
            <c:idx val="7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6-E4EA-4B96-9EA4-E43764C39D72}"/>
              </c:ext>
            </c:extLst>
          </c:dPt>
          <c:dPt>
            <c:idx val="7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8-E4EA-4B96-9EA4-E43764C39D72}"/>
              </c:ext>
            </c:extLst>
          </c:dPt>
          <c:dPt>
            <c:idx val="7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A-E4EA-4B96-9EA4-E43764C39D72}"/>
              </c:ext>
            </c:extLst>
          </c:dPt>
          <c:dPt>
            <c:idx val="7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C-E4EA-4B96-9EA4-E43764C39D72}"/>
              </c:ext>
            </c:extLst>
          </c:dPt>
          <c:dPt>
            <c:idx val="7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E-E4EA-4B96-9EA4-E43764C39D72}"/>
              </c:ext>
            </c:extLst>
          </c:dPt>
          <c:dPt>
            <c:idx val="7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0-E4EA-4B96-9EA4-E43764C39D72}"/>
              </c:ext>
            </c:extLst>
          </c:dPt>
          <c:dPt>
            <c:idx val="7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2-E4EA-4B96-9EA4-E43764C39D72}"/>
              </c:ext>
            </c:extLst>
          </c:dPt>
          <c:dPt>
            <c:idx val="7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4-E4EA-4B96-9EA4-E43764C39D72}"/>
              </c:ext>
            </c:extLst>
          </c:dPt>
          <c:dPt>
            <c:idx val="7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6-E4EA-4B96-9EA4-E43764C39D72}"/>
              </c:ext>
            </c:extLst>
          </c:dPt>
          <c:dPt>
            <c:idx val="7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8-E4EA-4B96-9EA4-E43764C39D72}"/>
              </c:ext>
            </c:extLst>
          </c:dPt>
          <c:dPt>
            <c:idx val="8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A-E4EA-4B96-9EA4-E43764C39D72}"/>
              </c:ext>
            </c:extLst>
          </c:dPt>
          <c:dPt>
            <c:idx val="8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C-E4EA-4B96-9EA4-E43764C39D72}"/>
              </c:ext>
            </c:extLst>
          </c:dPt>
          <c:dPt>
            <c:idx val="8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E-E4EA-4B96-9EA4-E43764C39D72}"/>
              </c:ext>
            </c:extLst>
          </c:dPt>
          <c:dPt>
            <c:idx val="8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0-E4EA-4B96-9EA4-E43764C39D72}"/>
              </c:ext>
            </c:extLst>
          </c:dPt>
          <c:dPt>
            <c:idx val="8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2-E4EA-4B96-9EA4-E43764C39D72}"/>
              </c:ext>
            </c:extLst>
          </c:dPt>
          <c:dPt>
            <c:idx val="8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4-E4EA-4B96-9EA4-E43764C39D72}"/>
              </c:ext>
            </c:extLst>
          </c:dPt>
          <c:dPt>
            <c:idx val="8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6-E4EA-4B96-9EA4-E43764C39D72}"/>
              </c:ext>
            </c:extLst>
          </c:dPt>
          <c:cat>
            <c:strLit>
              <c:ptCount val="87"/>
              <c:pt idx="0">
                <c:v>Turku</c:v>
              </c:pt>
              <c:pt idx="1">
                <c:v>Järvenpää</c:v>
              </c:pt>
              <c:pt idx="2">
                <c:v>Kerava</c:v>
              </c:pt>
              <c:pt idx="3">
                <c:v>Kauniainen</c:v>
              </c:pt>
              <c:pt idx="4">
                <c:v>Espoo</c:v>
              </c:pt>
              <c:pt idx="5">
                <c:v>Imatra</c:v>
              </c:pt>
              <c:pt idx="6">
                <c:v>Lahti</c:v>
              </c:pt>
              <c:pt idx="7">
                <c:v>Tampere</c:v>
              </c:pt>
              <c:pt idx="8">
                <c:v>Oulu</c:v>
              </c:pt>
              <c:pt idx="9">
                <c:v>Nokia</c:v>
              </c:pt>
              <c:pt idx="10">
                <c:v>Joensuu</c:v>
              </c:pt>
              <c:pt idx="11">
                <c:v>Naantali</c:v>
              </c:pt>
              <c:pt idx="12">
                <c:v>Vaasa</c:v>
              </c:pt>
              <c:pt idx="13">
                <c:v>Vantaa</c:v>
              </c:pt>
              <c:pt idx="14">
                <c:v>Jyväskylä</c:v>
              </c:pt>
              <c:pt idx="15">
                <c:v>Pornainen</c:v>
              </c:pt>
              <c:pt idx="16">
                <c:v>Tuusula</c:v>
              </c:pt>
              <c:pt idx="17">
                <c:v>Kirkkonummi</c:v>
              </c:pt>
              <c:pt idx="18">
                <c:v>Kaarina</c:v>
              </c:pt>
              <c:pt idx="19">
                <c:v>Raisio</c:v>
              </c:pt>
              <c:pt idx="20">
                <c:v>--&gt;  Rauma</c:v>
              </c:pt>
              <c:pt idx="21">
                <c:v>Kemi</c:v>
              </c:pt>
              <c:pt idx="22">
                <c:v>Helsinki</c:v>
              </c:pt>
              <c:pt idx="23">
                <c:v>Nurmijärvi</c:v>
              </c:pt>
              <c:pt idx="24">
                <c:v>Ylöjärvi</c:v>
              </c:pt>
              <c:pt idx="25">
                <c:v>Savonlinna</c:v>
              </c:pt>
              <c:pt idx="26">
                <c:v>Pirkkala</c:v>
              </c:pt>
              <c:pt idx="27">
                <c:v>Hanko</c:v>
              </c:pt>
              <c:pt idx="28">
                <c:v>Hyvinkää</c:v>
              </c:pt>
              <c:pt idx="29">
                <c:v>Kuopio</c:v>
              </c:pt>
              <c:pt idx="30">
                <c:v>Lappeenranta</c:v>
              </c:pt>
              <c:pt idx="31">
                <c:v>Parainen</c:v>
              </c:pt>
              <c:pt idx="32">
                <c:v>Lieto</c:v>
              </c:pt>
              <c:pt idx="33">
                <c:v>Kotka</c:v>
              </c:pt>
              <c:pt idx="34">
                <c:v>Kangasala</c:v>
              </c:pt>
              <c:pt idx="35">
                <c:v>Uusikaupunki</c:v>
              </c:pt>
              <c:pt idx="36">
                <c:v>Forssa</c:v>
              </c:pt>
              <c:pt idx="37">
                <c:v>Hämeenlinna</c:v>
              </c:pt>
              <c:pt idx="38">
                <c:v>Riihimäki</c:v>
              </c:pt>
              <c:pt idx="39">
                <c:v>Rusko</c:v>
              </c:pt>
              <c:pt idx="40">
                <c:v>Vihti</c:v>
              </c:pt>
              <c:pt idx="41">
                <c:v>Mikkeli</c:v>
              </c:pt>
              <c:pt idx="42">
                <c:v>Kokkola</c:v>
              </c:pt>
              <c:pt idx="43">
                <c:v>Lohja</c:v>
              </c:pt>
              <c:pt idx="44">
                <c:v>Ylivieska</c:v>
              </c:pt>
              <c:pt idx="45">
                <c:v>Sipoo</c:v>
              </c:pt>
              <c:pt idx="46">
                <c:v>Karkkila</c:v>
              </c:pt>
              <c:pt idx="47">
                <c:v>Varkaus</c:v>
              </c:pt>
              <c:pt idx="48">
                <c:v>Kajaani</c:v>
              </c:pt>
              <c:pt idx="49">
                <c:v>Kouvola</c:v>
              </c:pt>
              <c:pt idx="50">
                <c:v>Masku</c:v>
              </c:pt>
              <c:pt idx="51">
                <c:v>Iisalmi</c:v>
              </c:pt>
              <c:pt idx="52">
                <c:v>Hollola</c:v>
              </c:pt>
              <c:pt idx="53">
                <c:v>Kemiönsaari</c:v>
              </c:pt>
              <c:pt idx="54">
                <c:v>Lempäälä</c:v>
              </c:pt>
              <c:pt idx="55">
                <c:v>Hausjärvi</c:v>
              </c:pt>
              <c:pt idx="56">
                <c:v>Seinäjoki</c:v>
              </c:pt>
              <c:pt idx="57">
                <c:v>Suomussalmi</c:v>
              </c:pt>
              <c:pt idx="58">
                <c:v>Nousiainen</c:v>
              </c:pt>
              <c:pt idx="59">
                <c:v>Äänekoski</c:v>
              </c:pt>
              <c:pt idx="60">
                <c:v>Paimio</c:v>
              </c:pt>
              <c:pt idx="61">
                <c:v>Hamina</c:v>
              </c:pt>
              <c:pt idx="62">
                <c:v>Sastamala</c:v>
              </c:pt>
              <c:pt idx="63">
                <c:v>Salo</c:v>
              </c:pt>
              <c:pt idx="64">
                <c:v>Hämeenkyrö</c:v>
              </c:pt>
              <c:pt idx="65">
                <c:v>Aura</c:v>
              </c:pt>
              <c:pt idx="66">
                <c:v>Loviisa</c:v>
              </c:pt>
              <c:pt idx="67">
                <c:v>Suonenjoki</c:v>
              </c:pt>
              <c:pt idx="68">
                <c:v>Janakkala</c:v>
              </c:pt>
              <c:pt idx="69">
                <c:v>Orivesi</c:v>
              </c:pt>
              <c:pt idx="70">
                <c:v>Sauvo</c:v>
              </c:pt>
              <c:pt idx="71">
                <c:v>Mäntsälä</c:v>
              </c:pt>
              <c:pt idx="72">
                <c:v>Orimattila</c:v>
              </c:pt>
              <c:pt idx="73">
                <c:v>Ilomantsi</c:v>
              </c:pt>
              <c:pt idx="74">
                <c:v>Mynämäki</c:v>
              </c:pt>
              <c:pt idx="75">
                <c:v>Iitti</c:v>
              </c:pt>
              <c:pt idx="76">
                <c:v>Jokioinen</c:v>
              </c:pt>
              <c:pt idx="77">
                <c:v>Laitila</c:v>
              </c:pt>
              <c:pt idx="78">
                <c:v>Lapua</c:v>
              </c:pt>
              <c:pt idx="79">
                <c:v>Padasjoki</c:v>
              </c:pt>
              <c:pt idx="80">
                <c:v>Kuhmoinen</c:v>
              </c:pt>
              <c:pt idx="81">
                <c:v>Ikaalinen</c:v>
              </c:pt>
              <c:pt idx="82">
                <c:v>Ilmajoki</c:v>
              </c:pt>
              <c:pt idx="83">
                <c:v>Somero</c:v>
              </c:pt>
              <c:pt idx="84">
                <c:v>Loimaa</c:v>
              </c:pt>
              <c:pt idx="85">
                <c:v>Luumäki</c:v>
              </c:pt>
              <c:pt idx="86">
                <c:v>Punkalaidun</c:v>
              </c:pt>
            </c:strLit>
          </c:cat>
          <c:val>
            <c:numLit>
              <c:formatCode>General</c:formatCode>
              <c:ptCount val="87"/>
              <c:pt idx="0">
                <c:v>6.9788090884685516E-2</c:v>
              </c:pt>
              <c:pt idx="1">
                <c:v>0.40336039662361145</c:v>
              </c:pt>
              <c:pt idx="2">
                <c:v>0.20639199018478394</c:v>
              </c:pt>
              <c:pt idx="3">
                <c:v>2.9823051765561104E-2</c:v>
              </c:pt>
              <c:pt idx="4">
                <c:v>3.366558626294136E-2</c:v>
              </c:pt>
              <c:pt idx="5">
                <c:v>0.25291585922241211</c:v>
              </c:pt>
              <c:pt idx="6">
                <c:v>0.19017550349235535</c:v>
              </c:pt>
              <c:pt idx="7">
                <c:v>0.17769141495227814</c:v>
              </c:pt>
              <c:pt idx="8">
                <c:v>0.26883584260940552</c:v>
              </c:pt>
              <c:pt idx="9">
                <c:v>0.19800479710102081</c:v>
              </c:pt>
              <c:pt idx="10">
                <c:v>0.19325600564479828</c:v>
              </c:pt>
              <c:pt idx="11">
                <c:v>8.4162876009941101E-2</c:v>
              </c:pt>
              <c:pt idx="12">
                <c:v>9.3796290457248688E-2</c:v>
              </c:pt>
              <c:pt idx="13">
                <c:v>3.0288130044937134E-2</c:v>
              </c:pt>
              <c:pt idx="14">
                <c:v>9.9505387246608734E-2</c:v>
              </c:pt>
              <c:pt idx="15">
                <c:v>0.1493254154920578</c:v>
              </c:pt>
              <c:pt idx="16">
                <c:v>0.18173687160015106</c:v>
              </c:pt>
              <c:pt idx="17">
                <c:v>4.1453186422586441E-2</c:v>
              </c:pt>
              <c:pt idx="18">
                <c:v>7.2190940380096436E-2</c:v>
              </c:pt>
              <c:pt idx="19">
                <c:v>6.9850586354732513E-2</c:v>
              </c:pt>
              <c:pt idx="20">
                <c:v>0.24432258307933807</c:v>
              </c:pt>
              <c:pt idx="21">
                <c:v>0.38629770278930664</c:v>
              </c:pt>
              <c:pt idx="22">
                <c:v>2.9640926048159599E-2</c:v>
              </c:pt>
              <c:pt idx="23">
                <c:v>0.15760964155197144</c:v>
              </c:pt>
              <c:pt idx="24">
                <c:v>0.24316060543060303</c:v>
              </c:pt>
              <c:pt idx="25">
                <c:v>0.15240108966827393</c:v>
              </c:pt>
              <c:pt idx="26">
                <c:v>0.17094066739082336</c:v>
              </c:pt>
              <c:pt idx="27">
                <c:v>9.5488190650939941E-2</c:v>
              </c:pt>
              <c:pt idx="28">
                <c:v>0.1637074202299118</c:v>
              </c:pt>
              <c:pt idx="29">
                <c:v>0.15529069304466248</c:v>
              </c:pt>
              <c:pt idx="30">
                <c:v>0.23511600494384766</c:v>
              </c:pt>
              <c:pt idx="31">
                <c:v>0.13559839129447937</c:v>
              </c:pt>
              <c:pt idx="32">
                <c:v>8.7711259722709656E-2</c:v>
              </c:pt>
              <c:pt idx="33">
                <c:v>0.43880036473274231</c:v>
              </c:pt>
              <c:pt idx="34">
                <c:v>0.18190376460552216</c:v>
              </c:pt>
              <c:pt idx="35">
                <c:v>0.26300299167633057</c:v>
              </c:pt>
              <c:pt idx="36">
                <c:v>0.35030087828636169</c:v>
              </c:pt>
              <c:pt idx="37">
                <c:v>0.18924112617969513</c:v>
              </c:pt>
              <c:pt idx="38">
                <c:v>0.10557611286640167</c:v>
              </c:pt>
              <c:pt idx="39">
                <c:v>9.1144643723964691E-2</c:v>
              </c:pt>
              <c:pt idx="40">
                <c:v>0.18484900891780853</c:v>
              </c:pt>
              <c:pt idx="41">
                <c:v>0.22858931124210358</c:v>
              </c:pt>
              <c:pt idx="42">
                <c:v>9.7514510154724121E-2</c:v>
              </c:pt>
              <c:pt idx="43">
                <c:v>0.11886301636695862</c:v>
              </c:pt>
              <c:pt idx="44">
                <c:v>6.0841787606477737E-2</c:v>
              </c:pt>
              <c:pt idx="45">
                <c:v>0.14175601303577423</c:v>
              </c:pt>
              <c:pt idx="46">
                <c:v>0.10957619547843933</c:v>
              </c:pt>
              <c:pt idx="47">
                <c:v>0.77915966510772705</c:v>
              </c:pt>
              <c:pt idx="48">
                <c:v>0.34519240260124207</c:v>
              </c:pt>
              <c:pt idx="49">
                <c:v>0.25393536686897278</c:v>
              </c:pt>
              <c:pt idx="50">
                <c:v>9.048006683588028E-2</c:v>
              </c:pt>
              <c:pt idx="51">
                <c:v>0.19679515063762665</c:v>
              </c:pt>
              <c:pt idx="52">
                <c:v>0.21098616719245911</c:v>
              </c:pt>
              <c:pt idx="53">
                <c:v>0.20289351046085358</c:v>
              </c:pt>
              <c:pt idx="54">
                <c:v>0.17498192191123962</c:v>
              </c:pt>
              <c:pt idx="55">
                <c:v>0.20563948154449463</c:v>
              </c:pt>
              <c:pt idx="56">
                <c:v>0.20612464845180511</c:v>
              </c:pt>
              <c:pt idx="57">
                <c:v>0.36299967765808105</c:v>
              </c:pt>
              <c:pt idx="58">
                <c:v>0.10864584892988205</c:v>
              </c:pt>
              <c:pt idx="59">
                <c:v>0.7216605544090271</c:v>
              </c:pt>
              <c:pt idx="60">
                <c:v>0.12307412177324295</c:v>
              </c:pt>
              <c:pt idx="61">
                <c:v>0.2746746838092804</c:v>
              </c:pt>
              <c:pt idx="62">
                <c:v>0.14618337154388428</c:v>
              </c:pt>
              <c:pt idx="63">
                <c:v>0.13013388216495514</c:v>
              </c:pt>
              <c:pt idx="64">
                <c:v>0.22906412184238434</c:v>
              </c:pt>
              <c:pt idx="65">
                <c:v>0.10696740448474884</c:v>
              </c:pt>
              <c:pt idx="66">
                <c:v>0.14898715913295746</c:v>
              </c:pt>
              <c:pt idx="67">
                <c:v>0.26193103194236755</c:v>
              </c:pt>
              <c:pt idx="68">
                <c:v>0.19516794383525848</c:v>
              </c:pt>
              <c:pt idx="69">
                <c:v>0.20876167714595795</c:v>
              </c:pt>
              <c:pt idx="70">
                <c:v>0.17483264207839966</c:v>
              </c:pt>
              <c:pt idx="71">
                <c:v>0.19370555877685547</c:v>
              </c:pt>
              <c:pt idx="72">
                <c:v>0.21628624200820923</c:v>
              </c:pt>
              <c:pt idx="73">
                <c:v>0.2115342766046524</c:v>
              </c:pt>
              <c:pt idx="74">
                <c:v>0.11261088401079178</c:v>
              </c:pt>
              <c:pt idx="75">
                <c:v>0.16155891120433807</c:v>
              </c:pt>
              <c:pt idx="76">
                <c:v>0.32462331652641296</c:v>
              </c:pt>
              <c:pt idx="77">
                <c:v>0.25352096557617188</c:v>
              </c:pt>
              <c:pt idx="78">
                <c:v>9.4963796436786652E-2</c:v>
              </c:pt>
              <c:pt idx="79">
                <c:v>0.2465793639421463</c:v>
              </c:pt>
              <c:pt idx="80">
                <c:v>0.22922961413860321</c:v>
              </c:pt>
              <c:pt idx="81">
                <c:v>0.22094349563121796</c:v>
              </c:pt>
              <c:pt idx="82">
                <c:v>0.11738156527280807</c:v>
              </c:pt>
              <c:pt idx="83">
                <c:v>0.36369827389717102</c:v>
              </c:pt>
              <c:pt idx="84">
                <c:v>0.15100234746932983</c:v>
              </c:pt>
              <c:pt idx="85">
                <c:v>0.11655391752719879</c:v>
              </c:pt>
              <c:pt idx="86">
                <c:v>0.18279075622558594</c:v>
              </c:pt>
            </c:numLit>
          </c:val>
          <c:extLst>
            <c:ext xmlns:c16="http://schemas.microsoft.com/office/drawing/2014/chart" uri="{C3380CC4-5D6E-409C-BE32-E72D297353CC}">
              <c16:uniqueId val="{00000577-E4EA-4B96-9EA4-E43764C39D72}"/>
            </c:ext>
          </c:extLst>
        </c:ser>
        <c:dLbls>
          <c:showLegendKey val="0"/>
          <c:showVal val="0"/>
          <c:showCatName val="0"/>
          <c:showSerName val="0"/>
          <c:showPercent val="0"/>
          <c:showBubbleSize val="0"/>
        </c:dLbls>
        <c:gapWidth val="75"/>
        <c:overlap val="100"/>
        <c:axId val="234314752"/>
        <c:axId val="234332928"/>
      </c:barChart>
      <c:catAx>
        <c:axId val="234314752"/>
        <c:scaling>
          <c:orientation val="minMax"/>
        </c:scaling>
        <c:delete val="0"/>
        <c:axPos val="b"/>
        <c:numFmt formatCode="General" sourceLinked="0"/>
        <c:majorTickMark val="none"/>
        <c:minorTickMark val="none"/>
        <c:tickLblPos val="nextTo"/>
        <c:txPr>
          <a:bodyPr/>
          <a:lstStyle/>
          <a:p>
            <a:pPr>
              <a:defRPr sz="800" b="0">
                <a:latin typeface="Abadi Extra Light"/>
                <a:ea typeface="Abadi Extra Light"/>
                <a:cs typeface="Abadi Extra Light"/>
              </a:defRPr>
            </a:pPr>
            <a:endParaRPr lang="fi-FI"/>
          </a:p>
        </c:txPr>
        <c:crossAx val="234332928"/>
        <c:crosses val="autoZero"/>
        <c:auto val="1"/>
        <c:lblAlgn val="ctr"/>
        <c:lblOffset val="100"/>
        <c:tickLblSkip val="1"/>
        <c:noMultiLvlLbl val="0"/>
      </c:catAx>
      <c:valAx>
        <c:axId val="234332928"/>
        <c:scaling>
          <c:orientation val="minMax"/>
        </c:scaling>
        <c:delete val="0"/>
        <c:axPos val="l"/>
        <c:majorGridlines>
          <c:spPr>
            <a:ln>
              <a:solidFill>
                <a:srgbClr val="D2D2D2"/>
              </a:solidFill>
              <a:prstDash val="solid"/>
            </a:ln>
          </c:spPr>
        </c:majorGridlines>
        <c:numFmt formatCode="General" sourceLinked="1"/>
        <c:majorTickMark val="none"/>
        <c:minorTickMark val="none"/>
        <c:tickLblPos val="nextTo"/>
        <c:spPr>
          <a:ln w="9525">
            <a:noFill/>
          </a:ln>
        </c:spPr>
        <c:txPr>
          <a:bodyPr/>
          <a:lstStyle/>
          <a:p>
            <a:pPr>
              <a:defRPr sz="1000" b="0">
                <a:latin typeface="Abadi Extra Light"/>
                <a:ea typeface="Abadi Extra Light"/>
                <a:cs typeface="Abadi Extra Light"/>
              </a:defRPr>
            </a:pPr>
            <a:endParaRPr lang="fi-FI"/>
          </a:p>
        </c:txPr>
        <c:crossAx val="234314752"/>
        <c:crosses val="autoZero"/>
        <c:crossBetween val="between"/>
      </c:valAx>
    </c:plotArea>
    <c:legend>
      <c:legendPos val="t"/>
      <c:legendEntry>
        <c:idx val="0"/>
        <c:txPr>
          <a:bodyPr/>
          <a:lstStyle/>
          <a:p>
            <a:pPr>
              <a:defRPr sz="1000" b="0" baseline="0">
                <a:latin typeface="Abadi Extra Light"/>
                <a:ea typeface="Abadi Extra Light"/>
                <a:cs typeface="Abadi Extra Light"/>
              </a:defRPr>
            </a:pPr>
            <a:endParaRPr lang="fi-FI"/>
          </a:p>
        </c:txPr>
      </c:legendEntry>
      <c:legendEntry>
        <c:idx val="1"/>
        <c:txPr>
          <a:bodyPr/>
          <a:lstStyle/>
          <a:p>
            <a:pPr>
              <a:defRPr sz="1000" b="0" baseline="0">
                <a:latin typeface="Abadi Extra Light"/>
                <a:ea typeface="Abadi Extra Light"/>
                <a:cs typeface="Abadi Extra Light"/>
              </a:defRPr>
            </a:pPr>
            <a:endParaRPr lang="fi-FI"/>
          </a:p>
        </c:txPr>
      </c:legendEntry>
      <c:legendEntry>
        <c:idx val="2"/>
        <c:txPr>
          <a:bodyPr/>
          <a:lstStyle/>
          <a:p>
            <a:pPr>
              <a:defRPr sz="1000" b="0" baseline="0">
                <a:latin typeface="Abadi Extra Light"/>
                <a:ea typeface="Abadi Extra Light"/>
                <a:cs typeface="Abadi Extra Light"/>
              </a:defRPr>
            </a:pPr>
            <a:endParaRPr lang="fi-FI"/>
          </a:p>
        </c:txPr>
      </c:legendEntry>
      <c:legendEntry>
        <c:idx val="3"/>
        <c:txPr>
          <a:bodyPr/>
          <a:lstStyle/>
          <a:p>
            <a:pPr>
              <a:defRPr sz="1000" b="0" baseline="0">
                <a:latin typeface="Abadi Extra Light"/>
                <a:ea typeface="Abadi Extra Light"/>
                <a:cs typeface="Abadi Extra Light"/>
              </a:defRPr>
            </a:pPr>
            <a:endParaRPr lang="fi-FI"/>
          </a:p>
        </c:txPr>
      </c:legendEntry>
      <c:legendEntry>
        <c:idx val="4"/>
        <c:txPr>
          <a:bodyPr/>
          <a:lstStyle/>
          <a:p>
            <a:pPr>
              <a:defRPr sz="1000" b="0" baseline="0">
                <a:latin typeface="Abadi Extra Light"/>
                <a:ea typeface="Abadi Extra Light"/>
                <a:cs typeface="Abadi Extra Light"/>
              </a:defRPr>
            </a:pPr>
            <a:endParaRPr lang="fi-FI"/>
          </a:p>
        </c:txPr>
      </c:legendEntry>
      <c:legendEntry>
        <c:idx val="5"/>
        <c:txPr>
          <a:bodyPr/>
          <a:lstStyle/>
          <a:p>
            <a:pPr>
              <a:defRPr sz="1000" b="0" baseline="0">
                <a:latin typeface="Abadi Extra Light"/>
                <a:ea typeface="Abadi Extra Light"/>
                <a:cs typeface="Abadi Extra Light"/>
              </a:defRPr>
            </a:pPr>
            <a:endParaRPr lang="fi-FI"/>
          </a:p>
        </c:txPr>
      </c:legendEntry>
      <c:legendEntry>
        <c:idx val="6"/>
        <c:txPr>
          <a:bodyPr/>
          <a:lstStyle/>
          <a:p>
            <a:pPr>
              <a:defRPr sz="1000" b="0" baseline="0">
                <a:latin typeface="Abadi Extra Light"/>
                <a:ea typeface="Abadi Extra Light"/>
                <a:cs typeface="Abadi Extra Light"/>
              </a:defRPr>
            </a:pPr>
            <a:endParaRPr lang="fi-FI"/>
          </a:p>
        </c:txPr>
      </c:legendEntry>
      <c:legendEntry>
        <c:idx val="7"/>
        <c:txPr>
          <a:bodyPr/>
          <a:lstStyle/>
          <a:p>
            <a:pPr>
              <a:defRPr sz="1000" b="0" baseline="0">
                <a:latin typeface="Abadi Extra Light"/>
                <a:ea typeface="Abadi Extra Light"/>
                <a:cs typeface="Abadi Extra Light"/>
              </a:defRPr>
            </a:pPr>
            <a:endParaRPr lang="fi-FI"/>
          </a:p>
        </c:txPr>
      </c:legendEntry>
      <c:layout>
        <c:manualLayout>
          <c:xMode val="edge"/>
          <c:yMode val="edge"/>
          <c:x val="3.9325842696629212E-2"/>
          <c:y val="3.4146341463414637E-2"/>
          <c:w val="0.7471910112359551"/>
          <c:h val="2.4390243902439025E-2"/>
        </c:manualLayout>
      </c:layout>
      <c:overlay val="0"/>
      <c:txPr>
        <a:bodyPr/>
        <a:lstStyle/>
        <a:p>
          <a:pPr>
            <a:defRPr sz="1200" baseline="0"/>
          </a:pPr>
          <a:endParaRPr lang="fi-FI"/>
        </a:p>
      </c:txPr>
    </c:legend>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txPr>
    <a:bodyPr/>
    <a:lstStyle/>
    <a:p>
      <a:pPr>
        <a:defRPr sz="1000" baseline="0"/>
      </a:pPr>
      <a:endParaRPr lang="fi-FI"/>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57394836998112"/>
          <c:y val="2.3606577873654725E-2"/>
          <c:w val="0.88"/>
          <c:h val="0.27906976744186046"/>
        </c:manualLayout>
      </c:layout>
      <c:barChart>
        <c:barDir val="col"/>
        <c:grouping val="clustered"/>
        <c:varyColors val="0"/>
        <c:ser>
          <c:idx val="17"/>
          <c:order val="0"/>
          <c:tx>
            <c:v> 2008</c:v>
          </c:tx>
          <c:spPr>
            <a:solidFill>
              <a:srgbClr val="CCFF99"/>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([1]Lähtödata!$AG$747,[1]Lähtödata!$AG$748,[1]Lähtödata!$AG$749,[1]Lähtödata!$AG$750,[1]Lähtödata!$AG$751,[1]Lähtödata!$AG$752,[1]Lähtödata!$AG$753,[1]Lähtödata!$AG$754,[1]Lähtödata!$AG$755,[1]Lähtödata!$AG$756)</c:f>
              <c:numCache>
                <c:formatCode>0.0</c:formatCode>
                <c:ptCount val="10"/>
                <c:pt idx="0">
                  <c:v>31.407238963439426</c:v>
                </c:pt>
                <c:pt idx="1">
                  <c:v>15.781003932579516</c:v>
                </c:pt>
                <c:pt idx="3">
                  <c:v>394.62241214775844</c:v>
                </c:pt>
                <c:pt idx="4">
                  <c:v>8.7627898219816807</c:v>
                </c:pt>
                <c:pt idx="5">
                  <c:v>24.670021599589774</c:v>
                </c:pt>
                <c:pt idx="6">
                  <c:v>118.0916564487954</c:v>
                </c:pt>
                <c:pt idx="7">
                  <c:v>62.551453246334972</c:v>
                </c:pt>
                <c:pt idx="8">
                  <c:v>11.420809506703318</c:v>
                </c:pt>
                <c:pt idx="9">
                  <c:v>23.50218519105702</c:v>
                </c:pt>
              </c:numCache>
            </c:numRef>
          </c:val>
          <c:extLst>
            <c:ext xmlns:c16="http://schemas.microsoft.com/office/drawing/2014/chart" uri="{C3380CC4-5D6E-409C-BE32-E72D297353CC}">
              <c16:uniqueId val="{00000000-7F22-41F4-835D-9F4DE7E7BD74}"/>
            </c:ext>
          </c:extLst>
        </c:ser>
        <c:ser>
          <c:idx val="18"/>
          <c:order val="1"/>
          <c:tx>
            <c:v> 2009</c:v>
          </c:tx>
          <c:spPr>
            <a:solidFill>
              <a:srgbClr val="66CC00"/>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([1]Lähtödata!$AG$760,[1]Lähtödata!$AG$761,[1]Lähtödata!$AG$762,[1]Lähtödata!$AG$763,[1]Lähtödata!$AG$764,[1]Lähtödata!$AG$765,[1]Lähtödata!$AG$766,[1]Lähtödata!$AG$767,[1]Lähtödata!$AG$768,[1]Lähtödata!$AG$769)</c:f>
              <c:numCache>
                <c:formatCode>0.0</c:formatCode>
                <c:ptCount val="10"/>
                <c:pt idx="0">
                  <c:v>36.426071013079067</c:v>
                </c:pt>
                <c:pt idx="1">
                  <c:v>20.613611158881369</c:v>
                </c:pt>
                <c:pt idx="2">
                  <c:v>0.17790103091008885</c:v>
                </c:pt>
                <c:pt idx="3">
                  <c:v>361.85816593551846</c:v>
                </c:pt>
                <c:pt idx="4">
                  <c:v>18.187893648503032</c:v>
                </c:pt>
                <c:pt idx="5">
                  <c:v>26.998755201910935</c:v>
                </c:pt>
                <c:pt idx="6">
                  <c:v>122.18836135363064</c:v>
                </c:pt>
                <c:pt idx="7">
                  <c:v>59.147104182622989</c:v>
                </c:pt>
                <c:pt idx="8">
                  <c:v>11.449014631823221</c:v>
                </c:pt>
                <c:pt idx="9">
                  <c:v>23.007074374603182</c:v>
                </c:pt>
              </c:numCache>
            </c:numRef>
          </c:val>
          <c:extLst>
            <c:ext xmlns:c16="http://schemas.microsoft.com/office/drawing/2014/chart" uri="{C3380CC4-5D6E-409C-BE32-E72D297353CC}">
              <c16:uniqueId val="{00000001-7F22-41F4-835D-9F4DE7E7BD74}"/>
            </c:ext>
          </c:extLst>
        </c:ser>
        <c:ser>
          <c:idx val="4"/>
          <c:order val="2"/>
          <c:tx>
            <c:v> 2010</c:v>
          </c:tx>
          <c:spPr>
            <a:solidFill>
              <a:srgbClr val="99CCFF"/>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([1]Lähtödata!$AG$773,[1]Lähtödata!$AG$774,[1]Lähtödata!$AG$775,[1]Lähtödata!$AG$776,[1]Lähtödata!$AG$777,[1]Lähtödata!$AG$778,[1]Lähtödata!$AG$779,[1]Lähtödata!$AG$780,[1]Lähtödata!$AG$781,[1]Lähtödata!$AG$782)</c:f>
              <c:numCache>
                <c:formatCode>0.0</c:formatCode>
                <c:ptCount val="10"/>
                <c:pt idx="0">
                  <c:v>43.537187875462422</c:v>
                </c:pt>
                <c:pt idx="1">
                  <c:v>29.514404965846492</c:v>
                </c:pt>
                <c:pt idx="2">
                  <c:v>0.27020697013967077</c:v>
                </c:pt>
                <c:pt idx="3">
                  <c:v>471.96657197444659</c:v>
                </c:pt>
                <c:pt idx="4">
                  <c:v>24.810235274823143</c:v>
                </c:pt>
                <c:pt idx="5">
                  <c:v>30.855720230755352</c:v>
                </c:pt>
                <c:pt idx="6">
                  <c:v>167.1019880198084</c:v>
                </c:pt>
                <c:pt idx="7">
                  <c:v>61.23325149180917</c:v>
                </c:pt>
                <c:pt idx="8">
                  <c:v>11.849703680059815</c:v>
                </c:pt>
                <c:pt idx="9">
                  <c:v>14.87236426028136</c:v>
                </c:pt>
              </c:numCache>
            </c:numRef>
          </c:val>
          <c:extLst>
            <c:ext xmlns:c16="http://schemas.microsoft.com/office/drawing/2014/chart" uri="{C3380CC4-5D6E-409C-BE32-E72D297353CC}">
              <c16:uniqueId val="{00000002-7F22-41F4-835D-9F4DE7E7BD74}"/>
            </c:ext>
          </c:extLst>
        </c:ser>
        <c:ser>
          <c:idx val="6"/>
          <c:order val="3"/>
          <c:tx>
            <c:v> 2011</c:v>
          </c:tx>
          <c:spPr>
            <a:solidFill>
              <a:srgbClr val="99FFFF"/>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([1]Lähtödata!$AG$786,[1]Lähtödata!$AG$787,[1]Lähtödata!$AG$788,[1]Lähtödata!$AG$789,[1]Lähtödata!$AG$790,[1]Lähtödata!$AG$791,[1]Lähtödata!$AG$792,[1]Lähtödata!$AG$793,[1]Lähtödata!$AG$794,[1]Lähtödata!$AG$795)</c:f>
              <c:numCache>
                <c:formatCode>0.0</c:formatCode>
                <c:ptCount val="10"/>
                <c:pt idx="0">
                  <c:v>37.287981830513445</c:v>
                </c:pt>
                <c:pt idx="1">
                  <c:v>20.772725480852817</c:v>
                </c:pt>
                <c:pt idx="2">
                  <c:v>0.23249683148289832</c:v>
                </c:pt>
                <c:pt idx="3">
                  <c:v>362.17016956430899</c:v>
                </c:pt>
                <c:pt idx="4">
                  <c:v>15.0079707917489</c:v>
                </c:pt>
                <c:pt idx="5">
                  <c:v>24.597248674517235</c:v>
                </c:pt>
                <c:pt idx="6">
                  <c:v>166.60094536145868</c:v>
                </c:pt>
                <c:pt idx="7">
                  <c:v>59.874465992362374</c:v>
                </c:pt>
                <c:pt idx="8">
                  <c:v>11.238460512025251</c:v>
                </c:pt>
                <c:pt idx="9">
                  <c:v>10.464941237858138</c:v>
                </c:pt>
              </c:numCache>
            </c:numRef>
          </c:val>
          <c:extLst>
            <c:ext xmlns:c16="http://schemas.microsoft.com/office/drawing/2014/chart" uri="{C3380CC4-5D6E-409C-BE32-E72D297353CC}">
              <c16:uniqueId val="{00000003-7F22-41F4-835D-9F4DE7E7BD74}"/>
            </c:ext>
          </c:extLst>
        </c:ser>
        <c:ser>
          <c:idx val="7"/>
          <c:order val="4"/>
          <c:tx>
            <c:v> 2012</c:v>
          </c:tx>
          <c:spPr>
            <a:solidFill>
              <a:srgbClr val="00CCCC"/>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([1]Lähtödata!$AG$799,[1]Lähtödata!$AG$800,[1]Lähtödata!$AG$801,[1]Lähtödata!$AG$802,[1]Lähtödata!$AG$803,[1]Lähtödata!$AG$804,[1]Lähtödata!$AG$805,[1]Lähtödata!$AG$806,[1]Lähtödata!$AG$807,[1]Lähtödata!$AG$808)</c:f>
              <c:numCache>
                <c:formatCode>0.0</c:formatCode>
                <c:ptCount val="10"/>
                <c:pt idx="0">
                  <c:v>24.546862904469311</c:v>
                </c:pt>
                <c:pt idx="1">
                  <c:v>14.733335038383828</c:v>
                </c:pt>
                <c:pt idx="2">
                  <c:v>0.20130862705630614</c:v>
                </c:pt>
                <c:pt idx="3">
                  <c:v>264.68563151526968</c:v>
                </c:pt>
                <c:pt idx="4">
                  <c:v>14.485814732183499</c:v>
                </c:pt>
                <c:pt idx="5">
                  <c:v>26.780436426693321</c:v>
                </c:pt>
                <c:pt idx="6">
                  <c:v>148.05684722519655</c:v>
                </c:pt>
                <c:pt idx="7">
                  <c:v>58.963714189667627</c:v>
                </c:pt>
                <c:pt idx="8">
                  <c:v>10.687245300367033</c:v>
                </c:pt>
                <c:pt idx="9">
                  <c:v>14.339161720134562</c:v>
                </c:pt>
              </c:numCache>
            </c:numRef>
          </c:val>
          <c:extLst>
            <c:ext xmlns:c16="http://schemas.microsoft.com/office/drawing/2014/chart" uri="{C3380CC4-5D6E-409C-BE32-E72D297353CC}">
              <c16:uniqueId val="{00000004-7F22-41F4-835D-9F4DE7E7BD74}"/>
            </c:ext>
          </c:extLst>
        </c:ser>
        <c:ser>
          <c:idx val="8"/>
          <c:order val="5"/>
          <c:tx>
            <c:v> 2013</c:v>
          </c:tx>
          <c:spPr>
            <a:solidFill>
              <a:srgbClr val="006666"/>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([1]Lähtödata!$AG$812,[1]Lähtödata!$AG$813,[1]Lähtödata!$AG$814,[1]Lähtödata!$AG$815,[1]Lähtödata!$AG$816,[1]Lähtödata!$AG$817,[1]Lähtödata!$AG$818,[1]Lähtödata!$AG$819,[1]Lähtödata!$AG$820,[1]Lähtödata!$AG$821)</c:f>
              <c:numCache>
                <c:formatCode>0.0</c:formatCode>
                <c:ptCount val="10"/>
                <c:pt idx="0">
                  <c:v>23.5373556236712</c:v>
                </c:pt>
                <c:pt idx="1">
                  <c:v>16.289953661471042</c:v>
                </c:pt>
                <c:pt idx="2">
                  <c:v>0.31364846460005807</c:v>
                </c:pt>
                <c:pt idx="3">
                  <c:v>315.10384081032856</c:v>
                </c:pt>
                <c:pt idx="4">
                  <c:v>10.666271165358401</c:v>
                </c:pt>
                <c:pt idx="5">
                  <c:v>24.451702824372166</c:v>
                </c:pt>
                <c:pt idx="6">
                  <c:v>130.254175546168</c:v>
                </c:pt>
                <c:pt idx="7">
                  <c:v>59.095887258656418</c:v>
                </c:pt>
                <c:pt idx="8">
                  <c:v>10.19983132046967</c:v>
                </c:pt>
                <c:pt idx="9">
                  <c:v>13.666570666459448</c:v>
                </c:pt>
              </c:numCache>
            </c:numRef>
          </c:val>
          <c:extLst>
            <c:ext xmlns:c16="http://schemas.microsoft.com/office/drawing/2014/chart" uri="{C3380CC4-5D6E-409C-BE32-E72D297353CC}">
              <c16:uniqueId val="{00000005-7F22-41F4-835D-9F4DE7E7BD74}"/>
            </c:ext>
          </c:extLst>
        </c:ser>
        <c:ser>
          <c:idx val="9"/>
          <c:order val="6"/>
          <c:tx>
            <c:v> 2014</c:v>
          </c:tx>
          <c:spPr>
            <a:solidFill>
              <a:srgbClr val="0080FF"/>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([1]Lähtödata!$AG$825,[1]Lähtödata!$AG$826,[1]Lähtödata!$AG$827,[1]Lähtödata!$AG$828,[1]Lähtödata!$AG$829,[1]Lähtödata!$AG$830,[1]Lähtödata!$AG$831,[1]Lähtödata!$AG$832,[1]Lähtödata!$AG$833,[1]Lähtödata!$AG$834)</c:f>
              <c:numCache>
                <c:formatCode>0.0</c:formatCode>
                <c:ptCount val="10"/>
                <c:pt idx="0">
                  <c:v>23.423761490362327</c:v>
                </c:pt>
                <c:pt idx="1">
                  <c:v>12.55582332703756</c:v>
                </c:pt>
                <c:pt idx="2">
                  <c:v>0.26192592053739816</c:v>
                </c:pt>
                <c:pt idx="3">
                  <c:v>244.71358875600103</c:v>
                </c:pt>
                <c:pt idx="4">
                  <c:v>11.393270660357853</c:v>
                </c:pt>
                <c:pt idx="5">
                  <c:v>24.451702824372166</c:v>
                </c:pt>
                <c:pt idx="6">
                  <c:v>108.47752207210824</c:v>
                </c:pt>
                <c:pt idx="7">
                  <c:v>53.534371460416772</c:v>
                </c:pt>
                <c:pt idx="8">
                  <c:v>12.261271135162398</c:v>
                </c:pt>
                <c:pt idx="9">
                  <c:v>14.749089454460153</c:v>
                </c:pt>
              </c:numCache>
            </c:numRef>
          </c:val>
          <c:extLst>
            <c:ext xmlns:c16="http://schemas.microsoft.com/office/drawing/2014/chart" uri="{C3380CC4-5D6E-409C-BE32-E72D297353CC}">
              <c16:uniqueId val="{00000006-7F22-41F4-835D-9F4DE7E7BD74}"/>
            </c:ext>
          </c:extLst>
        </c:ser>
        <c:ser>
          <c:idx val="10"/>
          <c:order val="7"/>
          <c:tx>
            <c:v> 2015</c:v>
          </c:tx>
          <c:spPr>
            <a:solidFill>
              <a:srgbClr val="004C99"/>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([1]Lähtödata!$AG$838,[1]Lähtödata!$AG$839,[1]Lähtödata!$AG$840,[1]Lähtödata!$AG$841,[1]Lähtödata!$AG$842,[1]Lähtödata!$AG$843,[1]Lähtödata!$AG$844,[1]Lähtödata!$AG$845,[1]Lähtödata!$AG$846,[1]Lähtödata!$AG$847)</c:f>
              <c:numCache>
                <c:formatCode>0.0</c:formatCode>
                <c:ptCount val="10"/>
                <c:pt idx="0">
                  <c:v>17.198059181708366</c:v>
                </c:pt>
                <c:pt idx="1">
                  <c:v>9.9437177470523537</c:v>
                </c:pt>
                <c:pt idx="2">
                  <c:v>0.26571624979691472</c:v>
                </c:pt>
                <c:pt idx="3">
                  <c:v>200.72120239057068</c:v>
                </c:pt>
                <c:pt idx="4">
                  <c:v>13.140509118762482</c:v>
                </c:pt>
                <c:pt idx="5">
                  <c:v>22.705152622631292</c:v>
                </c:pt>
                <c:pt idx="6">
                  <c:v>160.10877374373445</c:v>
                </c:pt>
                <c:pt idx="7">
                  <c:v>54.003355476005737</c:v>
                </c:pt>
                <c:pt idx="8">
                  <c:v>10.534003977199534</c:v>
                </c:pt>
                <c:pt idx="9">
                  <c:v>13.059854855643175</c:v>
                </c:pt>
              </c:numCache>
            </c:numRef>
          </c:val>
          <c:extLst>
            <c:ext xmlns:c16="http://schemas.microsoft.com/office/drawing/2014/chart" uri="{C3380CC4-5D6E-409C-BE32-E72D297353CC}">
              <c16:uniqueId val="{00000007-7F22-41F4-835D-9F4DE7E7BD74}"/>
            </c:ext>
          </c:extLst>
        </c:ser>
        <c:ser>
          <c:idx val="11"/>
          <c:order val="8"/>
          <c:tx>
            <c:v> 2016</c:v>
          </c:tx>
          <c:spPr>
            <a:solidFill>
              <a:srgbClr val="99FF33"/>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([1]Lähtödata!$AG$851,[1]Lähtödata!$AG$852,[1]Lähtödata!$AG$853,[1]Lähtödata!$AG$854,[1]Lähtödata!$AG$855,[1]Lähtödata!$AG$856,[1]Lähtödata!$AG$857,[1]Lähtödata!$AG$858,[1]Lähtödata!$AG$859,[1]Lähtödata!$AG$860)</c:f>
              <c:numCache>
                <c:formatCode>0.0</c:formatCode>
                <c:ptCount val="10"/>
                <c:pt idx="0">
                  <c:v>19.075963558821787</c:v>
                </c:pt>
                <c:pt idx="1">
                  <c:v>11.521594986903557</c:v>
                </c:pt>
                <c:pt idx="2">
                  <c:v>0.33315554264942931</c:v>
                </c:pt>
                <c:pt idx="3">
                  <c:v>199.6970850364018</c:v>
                </c:pt>
                <c:pt idx="4">
                  <c:v>12.264245301748089</c:v>
                </c:pt>
                <c:pt idx="5">
                  <c:v>24.058319677486164</c:v>
                </c:pt>
                <c:pt idx="6">
                  <c:v>162.86287586810724</c:v>
                </c:pt>
                <c:pt idx="7">
                  <c:v>59.821141977339799</c:v>
                </c:pt>
                <c:pt idx="8">
                  <c:v>10.648565533231299</c:v>
                </c:pt>
                <c:pt idx="9">
                  <c:v>10.922293766701683</c:v>
                </c:pt>
              </c:numCache>
            </c:numRef>
          </c:val>
          <c:extLst>
            <c:ext xmlns:c16="http://schemas.microsoft.com/office/drawing/2014/chart" uri="{C3380CC4-5D6E-409C-BE32-E72D297353CC}">
              <c16:uniqueId val="{00000008-7F22-41F4-835D-9F4DE7E7BD74}"/>
            </c:ext>
          </c:extLst>
        </c:ser>
        <c:ser>
          <c:idx val="0"/>
          <c:order val="9"/>
          <c:tx>
            <c:v> 2017</c:v>
          </c:tx>
          <c:spPr>
            <a:solidFill>
              <a:srgbClr val="00CC66"/>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([1]Lähtödata!$AG$864,[1]Lähtödata!$AG$865,[1]Lähtödata!$AG$866,[1]Lähtödata!$AG$867,[1]Lähtödata!$AG$868,[1]Lähtödata!$AG$869,[1]Lähtödata!$AG$870,[1]Lähtödata!$AG$871,[1]Lähtödata!$AG$872,[1]Lähtödata!$AG$873)</c:f>
              <c:numCache>
                <c:formatCode>0.0</c:formatCode>
                <c:ptCount val="10"/>
                <c:pt idx="0">
                  <c:v>16.271988999883938</c:v>
                </c:pt>
                <c:pt idx="1">
                  <c:v>10.230084111645359</c:v>
                </c:pt>
                <c:pt idx="2">
                  <c:v>0.30719868091728764</c:v>
                </c:pt>
                <c:pt idx="3">
                  <c:v>175.27775595054297</c:v>
                </c:pt>
                <c:pt idx="4">
                  <c:v>16.93019159299245</c:v>
                </c:pt>
                <c:pt idx="5">
                  <c:v>23.090069844535854</c:v>
                </c:pt>
                <c:pt idx="6">
                  <c:v>175.73279321850148</c:v>
                </c:pt>
                <c:pt idx="7">
                  <c:v>55.686626070885026</c:v>
                </c:pt>
                <c:pt idx="8">
                  <c:v>9.9678918967029251</c:v>
                </c:pt>
                <c:pt idx="9">
                  <c:v>9.6555021621431809</c:v>
                </c:pt>
              </c:numCache>
            </c:numRef>
          </c:val>
          <c:extLst>
            <c:ext xmlns:c16="http://schemas.microsoft.com/office/drawing/2014/chart" uri="{C3380CC4-5D6E-409C-BE32-E72D297353CC}">
              <c16:uniqueId val="{00000009-7F22-41F4-835D-9F4DE7E7BD74}"/>
            </c:ext>
          </c:extLst>
        </c:ser>
        <c:ser>
          <c:idx val="2"/>
          <c:order val="10"/>
          <c:tx>
            <c:v> 2018</c:v>
          </c:tx>
          <c:spPr>
            <a:solidFill>
              <a:srgbClr val="336600"/>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([1]Lähtödata!$AG$877,[1]Lähtödata!$AG$878,[1]Lähtödata!$AG$879,[1]Lähtödata!$AG$880,[1]Lähtödata!$AG$881,[1]Lähtödata!$AG$882,[1]Lähtödata!$AG$883,[1]Lähtödata!$AG$884,[1]Lähtödata!$AG$885,[1]Lähtödata!$AG$886)</c:f>
              <c:numCache>
                <c:formatCode>0.0</c:formatCode>
                <c:ptCount val="10"/>
                <c:pt idx="0">
                  <c:v>18.918067057985546</c:v>
                </c:pt>
                <c:pt idx="1">
                  <c:v>11.917594740399736</c:v>
                </c:pt>
                <c:pt idx="2">
                  <c:v>0.37574947751576981</c:v>
                </c:pt>
                <c:pt idx="3">
                  <c:v>216.10658542854421</c:v>
                </c:pt>
                <c:pt idx="4">
                  <c:v>23.654982890551352</c:v>
                </c:pt>
                <c:pt idx="5">
                  <c:v>22.422362708798758</c:v>
                </c:pt>
                <c:pt idx="6">
                  <c:v>192.05910778017378</c:v>
                </c:pt>
                <c:pt idx="7">
                  <c:v>56.929606977687023</c:v>
                </c:pt>
                <c:pt idx="8">
                  <c:v>9.8295136973273358</c:v>
                </c:pt>
                <c:pt idx="9">
                  <c:v>9.3177132363190438</c:v>
                </c:pt>
              </c:numCache>
            </c:numRef>
          </c:val>
          <c:extLst>
            <c:ext xmlns:c16="http://schemas.microsoft.com/office/drawing/2014/chart" uri="{C3380CC4-5D6E-409C-BE32-E72D297353CC}">
              <c16:uniqueId val="{0000000A-7F22-41F4-835D-9F4DE7E7BD74}"/>
            </c:ext>
          </c:extLst>
        </c:ser>
        <c:ser>
          <c:idx val="3"/>
          <c:order val="11"/>
          <c:tx>
            <c:v> 2019</c:v>
          </c:tx>
          <c:spPr>
            <a:solidFill>
              <a:srgbClr val="66B2FF"/>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([1]Lähtödata!$AG$890,[1]Lähtödata!$AG$891,[1]Lähtödata!$AG$892,[1]Lähtödata!$AG$893,[1]Lähtödata!$AG$894,[1]Lähtödata!$AG$895,[1]Lähtödata!$AG$896,[1]Lähtödata!$AG$897,[1]Lähtödata!$AG$898,[1]Lähtödata!$AG$899)</c:f>
              <c:numCache>
                <c:formatCode>0.0</c:formatCode>
                <c:ptCount val="10"/>
                <c:pt idx="0">
                  <c:v>15.683120440043005</c:v>
                </c:pt>
                <c:pt idx="1">
                  <c:v>10.043855601031273</c:v>
                </c:pt>
                <c:pt idx="2">
                  <c:v>0.33341712394040313</c:v>
                </c:pt>
                <c:pt idx="3">
                  <c:v>160.99074883814038</c:v>
                </c:pt>
                <c:pt idx="4">
                  <c:v>22.043117091504893</c:v>
                </c:pt>
                <c:pt idx="5">
                  <c:v>20.943593891064221</c:v>
                </c:pt>
                <c:pt idx="6">
                  <c:v>187.64353840606526</c:v>
                </c:pt>
                <c:pt idx="7">
                  <c:v>55.07199786909483</c:v>
                </c:pt>
                <c:pt idx="8">
                  <c:v>10.317013783995904</c:v>
                </c:pt>
                <c:pt idx="9">
                  <c:v>10.156827411650422</c:v>
                </c:pt>
              </c:numCache>
            </c:numRef>
          </c:val>
          <c:extLst>
            <c:ext xmlns:c16="http://schemas.microsoft.com/office/drawing/2014/chart" uri="{C3380CC4-5D6E-409C-BE32-E72D297353CC}">
              <c16:uniqueId val="{0000000B-7F22-41F4-835D-9F4DE7E7BD74}"/>
            </c:ext>
          </c:extLst>
        </c:ser>
        <c:ser>
          <c:idx val="12"/>
          <c:order val="12"/>
          <c:tx>
            <c:v> 2020</c:v>
          </c:tx>
          <c:spPr>
            <a:solidFill>
              <a:srgbClr val="CCCCFB"/>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([1]Lähtödata!$AG$903,[1]Lähtödata!$AG$904,[1]Lähtödata!$AG$905,[1]Lähtödata!$AG$906,[1]Lähtödata!$AG$907,[1]Lähtödata!$AG$908,[1]Lähtödata!$AG$909,[1]Lähtödata!$AG$910,[1]Lähtödata!$AG$911,[1]Lähtödata!$AG$912)</c:f>
              <c:numCache>
                <c:formatCode>0.0</c:formatCode>
                <c:ptCount val="10"/>
                <c:pt idx="0">
                  <c:v>12.255557753103487</c:v>
                </c:pt>
                <c:pt idx="1">
                  <c:v>7.1328727728193551</c:v>
                </c:pt>
                <c:pt idx="2">
                  <c:v>0.25174089595302224</c:v>
                </c:pt>
                <c:pt idx="3">
                  <c:v>98.148814821254092</c:v>
                </c:pt>
                <c:pt idx="4">
                  <c:v>15.992479408615877</c:v>
                </c:pt>
                <c:pt idx="5">
                  <c:v>18.866642684220725</c:v>
                </c:pt>
                <c:pt idx="6">
                  <c:v>204.39713727685165</c:v>
                </c:pt>
                <c:pt idx="7">
                  <c:v>51.303312524501507</c:v>
                </c:pt>
                <c:pt idx="8">
                  <c:v>10.258535129467068</c:v>
                </c:pt>
                <c:pt idx="9">
                  <c:v>8.9261063080551377</c:v>
                </c:pt>
              </c:numCache>
            </c:numRef>
          </c:val>
          <c:extLst>
            <c:ext xmlns:c16="http://schemas.microsoft.com/office/drawing/2014/chart" uri="{C3380CC4-5D6E-409C-BE32-E72D297353CC}">
              <c16:uniqueId val="{0000000C-7F22-41F4-835D-9F4DE7E7BD74}"/>
            </c:ext>
          </c:extLst>
        </c:ser>
        <c:ser>
          <c:idx val="1"/>
          <c:order val="13"/>
          <c:tx>
            <c:v> 2021</c:v>
          </c:tx>
          <c:spPr>
            <a:solidFill>
              <a:srgbClr val="9933FF"/>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([1]Lähtödata!$AG$916,[1]Lähtödata!$AG$917,[1]Lähtödata!$AG$918,[1]Lähtödata!$AG$919,[1]Lähtödata!$AG$920,[1]Lähtödata!$AG$921,[1]Lähtödata!$AG$922,[1]Lähtödata!$AG$923,[1]Lähtödata!$AG$924,[1]Lähtödata!$AG$925)</c:f>
              <c:numCache>
                <c:formatCode>0.0</c:formatCode>
                <c:ptCount val="10"/>
                <c:pt idx="0">
                  <c:v>12.898495457893151</c:v>
                </c:pt>
                <c:pt idx="1">
                  <c:v>9.0157952837195463</c:v>
                </c:pt>
                <c:pt idx="2">
                  <c:v>0.32712249897647416</c:v>
                </c:pt>
                <c:pt idx="3">
                  <c:v>119.78388249338548</c:v>
                </c:pt>
                <c:pt idx="4">
                  <c:v>17.022183450440277</c:v>
                </c:pt>
                <c:pt idx="5">
                  <c:v>18.972738113902395</c:v>
                </c:pt>
                <c:pt idx="6">
                  <c:v>170.84302782628319</c:v>
                </c:pt>
                <c:pt idx="7">
                  <c:v>48.895782774748369</c:v>
                </c:pt>
                <c:pt idx="8">
                  <c:v>9.3760728123659476</c:v>
                </c:pt>
                <c:pt idx="9">
                  <c:v>9.6294269834219506</c:v>
                </c:pt>
              </c:numCache>
            </c:numRef>
          </c:val>
          <c:extLst>
            <c:ext xmlns:c16="http://schemas.microsoft.com/office/drawing/2014/chart" uri="{C3380CC4-5D6E-409C-BE32-E72D297353CC}">
              <c16:uniqueId val="{0000000D-7F22-41F4-835D-9F4DE7E7BD74}"/>
            </c:ext>
          </c:extLst>
        </c:ser>
        <c:ser>
          <c:idx val="5"/>
          <c:order val="14"/>
          <c:tx>
            <c:v> 2022</c:v>
          </c:tx>
          <c:spPr>
            <a:solidFill>
              <a:srgbClr val="FFCCE5"/>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([1]Lähtödata!$AG$929,[1]Lähtödata!$AG$930,[1]Lähtödata!$AG$931,[1]Lähtödata!$AG$932,[1]Lähtödata!$AG$933,[1]Lähtödata!$AG$934,[1]Lähtödata!$AG$935,[1]Lähtödata!$AG$936,[1]Lähtödata!$AG$937,[1]Lähtödata!$AG$938)</c:f>
              <c:numCache>
                <c:formatCode>0.0</c:formatCode>
                <c:ptCount val="10"/>
                <c:pt idx="0">
                  <c:v>10.838655056910252</c:v>
                </c:pt>
                <c:pt idx="1">
                  <c:v>7.9279359784878141</c:v>
                </c:pt>
                <c:pt idx="2">
                  <c:v>0.32633870693075034</c:v>
                </c:pt>
                <c:pt idx="3">
                  <c:v>82.136077975163559</c:v>
                </c:pt>
                <c:pt idx="4">
                  <c:v>22.362565856932669</c:v>
                </c:pt>
                <c:pt idx="5">
                  <c:v>17.449604480862419</c:v>
                </c:pt>
                <c:pt idx="6">
                  <c:v>144.96556978955351</c:v>
                </c:pt>
                <c:pt idx="7">
                  <c:v>47.71286231328957</c:v>
                </c:pt>
                <c:pt idx="8">
                  <c:v>9.1832252271437369</c:v>
                </c:pt>
                <c:pt idx="9">
                  <c:v>9.4472210658015747</c:v>
                </c:pt>
              </c:numCache>
            </c:numRef>
          </c:val>
          <c:extLst>
            <c:ext xmlns:c16="http://schemas.microsoft.com/office/drawing/2014/chart" uri="{C3380CC4-5D6E-409C-BE32-E72D297353CC}">
              <c16:uniqueId val="{0000000E-7F22-41F4-835D-9F4DE7E7BD74}"/>
            </c:ext>
          </c:extLst>
        </c:ser>
        <c:ser>
          <c:idx val="13"/>
          <c:order val="15"/>
          <c:tx>
            <c:v> 2023*</c:v>
          </c:tx>
          <c:spPr>
            <a:solidFill>
              <a:srgbClr val="CCE5FF"/>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([1]Lähtödata!$AG$942,[1]Lähtödata!$AG$943,[1]Lähtödata!$AG$944,[1]Lähtödata!$AG$945,[1]Lähtödata!$AG$946,[1]Lähtödata!$AG$947,[1]Lähtödata!$AG$948,[1]Lähtödata!$AG$949,[1]Lähtödata!$AG$950,[1]Lähtödata!$AG$951)</c:f>
              <c:numCache>
                <c:formatCode>0.0</c:formatCode>
                <c:ptCount val="10"/>
                <c:pt idx="0">
                  <c:v>7.1497765050000002</c:v>
                </c:pt>
                <c:pt idx="1">
                  <c:v>5.390810530577185</c:v>
                </c:pt>
                <c:pt idx="2">
                  <c:v>0.22097609660215223</c:v>
                </c:pt>
                <c:pt idx="4">
                  <c:v>16.397427657431912</c:v>
                </c:pt>
                <c:pt idx="5">
                  <c:v>18.22692051214473</c:v>
                </c:pt>
                <c:pt idx="7">
                  <c:v>48.987093057561403</c:v>
                </c:pt>
                <c:pt idx="8">
                  <c:v>9.0244174329632436</c:v>
                </c:pt>
                <c:pt idx="9">
                  <c:v>9.4472210658015747</c:v>
                </c:pt>
              </c:numCache>
            </c:numRef>
          </c:val>
          <c:extLst>
            <c:ext xmlns:c16="http://schemas.microsoft.com/office/drawing/2014/chart" uri="{C3380CC4-5D6E-409C-BE32-E72D297353CC}">
              <c16:uniqueId val="{0000000F-7F22-41F4-835D-9F4DE7E7BD74}"/>
            </c:ext>
          </c:extLst>
        </c:ser>
        <c:dLbls>
          <c:showLegendKey val="0"/>
          <c:showVal val="0"/>
          <c:showCatName val="0"/>
          <c:showSerName val="0"/>
          <c:showPercent val="0"/>
          <c:showBubbleSize val="0"/>
        </c:dLbls>
        <c:gapWidth val="150"/>
        <c:axId val="232265600"/>
        <c:axId val="232267136"/>
      </c:barChart>
      <c:catAx>
        <c:axId val="232265600"/>
        <c:scaling>
          <c:orientation val="minMax"/>
        </c:scaling>
        <c:delete val="0"/>
        <c:axPos val="b"/>
        <c:numFmt formatCode="General" sourceLinked="0"/>
        <c:majorTickMark val="none"/>
        <c:minorTickMark val="none"/>
        <c:tickLblPos val="nextTo"/>
        <c:crossAx val="232267136"/>
        <c:crosses val="autoZero"/>
        <c:auto val="1"/>
        <c:lblAlgn val="ctr"/>
        <c:lblOffset val="100"/>
        <c:noMultiLvlLbl val="0"/>
      </c:catAx>
      <c:valAx>
        <c:axId val="232267136"/>
        <c:scaling>
          <c:orientation val="minMax"/>
          <c:max val="600"/>
          <c:min val="0"/>
        </c:scaling>
        <c:delete val="0"/>
        <c:axPos val="l"/>
        <c:majorGridlines/>
        <c:numFmt formatCode="0" sourceLinked="0"/>
        <c:majorTickMark val="none"/>
        <c:minorTickMark val="none"/>
        <c:tickLblPos val="nextTo"/>
        <c:txPr>
          <a:bodyPr/>
          <a:lstStyle/>
          <a:p>
            <a:pPr>
              <a:defRPr sz="900" b="0">
                <a:latin typeface="Abadi Extra Light"/>
                <a:ea typeface="Abadi Extra Light"/>
                <a:cs typeface="Abadi Extra Light"/>
              </a:defRPr>
            </a:pPr>
            <a:endParaRPr lang="fi-FI"/>
          </a:p>
        </c:txPr>
        <c:crossAx val="232265600"/>
        <c:crosses val="autoZero"/>
        <c:crossBetween val="between"/>
        <c:majorUnit val="120"/>
      </c:valAx>
      <c:dTable>
        <c:showHorzBorder val="1"/>
        <c:showVertBorder val="1"/>
        <c:showOutline val="1"/>
        <c:showKeys val="1"/>
        <c:txPr>
          <a:bodyPr/>
          <a:lstStyle/>
          <a:p>
            <a:pPr rtl="0">
              <a:defRPr sz="1000" b="0">
                <a:latin typeface="Abadi Extra Light" panose="020B0204020104020204" pitchFamily="34" charset="0"/>
              </a:defRPr>
            </a:pPr>
            <a:endParaRPr lang="fi-FI"/>
          </a:p>
        </c:txPr>
      </c:dTable>
    </c:plotArea>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txPr>
    <a:bodyPr/>
    <a:lstStyle/>
    <a:p>
      <a:pPr>
        <a:defRPr sz="1000"/>
      </a:pPr>
      <a:endParaRPr lang="fi-FI"/>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641334159072809E-2"/>
          <c:y val="9.7198194737852864E-2"/>
          <c:w val="0.92214279394850929"/>
          <c:h val="0.75365988092951808"/>
        </c:manualLayout>
      </c:layout>
      <c:barChart>
        <c:barDir val="col"/>
        <c:grouping val="stacked"/>
        <c:varyColors val="0"/>
        <c:ser>
          <c:idx val="0"/>
          <c:order val="0"/>
          <c:tx>
            <c:v>Kuluttajien sähkönkulutus</c:v>
          </c:tx>
          <c:spPr>
            <a:solidFill>
              <a:srgbClr val="CCFF99"/>
            </a:solidFill>
          </c:spPr>
          <c:invertIfNegative val="0"/>
          <c:dPt>
            <c:idx val="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1-5F79-418D-8E52-07E2E4DD4869}"/>
              </c:ext>
            </c:extLst>
          </c:dPt>
          <c:dPt>
            <c:idx val="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3-5F79-418D-8E52-07E2E4DD4869}"/>
              </c:ext>
            </c:extLst>
          </c:dPt>
          <c:dPt>
            <c:idx val="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5-5F79-418D-8E52-07E2E4DD4869}"/>
              </c:ext>
            </c:extLst>
          </c:dPt>
          <c:dPt>
            <c:idx val="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7-5F79-418D-8E52-07E2E4DD4869}"/>
              </c:ext>
            </c:extLst>
          </c:dPt>
          <c:dPt>
            <c:idx val="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9-5F79-418D-8E52-07E2E4DD4869}"/>
              </c:ext>
            </c:extLst>
          </c:dPt>
          <c:dPt>
            <c:idx val="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B-5F79-418D-8E52-07E2E4DD4869}"/>
              </c:ext>
            </c:extLst>
          </c:dPt>
          <c:dPt>
            <c:idx val="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D-5F79-418D-8E52-07E2E4DD4869}"/>
              </c:ext>
            </c:extLst>
          </c:dPt>
          <c:dPt>
            <c:idx val="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F-5F79-418D-8E52-07E2E4DD4869}"/>
              </c:ext>
            </c:extLst>
          </c:dPt>
          <c:dPt>
            <c:idx val="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1-5F79-418D-8E52-07E2E4DD4869}"/>
              </c:ext>
            </c:extLst>
          </c:dPt>
          <c:dPt>
            <c:idx val="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3-5F79-418D-8E52-07E2E4DD4869}"/>
              </c:ext>
            </c:extLst>
          </c:dPt>
          <c:dPt>
            <c:idx val="1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5-5F79-418D-8E52-07E2E4DD4869}"/>
              </c:ext>
            </c:extLst>
          </c:dPt>
          <c:dPt>
            <c:idx val="1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7-5F79-418D-8E52-07E2E4DD4869}"/>
              </c:ext>
            </c:extLst>
          </c:dPt>
          <c:dPt>
            <c:idx val="1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9-5F79-418D-8E52-07E2E4DD4869}"/>
              </c:ext>
            </c:extLst>
          </c:dPt>
          <c:dPt>
            <c:idx val="1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B-5F79-418D-8E52-07E2E4DD4869}"/>
              </c:ext>
            </c:extLst>
          </c:dPt>
          <c:dPt>
            <c:idx val="1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D-5F79-418D-8E52-07E2E4DD4869}"/>
              </c:ext>
            </c:extLst>
          </c:dPt>
          <c:dPt>
            <c:idx val="1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F-5F79-418D-8E52-07E2E4DD4869}"/>
              </c:ext>
            </c:extLst>
          </c:dPt>
          <c:dPt>
            <c:idx val="1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1-5F79-418D-8E52-07E2E4DD4869}"/>
              </c:ext>
            </c:extLst>
          </c:dPt>
          <c:dPt>
            <c:idx val="1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3-5F79-418D-8E52-07E2E4DD4869}"/>
              </c:ext>
            </c:extLst>
          </c:dPt>
          <c:dPt>
            <c:idx val="1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5-5F79-418D-8E52-07E2E4DD4869}"/>
              </c:ext>
            </c:extLst>
          </c:dPt>
          <c:dPt>
            <c:idx val="1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7-5F79-418D-8E52-07E2E4DD4869}"/>
              </c:ext>
            </c:extLst>
          </c:dPt>
          <c:dPt>
            <c:idx val="2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9-5F79-418D-8E52-07E2E4DD4869}"/>
              </c:ext>
            </c:extLst>
          </c:dPt>
          <c:dPt>
            <c:idx val="2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B-5F79-418D-8E52-07E2E4DD4869}"/>
              </c:ext>
            </c:extLst>
          </c:dPt>
          <c:dPt>
            <c:idx val="2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D-5F79-418D-8E52-07E2E4DD4869}"/>
              </c:ext>
            </c:extLst>
          </c:dPt>
          <c:dPt>
            <c:idx val="2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F-5F79-418D-8E52-07E2E4DD4869}"/>
              </c:ext>
            </c:extLst>
          </c:dPt>
          <c:dPt>
            <c:idx val="2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1-5F79-418D-8E52-07E2E4DD4869}"/>
              </c:ext>
            </c:extLst>
          </c:dPt>
          <c:dPt>
            <c:idx val="2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3-5F79-418D-8E52-07E2E4DD4869}"/>
              </c:ext>
            </c:extLst>
          </c:dPt>
          <c:dPt>
            <c:idx val="2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5-5F79-418D-8E52-07E2E4DD4869}"/>
              </c:ext>
            </c:extLst>
          </c:dPt>
          <c:dPt>
            <c:idx val="2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7-5F79-418D-8E52-07E2E4DD4869}"/>
              </c:ext>
            </c:extLst>
          </c:dPt>
          <c:dPt>
            <c:idx val="2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9-5F79-418D-8E52-07E2E4DD4869}"/>
              </c:ext>
            </c:extLst>
          </c:dPt>
          <c:dPt>
            <c:idx val="2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B-5F79-418D-8E52-07E2E4DD4869}"/>
              </c:ext>
            </c:extLst>
          </c:dPt>
          <c:dPt>
            <c:idx val="3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D-5F79-418D-8E52-07E2E4DD4869}"/>
              </c:ext>
            </c:extLst>
          </c:dPt>
          <c:dPt>
            <c:idx val="3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F-5F79-418D-8E52-07E2E4DD4869}"/>
              </c:ext>
            </c:extLst>
          </c:dPt>
          <c:dPt>
            <c:idx val="3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1-5F79-418D-8E52-07E2E4DD4869}"/>
              </c:ext>
            </c:extLst>
          </c:dPt>
          <c:dPt>
            <c:idx val="3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3-5F79-418D-8E52-07E2E4DD4869}"/>
              </c:ext>
            </c:extLst>
          </c:dPt>
          <c:dPt>
            <c:idx val="3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5-5F79-418D-8E52-07E2E4DD4869}"/>
              </c:ext>
            </c:extLst>
          </c:dPt>
          <c:dPt>
            <c:idx val="3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7-5F79-418D-8E52-07E2E4DD4869}"/>
              </c:ext>
            </c:extLst>
          </c:dPt>
          <c:dPt>
            <c:idx val="3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9-5F79-418D-8E52-07E2E4DD4869}"/>
              </c:ext>
            </c:extLst>
          </c:dPt>
          <c:dPt>
            <c:idx val="3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B-5F79-418D-8E52-07E2E4DD4869}"/>
              </c:ext>
            </c:extLst>
          </c:dPt>
          <c:dPt>
            <c:idx val="3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D-5F79-418D-8E52-07E2E4DD4869}"/>
              </c:ext>
            </c:extLst>
          </c:dPt>
          <c:dPt>
            <c:idx val="3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F-5F79-418D-8E52-07E2E4DD4869}"/>
              </c:ext>
            </c:extLst>
          </c:dPt>
          <c:dPt>
            <c:idx val="4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1-5F79-418D-8E52-07E2E4DD4869}"/>
              </c:ext>
            </c:extLst>
          </c:dPt>
          <c:dPt>
            <c:idx val="4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3-5F79-418D-8E52-07E2E4DD4869}"/>
              </c:ext>
            </c:extLst>
          </c:dPt>
          <c:dPt>
            <c:idx val="4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5-5F79-418D-8E52-07E2E4DD4869}"/>
              </c:ext>
            </c:extLst>
          </c:dPt>
          <c:dPt>
            <c:idx val="4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7-5F79-418D-8E52-07E2E4DD4869}"/>
              </c:ext>
            </c:extLst>
          </c:dPt>
          <c:dPt>
            <c:idx val="4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9-5F79-418D-8E52-07E2E4DD4869}"/>
              </c:ext>
            </c:extLst>
          </c:dPt>
          <c:dPt>
            <c:idx val="4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B-5F79-418D-8E52-07E2E4DD4869}"/>
              </c:ext>
            </c:extLst>
          </c:dPt>
          <c:dPt>
            <c:idx val="4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D-5F79-418D-8E52-07E2E4DD4869}"/>
              </c:ext>
            </c:extLst>
          </c:dPt>
          <c:dPt>
            <c:idx val="4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F-5F79-418D-8E52-07E2E4DD4869}"/>
              </c:ext>
            </c:extLst>
          </c:dPt>
          <c:dPt>
            <c:idx val="4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1-5F79-418D-8E52-07E2E4DD4869}"/>
              </c:ext>
            </c:extLst>
          </c:dPt>
          <c:dPt>
            <c:idx val="4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3-5F79-418D-8E52-07E2E4DD4869}"/>
              </c:ext>
            </c:extLst>
          </c:dPt>
          <c:dPt>
            <c:idx val="5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5-5F79-418D-8E52-07E2E4DD4869}"/>
              </c:ext>
            </c:extLst>
          </c:dPt>
          <c:dPt>
            <c:idx val="5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7-5F79-418D-8E52-07E2E4DD4869}"/>
              </c:ext>
            </c:extLst>
          </c:dPt>
          <c:dPt>
            <c:idx val="5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9-5F79-418D-8E52-07E2E4DD4869}"/>
              </c:ext>
            </c:extLst>
          </c:dPt>
          <c:dPt>
            <c:idx val="5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B-5F79-418D-8E52-07E2E4DD4869}"/>
              </c:ext>
            </c:extLst>
          </c:dPt>
          <c:dPt>
            <c:idx val="5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D-5F79-418D-8E52-07E2E4DD4869}"/>
              </c:ext>
            </c:extLst>
          </c:dPt>
          <c:dPt>
            <c:idx val="5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F-5F79-418D-8E52-07E2E4DD4869}"/>
              </c:ext>
            </c:extLst>
          </c:dPt>
          <c:dPt>
            <c:idx val="5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1-5F79-418D-8E52-07E2E4DD4869}"/>
              </c:ext>
            </c:extLst>
          </c:dPt>
          <c:dPt>
            <c:idx val="5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3-5F79-418D-8E52-07E2E4DD4869}"/>
              </c:ext>
            </c:extLst>
          </c:dPt>
          <c:dPt>
            <c:idx val="5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5-5F79-418D-8E52-07E2E4DD4869}"/>
              </c:ext>
            </c:extLst>
          </c:dPt>
          <c:dPt>
            <c:idx val="5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7-5F79-418D-8E52-07E2E4DD4869}"/>
              </c:ext>
            </c:extLst>
          </c:dPt>
          <c:dPt>
            <c:idx val="6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9-5F79-418D-8E52-07E2E4DD4869}"/>
              </c:ext>
            </c:extLst>
          </c:dPt>
          <c:dPt>
            <c:idx val="6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B-5F79-418D-8E52-07E2E4DD4869}"/>
              </c:ext>
            </c:extLst>
          </c:dPt>
          <c:dPt>
            <c:idx val="6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D-5F79-418D-8E52-07E2E4DD4869}"/>
              </c:ext>
            </c:extLst>
          </c:dPt>
          <c:dPt>
            <c:idx val="6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F-5F79-418D-8E52-07E2E4DD4869}"/>
              </c:ext>
            </c:extLst>
          </c:dPt>
          <c:dPt>
            <c:idx val="6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1-5F79-418D-8E52-07E2E4DD4869}"/>
              </c:ext>
            </c:extLst>
          </c:dPt>
          <c:dPt>
            <c:idx val="65"/>
            <c:invertIfNegative val="0"/>
            <c:bubble3D val="0"/>
            <c:spPr>
              <a:solidFill>
                <a:srgbClr val="CCFF99"/>
              </a:solidFill>
              <a:ln w="25400">
                <a:solidFill>
                  <a:srgbClr val="000000"/>
                </a:solidFill>
                <a:prstDash val="solid"/>
              </a:ln>
              <a:effectLst/>
            </c:spPr>
            <c:extLst>
              <c:ext xmlns:c16="http://schemas.microsoft.com/office/drawing/2014/chart" uri="{C3380CC4-5D6E-409C-BE32-E72D297353CC}">
                <c16:uniqueId val="{00000083-5F79-418D-8E52-07E2E4DD4869}"/>
              </c:ext>
            </c:extLst>
          </c:dPt>
          <c:dPt>
            <c:idx val="6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5-5F79-418D-8E52-07E2E4DD4869}"/>
              </c:ext>
            </c:extLst>
          </c:dPt>
          <c:dPt>
            <c:idx val="6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7-5F79-418D-8E52-07E2E4DD4869}"/>
              </c:ext>
            </c:extLst>
          </c:dPt>
          <c:dPt>
            <c:idx val="6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9-5F79-418D-8E52-07E2E4DD4869}"/>
              </c:ext>
            </c:extLst>
          </c:dPt>
          <c:dPt>
            <c:idx val="6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B-5F79-418D-8E52-07E2E4DD4869}"/>
              </c:ext>
            </c:extLst>
          </c:dPt>
          <c:dPt>
            <c:idx val="7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D-5F79-418D-8E52-07E2E4DD4869}"/>
              </c:ext>
            </c:extLst>
          </c:dPt>
          <c:dPt>
            <c:idx val="7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F-5F79-418D-8E52-07E2E4DD4869}"/>
              </c:ext>
            </c:extLst>
          </c:dPt>
          <c:dPt>
            <c:idx val="7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1-5F79-418D-8E52-07E2E4DD4869}"/>
              </c:ext>
            </c:extLst>
          </c:dPt>
          <c:dPt>
            <c:idx val="7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3-5F79-418D-8E52-07E2E4DD4869}"/>
              </c:ext>
            </c:extLst>
          </c:dPt>
          <c:dPt>
            <c:idx val="7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5-5F79-418D-8E52-07E2E4DD4869}"/>
              </c:ext>
            </c:extLst>
          </c:dPt>
          <c:dPt>
            <c:idx val="7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7-5F79-418D-8E52-07E2E4DD4869}"/>
              </c:ext>
            </c:extLst>
          </c:dPt>
          <c:dPt>
            <c:idx val="7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9-5F79-418D-8E52-07E2E4DD4869}"/>
              </c:ext>
            </c:extLst>
          </c:dPt>
          <c:dPt>
            <c:idx val="7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B-5F79-418D-8E52-07E2E4DD4869}"/>
              </c:ext>
            </c:extLst>
          </c:dPt>
          <c:dPt>
            <c:idx val="7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D-5F79-418D-8E52-07E2E4DD4869}"/>
              </c:ext>
            </c:extLst>
          </c:dPt>
          <c:dPt>
            <c:idx val="7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F-5F79-418D-8E52-07E2E4DD4869}"/>
              </c:ext>
            </c:extLst>
          </c:dPt>
          <c:dPt>
            <c:idx val="8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1-5F79-418D-8E52-07E2E4DD4869}"/>
              </c:ext>
            </c:extLst>
          </c:dPt>
          <c:dPt>
            <c:idx val="8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3-5F79-418D-8E52-07E2E4DD4869}"/>
              </c:ext>
            </c:extLst>
          </c:dPt>
          <c:dPt>
            <c:idx val="8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5-5F79-418D-8E52-07E2E4DD4869}"/>
              </c:ext>
            </c:extLst>
          </c:dPt>
          <c:dPt>
            <c:idx val="8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7-5F79-418D-8E52-07E2E4DD4869}"/>
              </c:ext>
            </c:extLst>
          </c:dPt>
          <c:dPt>
            <c:idx val="8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9-5F79-418D-8E52-07E2E4DD4869}"/>
              </c:ext>
            </c:extLst>
          </c:dPt>
          <c:dPt>
            <c:idx val="8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B-5F79-418D-8E52-07E2E4DD4869}"/>
              </c:ext>
            </c:extLst>
          </c:dPt>
          <c:dPt>
            <c:idx val="8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D-5F79-418D-8E52-07E2E4DD4869}"/>
              </c:ext>
            </c:extLst>
          </c:dPt>
          <c:cat>
            <c:strLit>
              <c:ptCount val="87"/>
              <c:pt idx="0">
                <c:v>Rusko</c:v>
              </c:pt>
              <c:pt idx="1">
                <c:v>Pornainen</c:v>
              </c:pt>
              <c:pt idx="2">
                <c:v>Nurmijärvi</c:v>
              </c:pt>
              <c:pt idx="3">
                <c:v>Masku</c:v>
              </c:pt>
              <c:pt idx="4">
                <c:v>Mynämäki</c:v>
              </c:pt>
              <c:pt idx="5">
                <c:v>Lieto</c:v>
              </c:pt>
              <c:pt idx="6">
                <c:v>Nousiainen</c:v>
              </c:pt>
              <c:pt idx="7">
                <c:v>Aura</c:v>
              </c:pt>
              <c:pt idx="8">
                <c:v>Kerava</c:v>
              </c:pt>
              <c:pt idx="9">
                <c:v>Vihti</c:v>
              </c:pt>
              <c:pt idx="10">
                <c:v>Tuusula</c:v>
              </c:pt>
              <c:pt idx="11">
                <c:v>Kemiönsaari</c:v>
              </c:pt>
              <c:pt idx="12">
                <c:v>Hämeenkyrö</c:v>
              </c:pt>
              <c:pt idx="13">
                <c:v>Paimio</c:v>
              </c:pt>
              <c:pt idx="14">
                <c:v>Sauvo</c:v>
              </c:pt>
              <c:pt idx="15">
                <c:v>Kirkkonummi</c:v>
              </c:pt>
              <c:pt idx="16">
                <c:v>Hollola</c:v>
              </c:pt>
              <c:pt idx="17">
                <c:v>Nokia</c:v>
              </c:pt>
              <c:pt idx="18">
                <c:v>Suomussalmi</c:v>
              </c:pt>
              <c:pt idx="19">
                <c:v>Savonlinna</c:v>
              </c:pt>
              <c:pt idx="20">
                <c:v>Kaarina</c:v>
              </c:pt>
              <c:pt idx="21">
                <c:v>Järvenpää</c:v>
              </c:pt>
              <c:pt idx="22">
                <c:v>Kangasala</c:v>
              </c:pt>
              <c:pt idx="23">
                <c:v>Hausjärvi</c:v>
              </c:pt>
              <c:pt idx="24">
                <c:v>Lempäälä</c:v>
              </c:pt>
              <c:pt idx="25">
                <c:v>Lahti</c:v>
              </c:pt>
              <c:pt idx="26">
                <c:v>Hämeenlinna</c:v>
              </c:pt>
              <c:pt idx="27">
                <c:v>Sipoo</c:v>
              </c:pt>
              <c:pt idx="28">
                <c:v>Jokioinen</c:v>
              </c:pt>
              <c:pt idx="29">
                <c:v>Parainen</c:v>
              </c:pt>
              <c:pt idx="30">
                <c:v>Turku</c:v>
              </c:pt>
              <c:pt idx="31">
                <c:v>Mäntsälä</c:v>
              </c:pt>
              <c:pt idx="32">
                <c:v>Orivesi</c:v>
              </c:pt>
              <c:pt idx="33">
                <c:v>Lohja</c:v>
              </c:pt>
              <c:pt idx="34">
                <c:v>Imatra</c:v>
              </c:pt>
              <c:pt idx="35">
                <c:v>Joensuu</c:v>
              </c:pt>
              <c:pt idx="36">
                <c:v>Ylivieska</c:v>
              </c:pt>
              <c:pt idx="37">
                <c:v>Uusikaupunki</c:v>
              </c:pt>
              <c:pt idx="38">
                <c:v>Laitila</c:v>
              </c:pt>
              <c:pt idx="39">
                <c:v>Ylöjärvi</c:v>
              </c:pt>
              <c:pt idx="40">
                <c:v>Espoo</c:v>
              </c:pt>
              <c:pt idx="41">
                <c:v>Ilmajoki</c:v>
              </c:pt>
              <c:pt idx="42">
                <c:v>Punkalaidun</c:v>
              </c:pt>
              <c:pt idx="43">
                <c:v>Loviisa</c:v>
              </c:pt>
              <c:pt idx="44">
                <c:v>Janakkala</c:v>
              </c:pt>
              <c:pt idx="45">
                <c:v>Sastamala</c:v>
              </c:pt>
              <c:pt idx="46">
                <c:v>Oulu</c:v>
              </c:pt>
              <c:pt idx="47">
                <c:v>Luumäki</c:v>
              </c:pt>
              <c:pt idx="48">
                <c:v>Somero</c:v>
              </c:pt>
              <c:pt idx="49">
                <c:v>Lapua</c:v>
              </c:pt>
              <c:pt idx="50">
                <c:v>Raisio</c:v>
              </c:pt>
              <c:pt idx="51">
                <c:v>Kuopio</c:v>
              </c:pt>
              <c:pt idx="52">
                <c:v>Vantaa</c:v>
              </c:pt>
              <c:pt idx="53">
                <c:v>Loimaa</c:v>
              </c:pt>
              <c:pt idx="54">
                <c:v>Orimattila</c:v>
              </c:pt>
              <c:pt idx="55">
                <c:v>Iisalmi</c:v>
              </c:pt>
              <c:pt idx="56">
                <c:v>Kuhmoinen</c:v>
              </c:pt>
              <c:pt idx="57">
                <c:v>Pirkkala</c:v>
              </c:pt>
              <c:pt idx="58">
                <c:v>Jyväskylä</c:v>
              </c:pt>
              <c:pt idx="59">
                <c:v>Naantali</c:v>
              </c:pt>
              <c:pt idx="60">
                <c:v>Kokkola</c:v>
              </c:pt>
              <c:pt idx="61">
                <c:v>Kauniainen</c:v>
              </c:pt>
              <c:pt idx="62">
                <c:v>Lappeenranta</c:v>
              </c:pt>
              <c:pt idx="63">
                <c:v>Mikkeli</c:v>
              </c:pt>
              <c:pt idx="64">
                <c:v>Hyvinkää</c:v>
              </c:pt>
              <c:pt idx="65">
                <c:v>Rauma</c:v>
              </c:pt>
              <c:pt idx="66">
                <c:v>Forssa</c:v>
              </c:pt>
              <c:pt idx="67">
                <c:v>Salo</c:v>
              </c:pt>
              <c:pt idx="68">
                <c:v>Tampere</c:v>
              </c:pt>
              <c:pt idx="69">
                <c:v>Padasjoki</c:v>
              </c:pt>
              <c:pt idx="70">
                <c:v>Äänekoski</c:v>
              </c:pt>
              <c:pt idx="71">
                <c:v>Suonenjoki</c:v>
              </c:pt>
              <c:pt idx="72">
                <c:v>Iitti</c:v>
              </c:pt>
              <c:pt idx="73">
                <c:v>Ikaalinen</c:v>
              </c:pt>
              <c:pt idx="74">
                <c:v>Karkkila</c:v>
              </c:pt>
              <c:pt idx="75">
                <c:v>Vaasa</c:v>
              </c:pt>
              <c:pt idx="76">
                <c:v>Kouvola</c:v>
              </c:pt>
              <c:pt idx="77">
                <c:v>Kemi</c:v>
              </c:pt>
              <c:pt idx="78">
                <c:v>Hanko</c:v>
              </c:pt>
              <c:pt idx="79">
                <c:v>Riihimäki</c:v>
              </c:pt>
              <c:pt idx="80">
                <c:v>Seinäjoki</c:v>
              </c:pt>
              <c:pt idx="81">
                <c:v>Kotka</c:v>
              </c:pt>
              <c:pt idx="82">
                <c:v>Helsinki</c:v>
              </c:pt>
              <c:pt idx="83">
                <c:v>Kajaani</c:v>
              </c:pt>
              <c:pt idx="84">
                <c:v>Varkaus</c:v>
              </c:pt>
              <c:pt idx="85">
                <c:v>Hamina</c:v>
              </c:pt>
              <c:pt idx="86">
                <c:v>Ilomantsi</c:v>
              </c:pt>
            </c:strLit>
          </c:cat>
          <c:val>
            <c:numLit>
              <c:formatCode>General</c:formatCode>
              <c:ptCount val="87"/>
              <c:pt idx="0">
                <c:v>0.14662668108940125</c:v>
              </c:pt>
              <c:pt idx="1">
                <c:v>0.20153778791427612</c:v>
              </c:pt>
              <c:pt idx="2">
                <c:v>0.17349614202976227</c:v>
              </c:pt>
              <c:pt idx="3">
                <c:v>0.2243717759847641</c:v>
              </c:pt>
              <c:pt idx="4">
                <c:v>0.31466621160507202</c:v>
              </c:pt>
              <c:pt idx="5">
                <c:v>0.14624439179897308</c:v>
              </c:pt>
              <c:pt idx="6">
                <c:v>0.23814715445041656</c:v>
              </c:pt>
              <c:pt idx="7">
                <c:v>0.20388753712177277</c:v>
              </c:pt>
              <c:pt idx="8">
                <c:v>0.28280520439147949</c:v>
              </c:pt>
              <c:pt idx="9">
                <c:v>0.21662595868110657</c:v>
              </c:pt>
              <c:pt idx="10">
                <c:v>0.10059133172035217</c:v>
              </c:pt>
              <c:pt idx="11">
                <c:v>0.46530672907829285</c:v>
              </c:pt>
              <c:pt idx="12">
                <c:v>0.21804320812225342</c:v>
              </c:pt>
              <c:pt idx="13">
                <c:v>0.46188849210739136</c:v>
              </c:pt>
              <c:pt idx="14">
                <c:v>0.3197590708732605</c:v>
              </c:pt>
              <c:pt idx="15">
                <c:v>0.30217936635017395</c:v>
              </c:pt>
              <c:pt idx="16">
                <c:v>0.23261338472366333</c:v>
              </c:pt>
              <c:pt idx="17">
                <c:v>0.20643925666809082</c:v>
              </c:pt>
              <c:pt idx="18">
                <c:v>0.2604123055934906</c:v>
              </c:pt>
              <c:pt idx="19">
                <c:v>0.25558552145957947</c:v>
              </c:pt>
              <c:pt idx="20">
                <c:v>0.23300077021121979</c:v>
              </c:pt>
              <c:pt idx="21">
                <c:v>0.22262066602706909</c:v>
              </c:pt>
              <c:pt idx="22">
                <c:v>0.27340951561927795</c:v>
              </c:pt>
              <c:pt idx="23">
                <c:v>0.13714377582073212</c:v>
              </c:pt>
              <c:pt idx="24">
                <c:v>0.24877548217773438</c:v>
              </c:pt>
              <c:pt idx="25">
                <c:v>0.30216783285140991</c:v>
              </c:pt>
              <c:pt idx="26">
                <c:v>0.37030008435249329</c:v>
              </c:pt>
              <c:pt idx="27">
                <c:v>0.38537436723709106</c:v>
              </c:pt>
              <c:pt idx="28">
                <c:v>0.18928828835487366</c:v>
              </c:pt>
              <c:pt idx="29">
                <c:v>0.40088763833045959</c:v>
              </c:pt>
              <c:pt idx="30">
                <c:v>0.36400574445724487</c:v>
              </c:pt>
              <c:pt idx="31">
                <c:v>0.34803247451782227</c:v>
              </c:pt>
              <c:pt idx="32">
                <c:v>0.31682848930358887</c:v>
              </c:pt>
              <c:pt idx="33">
                <c:v>0.27270215749740601</c:v>
              </c:pt>
              <c:pt idx="34">
                <c:v>0.25006049871444702</c:v>
              </c:pt>
              <c:pt idx="35">
                <c:v>0.24058042466640472</c:v>
              </c:pt>
              <c:pt idx="36">
                <c:v>0.30027696490287781</c:v>
              </c:pt>
              <c:pt idx="37">
                <c:v>0.33915537595748901</c:v>
              </c:pt>
              <c:pt idx="38">
                <c:v>0.17154644429683685</c:v>
              </c:pt>
              <c:pt idx="39">
                <c:v>0.21864290535449982</c:v>
              </c:pt>
              <c:pt idx="40">
                <c:v>0.36044266819953918</c:v>
              </c:pt>
              <c:pt idx="41">
                <c:v>0.28421768546104431</c:v>
              </c:pt>
              <c:pt idx="42">
                <c:v>0.43600741028785706</c:v>
              </c:pt>
              <c:pt idx="43">
                <c:v>0.30761680006980896</c:v>
              </c:pt>
              <c:pt idx="44">
                <c:v>0.2304551899433136</c:v>
              </c:pt>
              <c:pt idx="45">
                <c:v>0.27508935332298279</c:v>
              </c:pt>
              <c:pt idx="46">
                <c:v>0.30197256803512573</c:v>
              </c:pt>
              <c:pt idx="47">
                <c:v>0.42940813302993774</c:v>
              </c:pt>
              <c:pt idx="48">
                <c:v>0.24695450067520142</c:v>
              </c:pt>
              <c:pt idx="49">
                <c:v>0.285418301820755</c:v>
              </c:pt>
              <c:pt idx="50">
                <c:v>0.31280788779258728</c:v>
              </c:pt>
              <c:pt idx="51">
                <c:v>0.33390527963638306</c:v>
              </c:pt>
              <c:pt idx="52">
                <c:v>0.38059473037719727</c:v>
              </c:pt>
              <c:pt idx="53">
                <c:v>0.29834809899330139</c:v>
              </c:pt>
              <c:pt idx="54">
                <c:v>0.29218009114265442</c:v>
              </c:pt>
              <c:pt idx="55">
                <c:v>0.28569838404655457</c:v>
              </c:pt>
              <c:pt idx="56">
                <c:v>0.72612136602401733</c:v>
              </c:pt>
              <c:pt idx="57">
                <c:v>0.23433381319046021</c:v>
              </c:pt>
              <c:pt idx="58">
                <c:v>0.33656537532806396</c:v>
              </c:pt>
              <c:pt idx="59">
                <c:v>0.60293424129486084</c:v>
              </c:pt>
              <c:pt idx="60">
                <c:v>0.29892474412918091</c:v>
              </c:pt>
              <c:pt idx="61">
                <c:v>0.29929617047309875</c:v>
              </c:pt>
              <c:pt idx="62">
                <c:v>0.38828855752944946</c:v>
              </c:pt>
              <c:pt idx="63">
                <c:v>0.3672446608543396</c:v>
              </c:pt>
              <c:pt idx="64">
                <c:v>0.30584195256233215</c:v>
              </c:pt>
              <c:pt idx="65">
                <c:v>0.28030762076377869</c:v>
              </c:pt>
              <c:pt idx="66">
                <c:v>0.31732490658760071</c:v>
              </c:pt>
              <c:pt idx="67">
                <c:v>0.26854416728019714</c:v>
              </c:pt>
              <c:pt idx="68">
                <c:v>0.34224343299865723</c:v>
              </c:pt>
              <c:pt idx="69">
                <c:v>0.43992090225219727</c:v>
              </c:pt>
              <c:pt idx="70">
                <c:v>0.19295164942741394</c:v>
              </c:pt>
              <c:pt idx="71">
                <c:v>0.26952055096626282</c:v>
              </c:pt>
              <c:pt idx="72">
                <c:v>0.26849740743637085</c:v>
              </c:pt>
              <c:pt idx="73">
                <c:v>0.44203686714172363</c:v>
              </c:pt>
              <c:pt idx="74">
                <c:v>0.22211998701095581</c:v>
              </c:pt>
              <c:pt idx="75">
                <c:v>0.3235040009021759</c:v>
              </c:pt>
              <c:pt idx="76">
                <c:v>0.36775317788124084</c:v>
              </c:pt>
              <c:pt idx="77">
                <c:v>0.23656032979488373</c:v>
              </c:pt>
              <c:pt idx="78">
                <c:v>0.23111483454704285</c:v>
              </c:pt>
              <c:pt idx="79">
                <c:v>0.40439340472221375</c:v>
              </c:pt>
              <c:pt idx="80">
                <c:v>0.34764403104782104</c:v>
              </c:pt>
              <c:pt idx="81">
                <c:v>0.27299034595489502</c:v>
              </c:pt>
              <c:pt idx="82">
                <c:v>0.39293381571769714</c:v>
              </c:pt>
              <c:pt idx="83">
                <c:v>0.3748583197593689</c:v>
              </c:pt>
              <c:pt idx="84">
                <c:v>6.9628342986106873E-2</c:v>
              </c:pt>
              <c:pt idx="85">
                <c:v>1.5237979888916016</c:v>
              </c:pt>
              <c:pt idx="86">
                <c:v>0.5069962739944458</c:v>
              </c:pt>
            </c:numLit>
          </c:val>
          <c:extLst>
            <c:ext xmlns:c16="http://schemas.microsoft.com/office/drawing/2014/chart" uri="{C3380CC4-5D6E-409C-BE32-E72D297353CC}">
              <c16:uniqueId val="{000000AE-5F79-418D-8E52-07E2E4DD4869}"/>
            </c:ext>
          </c:extLst>
        </c:ser>
        <c:ser>
          <c:idx val="1"/>
          <c:order val="1"/>
          <c:tx>
            <c:v>Sähkölämmitys</c:v>
          </c:tx>
          <c:spPr>
            <a:solidFill>
              <a:srgbClr val="66CC00"/>
            </a:solidFill>
          </c:spPr>
          <c:invertIfNegative val="0"/>
          <c:dPt>
            <c:idx val="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0-5F79-418D-8E52-07E2E4DD4869}"/>
              </c:ext>
            </c:extLst>
          </c:dPt>
          <c:dPt>
            <c:idx val="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2-5F79-418D-8E52-07E2E4DD4869}"/>
              </c:ext>
            </c:extLst>
          </c:dPt>
          <c:dPt>
            <c:idx val="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4-5F79-418D-8E52-07E2E4DD4869}"/>
              </c:ext>
            </c:extLst>
          </c:dPt>
          <c:dPt>
            <c:idx val="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6-5F79-418D-8E52-07E2E4DD4869}"/>
              </c:ext>
            </c:extLst>
          </c:dPt>
          <c:dPt>
            <c:idx val="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8-5F79-418D-8E52-07E2E4DD4869}"/>
              </c:ext>
            </c:extLst>
          </c:dPt>
          <c:dPt>
            <c:idx val="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A-5F79-418D-8E52-07E2E4DD4869}"/>
              </c:ext>
            </c:extLst>
          </c:dPt>
          <c:dPt>
            <c:idx val="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C-5F79-418D-8E52-07E2E4DD4869}"/>
              </c:ext>
            </c:extLst>
          </c:dPt>
          <c:dPt>
            <c:idx val="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E-5F79-418D-8E52-07E2E4DD4869}"/>
              </c:ext>
            </c:extLst>
          </c:dPt>
          <c:dPt>
            <c:idx val="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0-5F79-418D-8E52-07E2E4DD4869}"/>
              </c:ext>
            </c:extLst>
          </c:dPt>
          <c:dPt>
            <c:idx val="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2-5F79-418D-8E52-07E2E4DD4869}"/>
              </c:ext>
            </c:extLst>
          </c:dPt>
          <c:dPt>
            <c:idx val="1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4-5F79-418D-8E52-07E2E4DD4869}"/>
              </c:ext>
            </c:extLst>
          </c:dPt>
          <c:dPt>
            <c:idx val="1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6-5F79-418D-8E52-07E2E4DD4869}"/>
              </c:ext>
            </c:extLst>
          </c:dPt>
          <c:dPt>
            <c:idx val="1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8-5F79-418D-8E52-07E2E4DD4869}"/>
              </c:ext>
            </c:extLst>
          </c:dPt>
          <c:dPt>
            <c:idx val="1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A-5F79-418D-8E52-07E2E4DD4869}"/>
              </c:ext>
            </c:extLst>
          </c:dPt>
          <c:dPt>
            <c:idx val="1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C-5F79-418D-8E52-07E2E4DD4869}"/>
              </c:ext>
            </c:extLst>
          </c:dPt>
          <c:dPt>
            <c:idx val="1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E-5F79-418D-8E52-07E2E4DD4869}"/>
              </c:ext>
            </c:extLst>
          </c:dPt>
          <c:dPt>
            <c:idx val="1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0-5F79-418D-8E52-07E2E4DD4869}"/>
              </c:ext>
            </c:extLst>
          </c:dPt>
          <c:dPt>
            <c:idx val="1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2-5F79-418D-8E52-07E2E4DD4869}"/>
              </c:ext>
            </c:extLst>
          </c:dPt>
          <c:dPt>
            <c:idx val="1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4-5F79-418D-8E52-07E2E4DD4869}"/>
              </c:ext>
            </c:extLst>
          </c:dPt>
          <c:dPt>
            <c:idx val="1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6-5F79-418D-8E52-07E2E4DD4869}"/>
              </c:ext>
            </c:extLst>
          </c:dPt>
          <c:dPt>
            <c:idx val="2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8-5F79-418D-8E52-07E2E4DD4869}"/>
              </c:ext>
            </c:extLst>
          </c:dPt>
          <c:dPt>
            <c:idx val="2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A-5F79-418D-8E52-07E2E4DD4869}"/>
              </c:ext>
            </c:extLst>
          </c:dPt>
          <c:dPt>
            <c:idx val="2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C-5F79-418D-8E52-07E2E4DD4869}"/>
              </c:ext>
            </c:extLst>
          </c:dPt>
          <c:dPt>
            <c:idx val="2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E-5F79-418D-8E52-07E2E4DD4869}"/>
              </c:ext>
            </c:extLst>
          </c:dPt>
          <c:dPt>
            <c:idx val="2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0-5F79-418D-8E52-07E2E4DD4869}"/>
              </c:ext>
            </c:extLst>
          </c:dPt>
          <c:dPt>
            <c:idx val="2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2-5F79-418D-8E52-07E2E4DD4869}"/>
              </c:ext>
            </c:extLst>
          </c:dPt>
          <c:dPt>
            <c:idx val="2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4-5F79-418D-8E52-07E2E4DD4869}"/>
              </c:ext>
            </c:extLst>
          </c:dPt>
          <c:dPt>
            <c:idx val="2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6-5F79-418D-8E52-07E2E4DD4869}"/>
              </c:ext>
            </c:extLst>
          </c:dPt>
          <c:dPt>
            <c:idx val="2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8-5F79-418D-8E52-07E2E4DD4869}"/>
              </c:ext>
            </c:extLst>
          </c:dPt>
          <c:dPt>
            <c:idx val="2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A-5F79-418D-8E52-07E2E4DD4869}"/>
              </c:ext>
            </c:extLst>
          </c:dPt>
          <c:dPt>
            <c:idx val="3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C-5F79-418D-8E52-07E2E4DD4869}"/>
              </c:ext>
            </c:extLst>
          </c:dPt>
          <c:dPt>
            <c:idx val="3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E-5F79-418D-8E52-07E2E4DD4869}"/>
              </c:ext>
            </c:extLst>
          </c:dPt>
          <c:dPt>
            <c:idx val="3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0-5F79-418D-8E52-07E2E4DD4869}"/>
              </c:ext>
            </c:extLst>
          </c:dPt>
          <c:dPt>
            <c:idx val="3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2-5F79-418D-8E52-07E2E4DD4869}"/>
              </c:ext>
            </c:extLst>
          </c:dPt>
          <c:dPt>
            <c:idx val="3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4-5F79-418D-8E52-07E2E4DD4869}"/>
              </c:ext>
            </c:extLst>
          </c:dPt>
          <c:dPt>
            <c:idx val="3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6-5F79-418D-8E52-07E2E4DD4869}"/>
              </c:ext>
            </c:extLst>
          </c:dPt>
          <c:dPt>
            <c:idx val="3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8-5F79-418D-8E52-07E2E4DD4869}"/>
              </c:ext>
            </c:extLst>
          </c:dPt>
          <c:dPt>
            <c:idx val="3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A-5F79-418D-8E52-07E2E4DD4869}"/>
              </c:ext>
            </c:extLst>
          </c:dPt>
          <c:dPt>
            <c:idx val="3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C-5F79-418D-8E52-07E2E4DD4869}"/>
              </c:ext>
            </c:extLst>
          </c:dPt>
          <c:dPt>
            <c:idx val="3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E-5F79-418D-8E52-07E2E4DD4869}"/>
              </c:ext>
            </c:extLst>
          </c:dPt>
          <c:dPt>
            <c:idx val="4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0-5F79-418D-8E52-07E2E4DD4869}"/>
              </c:ext>
            </c:extLst>
          </c:dPt>
          <c:dPt>
            <c:idx val="4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2-5F79-418D-8E52-07E2E4DD4869}"/>
              </c:ext>
            </c:extLst>
          </c:dPt>
          <c:dPt>
            <c:idx val="4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4-5F79-418D-8E52-07E2E4DD4869}"/>
              </c:ext>
            </c:extLst>
          </c:dPt>
          <c:dPt>
            <c:idx val="4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6-5F79-418D-8E52-07E2E4DD4869}"/>
              </c:ext>
            </c:extLst>
          </c:dPt>
          <c:dPt>
            <c:idx val="4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8-5F79-418D-8E52-07E2E4DD4869}"/>
              </c:ext>
            </c:extLst>
          </c:dPt>
          <c:dPt>
            <c:idx val="4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A-5F79-418D-8E52-07E2E4DD4869}"/>
              </c:ext>
            </c:extLst>
          </c:dPt>
          <c:dPt>
            <c:idx val="4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C-5F79-418D-8E52-07E2E4DD4869}"/>
              </c:ext>
            </c:extLst>
          </c:dPt>
          <c:dPt>
            <c:idx val="4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E-5F79-418D-8E52-07E2E4DD4869}"/>
              </c:ext>
            </c:extLst>
          </c:dPt>
          <c:dPt>
            <c:idx val="4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0-5F79-418D-8E52-07E2E4DD4869}"/>
              </c:ext>
            </c:extLst>
          </c:dPt>
          <c:dPt>
            <c:idx val="4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2-5F79-418D-8E52-07E2E4DD4869}"/>
              </c:ext>
            </c:extLst>
          </c:dPt>
          <c:dPt>
            <c:idx val="5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4-5F79-418D-8E52-07E2E4DD4869}"/>
              </c:ext>
            </c:extLst>
          </c:dPt>
          <c:dPt>
            <c:idx val="5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6-5F79-418D-8E52-07E2E4DD4869}"/>
              </c:ext>
            </c:extLst>
          </c:dPt>
          <c:dPt>
            <c:idx val="5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8-5F79-418D-8E52-07E2E4DD4869}"/>
              </c:ext>
            </c:extLst>
          </c:dPt>
          <c:dPt>
            <c:idx val="5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A-5F79-418D-8E52-07E2E4DD4869}"/>
              </c:ext>
            </c:extLst>
          </c:dPt>
          <c:dPt>
            <c:idx val="5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C-5F79-418D-8E52-07E2E4DD4869}"/>
              </c:ext>
            </c:extLst>
          </c:dPt>
          <c:dPt>
            <c:idx val="5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E-5F79-418D-8E52-07E2E4DD4869}"/>
              </c:ext>
            </c:extLst>
          </c:dPt>
          <c:dPt>
            <c:idx val="5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0-5F79-418D-8E52-07E2E4DD4869}"/>
              </c:ext>
            </c:extLst>
          </c:dPt>
          <c:dPt>
            <c:idx val="5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2-5F79-418D-8E52-07E2E4DD4869}"/>
              </c:ext>
            </c:extLst>
          </c:dPt>
          <c:dPt>
            <c:idx val="5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4-5F79-418D-8E52-07E2E4DD4869}"/>
              </c:ext>
            </c:extLst>
          </c:dPt>
          <c:dPt>
            <c:idx val="5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6-5F79-418D-8E52-07E2E4DD4869}"/>
              </c:ext>
            </c:extLst>
          </c:dPt>
          <c:dPt>
            <c:idx val="6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8-5F79-418D-8E52-07E2E4DD4869}"/>
              </c:ext>
            </c:extLst>
          </c:dPt>
          <c:dPt>
            <c:idx val="6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A-5F79-418D-8E52-07E2E4DD4869}"/>
              </c:ext>
            </c:extLst>
          </c:dPt>
          <c:dPt>
            <c:idx val="6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C-5F79-418D-8E52-07E2E4DD4869}"/>
              </c:ext>
            </c:extLst>
          </c:dPt>
          <c:dPt>
            <c:idx val="6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E-5F79-418D-8E52-07E2E4DD4869}"/>
              </c:ext>
            </c:extLst>
          </c:dPt>
          <c:dPt>
            <c:idx val="6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0-5F79-418D-8E52-07E2E4DD4869}"/>
              </c:ext>
            </c:extLst>
          </c:dPt>
          <c:dPt>
            <c:idx val="65"/>
            <c:invertIfNegative val="0"/>
            <c:bubble3D val="0"/>
            <c:spPr>
              <a:solidFill>
                <a:srgbClr val="66CC00"/>
              </a:solidFill>
              <a:ln w="25400">
                <a:solidFill>
                  <a:srgbClr val="000000"/>
                </a:solidFill>
                <a:prstDash val="solid"/>
              </a:ln>
              <a:effectLst/>
            </c:spPr>
            <c:extLst>
              <c:ext xmlns:c16="http://schemas.microsoft.com/office/drawing/2014/chart" uri="{C3380CC4-5D6E-409C-BE32-E72D297353CC}">
                <c16:uniqueId val="{00000132-5F79-418D-8E52-07E2E4DD4869}"/>
              </c:ext>
            </c:extLst>
          </c:dPt>
          <c:dPt>
            <c:idx val="6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4-5F79-418D-8E52-07E2E4DD4869}"/>
              </c:ext>
            </c:extLst>
          </c:dPt>
          <c:dPt>
            <c:idx val="6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6-5F79-418D-8E52-07E2E4DD4869}"/>
              </c:ext>
            </c:extLst>
          </c:dPt>
          <c:dPt>
            <c:idx val="6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8-5F79-418D-8E52-07E2E4DD4869}"/>
              </c:ext>
            </c:extLst>
          </c:dPt>
          <c:dPt>
            <c:idx val="6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A-5F79-418D-8E52-07E2E4DD4869}"/>
              </c:ext>
            </c:extLst>
          </c:dPt>
          <c:dPt>
            <c:idx val="7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C-5F79-418D-8E52-07E2E4DD4869}"/>
              </c:ext>
            </c:extLst>
          </c:dPt>
          <c:dPt>
            <c:idx val="7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E-5F79-418D-8E52-07E2E4DD4869}"/>
              </c:ext>
            </c:extLst>
          </c:dPt>
          <c:dPt>
            <c:idx val="7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0-5F79-418D-8E52-07E2E4DD4869}"/>
              </c:ext>
            </c:extLst>
          </c:dPt>
          <c:dPt>
            <c:idx val="7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2-5F79-418D-8E52-07E2E4DD4869}"/>
              </c:ext>
            </c:extLst>
          </c:dPt>
          <c:dPt>
            <c:idx val="7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4-5F79-418D-8E52-07E2E4DD4869}"/>
              </c:ext>
            </c:extLst>
          </c:dPt>
          <c:dPt>
            <c:idx val="7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6-5F79-418D-8E52-07E2E4DD4869}"/>
              </c:ext>
            </c:extLst>
          </c:dPt>
          <c:dPt>
            <c:idx val="7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8-5F79-418D-8E52-07E2E4DD4869}"/>
              </c:ext>
            </c:extLst>
          </c:dPt>
          <c:dPt>
            <c:idx val="7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A-5F79-418D-8E52-07E2E4DD4869}"/>
              </c:ext>
            </c:extLst>
          </c:dPt>
          <c:dPt>
            <c:idx val="7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C-5F79-418D-8E52-07E2E4DD4869}"/>
              </c:ext>
            </c:extLst>
          </c:dPt>
          <c:dPt>
            <c:idx val="7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E-5F79-418D-8E52-07E2E4DD4869}"/>
              </c:ext>
            </c:extLst>
          </c:dPt>
          <c:dPt>
            <c:idx val="8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0-5F79-418D-8E52-07E2E4DD4869}"/>
              </c:ext>
            </c:extLst>
          </c:dPt>
          <c:dPt>
            <c:idx val="8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2-5F79-418D-8E52-07E2E4DD4869}"/>
              </c:ext>
            </c:extLst>
          </c:dPt>
          <c:dPt>
            <c:idx val="8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4-5F79-418D-8E52-07E2E4DD4869}"/>
              </c:ext>
            </c:extLst>
          </c:dPt>
          <c:dPt>
            <c:idx val="8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6-5F79-418D-8E52-07E2E4DD4869}"/>
              </c:ext>
            </c:extLst>
          </c:dPt>
          <c:dPt>
            <c:idx val="8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8-5F79-418D-8E52-07E2E4DD4869}"/>
              </c:ext>
            </c:extLst>
          </c:dPt>
          <c:dPt>
            <c:idx val="8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A-5F79-418D-8E52-07E2E4DD4869}"/>
              </c:ext>
            </c:extLst>
          </c:dPt>
          <c:dPt>
            <c:idx val="8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C-5F79-418D-8E52-07E2E4DD4869}"/>
              </c:ext>
            </c:extLst>
          </c:dPt>
          <c:cat>
            <c:strLit>
              <c:ptCount val="87"/>
              <c:pt idx="0">
                <c:v>Rusko</c:v>
              </c:pt>
              <c:pt idx="1">
                <c:v>Pornainen</c:v>
              </c:pt>
              <c:pt idx="2">
                <c:v>Nurmijärvi</c:v>
              </c:pt>
              <c:pt idx="3">
                <c:v>Masku</c:v>
              </c:pt>
              <c:pt idx="4">
                <c:v>Mynämäki</c:v>
              </c:pt>
              <c:pt idx="5">
                <c:v>Lieto</c:v>
              </c:pt>
              <c:pt idx="6">
                <c:v>Nousiainen</c:v>
              </c:pt>
              <c:pt idx="7">
                <c:v>Aura</c:v>
              </c:pt>
              <c:pt idx="8">
                <c:v>Kerava</c:v>
              </c:pt>
              <c:pt idx="9">
                <c:v>Vihti</c:v>
              </c:pt>
              <c:pt idx="10">
                <c:v>Tuusula</c:v>
              </c:pt>
              <c:pt idx="11">
                <c:v>Kemiönsaari</c:v>
              </c:pt>
              <c:pt idx="12">
                <c:v>Hämeenkyrö</c:v>
              </c:pt>
              <c:pt idx="13">
                <c:v>Paimio</c:v>
              </c:pt>
              <c:pt idx="14">
                <c:v>Sauvo</c:v>
              </c:pt>
              <c:pt idx="15">
                <c:v>Kirkkonummi</c:v>
              </c:pt>
              <c:pt idx="16">
                <c:v>Hollola</c:v>
              </c:pt>
              <c:pt idx="17">
                <c:v>Nokia</c:v>
              </c:pt>
              <c:pt idx="18">
                <c:v>Suomussalmi</c:v>
              </c:pt>
              <c:pt idx="19">
                <c:v>Savonlinna</c:v>
              </c:pt>
              <c:pt idx="20">
                <c:v>Kaarina</c:v>
              </c:pt>
              <c:pt idx="21">
                <c:v>Järvenpää</c:v>
              </c:pt>
              <c:pt idx="22">
                <c:v>Kangasala</c:v>
              </c:pt>
              <c:pt idx="23">
                <c:v>Hausjärvi</c:v>
              </c:pt>
              <c:pt idx="24">
                <c:v>Lempäälä</c:v>
              </c:pt>
              <c:pt idx="25">
                <c:v>Lahti</c:v>
              </c:pt>
              <c:pt idx="26">
                <c:v>Hämeenlinna</c:v>
              </c:pt>
              <c:pt idx="27">
                <c:v>Sipoo</c:v>
              </c:pt>
              <c:pt idx="28">
                <c:v>Jokioinen</c:v>
              </c:pt>
              <c:pt idx="29">
                <c:v>Parainen</c:v>
              </c:pt>
              <c:pt idx="30">
                <c:v>Turku</c:v>
              </c:pt>
              <c:pt idx="31">
                <c:v>Mäntsälä</c:v>
              </c:pt>
              <c:pt idx="32">
                <c:v>Orivesi</c:v>
              </c:pt>
              <c:pt idx="33">
                <c:v>Lohja</c:v>
              </c:pt>
              <c:pt idx="34">
                <c:v>Imatra</c:v>
              </c:pt>
              <c:pt idx="35">
                <c:v>Joensuu</c:v>
              </c:pt>
              <c:pt idx="36">
                <c:v>Ylivieska</c:v>
              </c:pt>
              <c:pt idx="37">
                <c:v>Uusikaupunki</c:v>
              </c:pt>
              <c:pt idx="38">
                <c:v>Laitila</c:v>
              </c:pt>
              <c:pt idx="39">
                <c:v>Ylöjärvi</c:v>
              </c:pt>
              <c:pt idx="40">
                <c:v>Espoo</c:v>
              </c:pt>
              <c:pt idx="41">
                <c:v>Ilmajoki</c:v>
              </c:pt>
              <c:pt idx="42">
                <c:v>Punkalaidun</c:v>
              </c:pt>
              <c:pt idx="43">
                <c:v>Loviisa</c:v>
              </c:pt>
              <c:pt idx="44">
                <c:v>Janakkala</c:v>
              </c:pt>
              <c:pt idx="45">
                <c:v>Sastamala</c:v>
              </c:pt>
              <c:pt idx="46">
                <c:v>Oulu</c:v>
              </c:pt>
              <c:pt idx="47">
                <c:v>Luumäki</c:v>
              </c:pt>
              <c:pt idx="48">
                <c:v>Somero</c:v>
              </c:pt>
              <c:pt idx="49">
                <c:v>Lapua</c:v>
              </c:pt>
              <c:pt idx="50">
                <c:v>Raisio</c:v>
              </c:pt>
              <c:pt idx="51">
                <c:v>Kuopio</c:v>
              </c:pt>
              <c:pt idx="52">
                <c:v>Vantaa</c:v>
              </c:pt>
              <c:pt idx="53">
                <c:v>Loimaa</c:v>
              </c:pt>
              <c:pt idx="54">
                <c:v>Orimattila</c:v>
              </c:pt>
              <c:pt idx="55">
                <c:v>Iisalmi</c:v>
              </c:pt>
              <c:pt idx="56">
                <c:v>Kuhmoinen</c:v>
              </c:pt>
              <c:pt idx="57">
                <c:v>Pirkkala</c:v>
              </c:pt>
              <c:pt idx="58">
                <c:v>Jyväskylä</c:v>
              </c:pt>
              <c:pt idx="59">
                <c:v>Naantali</c:v>
              </c:pt>
              <c:pt idx="60">
                <c:v>Kokkola</c:v>
              </c:pt>
              <c:pt idx="61">
                <c:v>Kauniainen</c:v>
              </c:pt>
              <c:pt idx="62">
                <c:v>Lappeenranta</c:v>
              </c:pt>
              <c:pt idx="63">
                <c:v>Mikkeli</c:v>
              </c:pt>
              <c:pt idx="64">
                <c:v>Hyvinkää</c:v>
              </c:pt>
              <c:pt idx="65">
                <c:v>Rauma</c:v>
              </c:pt>
              <c:pt idx="66">
                <c:v>Forssa</c:v>
              </c:pt>
              <c:pt idx="67">
                <c:v>Salo</c:v>
              </c:pt>
              <c:pt idx="68">
                <c:v>Tampere</c:v>
              </c:pt>
              <c:pt idx="69">
                <c:v>Padasjoki</c:v>
              </c:pt>
              <c:pt idx="70">
                <c:v>Äänekoski</c:v>
              </c:pt>
              <c:pt idx="71">
                <c:v>Suonenjoki</c:v>
              </c:pt>
              <c:pt idx="72">
                <c:v>Iitti</c:v>
              </c:pt>
              <c:pt idx="73">
                <c:v>Ikaalinen</c:v>
              </c:pt>
              <c:pt idx="74">
                <c:v>Karkkila</c:v>
              </c:pt>
              <c:pt idx="75">
                <c:v>Vaasa</c:v>
              </c:pt>
              <c:pt idx="76">
                <c:v>Kouvola</c:v>
              </c:pt>
              <c:pt idx="77">
                <c:v>Kemi</c:v>
              </c:pt>
              <c:pt idx="78">
                <c:v>Hanko</c:v>
              </c:pt>
              <c:pt idx="79">
                <c:v>Riihimäki</c:v>
              </c:pt>
              <c:pt idx="80">
                <c:v>Seinäjoki</c:v>
              </c:pt>
              <c:pt idx="81">
                <c:v>Kotka</c:v>
              </c:pt>
              <c:pt idx="82">
                <c:v>Helsinki</c:v>
              </c:pt>
              <c:pt idx="83">
                <c:v>Kajaani</c:v>
              </c:pt>
              <c:pt idx="84">
                <c:v>Varkaus</c:v>
              </c:pt>
              <c:pt idx="85">
                <c:v>Hamina</c:v>
              </c:pt>
              <c:pt idx="86">
                <c:v>Ilomantsi</c:v>
              </c:pt>
            </c:strLit>
          </c:cat>
          <c:val>
            <c:numLit>
              <c:formatCode>General</c:formatCode>
              <c:ptCount val="87"/>
              <c:pt idx="0">
                <c:v>0.29861217737197876</c:v>
              </c:pt>
              <c:pt idx="1">
                <c:v>0.29489189386367798</c:v>
              </c:pt>
              <c:pt idx="2">
                <c:v>0.29257547855377197</c:v>
              </c:pt>
              <c:pt idx="3">
                <c:v>0.27054852247238159</c:v>
              </c:pt>
              <c:pt idx="4">
                <c:v>0.2520388662815094</c:v>
              </c:pt>
              <c:pt idx="5">
                <c:v>0.32271683216094971</c:v>
              </c:pt>
              <c:pt idx="6">
                <c:v>0.22632607817649841</c:v>
              </c:pt>
              <c:pt idx="7">
                <c:v>0.33362671732902527</c:v>
              </c:pt>
              <c:pt idx="8">
                <c:v>0.11027555912733078</c:v>
              </c:pt>
              <c:pt idx="9">
                <c:v>0.31464970111846924</c:v>
              </c:pt>
              <c:pt idx="10">
                <c:v>0.38029661774635315</c:v>
              </c:pt>
              <c:pt idx="11">
                <c:v>0.28361397981643677</c:v>
              </c:pt>
              <c:pt idx="12">
                <c:v>0.2456512451171875</c:v>
              </c:pt>
              <c:pt idx="13">
                <c:v>0.19822321832180023</c:v>
              </c:pt>
              <c:pt idx="14">
                <c:v>0.29699757695198059</c:v>
              </c:pt>
              <c:pt idx="15">
                <c:v>0.19523577392101288</c:v>
              </c:pt>
              <c:pt idx="16">
                <c:v>0.22580407559871674</c:v>
              </c:pt>
              <c:pt idx="17">
                <c:v>0.20577411353588104</c:v>
              </c:pt>
              <c:pt idx="18">
                <c:v>0.29871836304664612</c:v>
              </c:pt>
              <c:pt idx="19">
                <c:v>0.32019373774528503</c:v>
              </c:pt>
              <c:pt idx="20">
                <c:v>0.21059940755367279</c:v>
              </c:pt>
              <c:pt idx="21">
                <c:v>0.19036370515823364</c:v>
              </c:pt>
              <c:pt idx="22">
                <c:v>0.18173748254776001</c:v>
              </c:pt>
              <c:pt idx="23">
                <c:v>0.53232681751251221</c:v>
              </c:pt>
              <c:pt idx="24">
                <c:v>0.20896336436271667</c:v>
              </c:pt>
              <c:pt idx="25">
                <c:v>0.12389093637466431</c:v>
              </c:pt>
              <c:pt idx="26">
                <c:v>0.16972078382968903</c:v>
              </c:pt>
              <c:pt idx="27">
                <c:v>0.23344144225120544</c:v>
              </c:pt>
              <c:pt idx="28">
                <c:v>0.39871948957443237</c:v>
              </c:pt>
              <c:pt idx="29">
                <c:v>0.24776214361190796</c:v>
              </c:pt>
              <c:pt idx="30">
                <c:v>7.5764231383800507E-2</c:v>
              </c:pt>
              <c:pt idx="31">
                <c:v>0.31746721267700195</c:v>
              </c:pt>
              <c:pt idx="32">
                <c:v>0.26753368973731995</c:v>
              </c:pt>
              <c:pt idx="33">
                <c:v>0.26435571908950806</c:v>
              </c:pt>
              <c:pt idx="34">
                <c:v>0.26405084133148193</c:v>
              </c:pt>
              <c:pt idx="35">
                <c:v>0.19341394305229187</c:v>
              </c:pt>
              <c:pt idx="36">
                <c:v>0.22620709240436554</c:v>
              </c:pt>
              <c:pt idx="37">
                <c:v>0.2215898185968399</c:v>
              </c:pt>
              <c:pt idx="38">
                <c:v>0.39973199367523193</c:v>
              </c:pt>
              <c:pt idx="39">
                <c:v>0.22355806827545166</c:v>
              </c:pt>
              <c:pt idx="40">
                <c:v>0.10115284472703934</c:v>
              </c:pt>
              <c:pt idx="41">
                <c:v>0.22892418503761292</c:v>
              </c:pt>
              <c:pt idx="42">
                <c:v>0.28371131420135498</c:v>
              </c:pt>
              <c:pt idx="43">
                <c:v>0.42960190773010254</c:v>
              </c:pt>
              <c:pt idx="44">
                <c:v>0.27780216932296753</c:v>
              </c:pt>
              <c:pt idx="45">
                <c:v>0.24841193854808807</c:v>
              </c:pt>
              <c:pt idx="46">
                <c:v>0.14371345937252045</c:v>
              </c:pt>
              <c:pt idx="47">
                <c:v>0.33215615153312683</c:v>
              </c:pt>
              <c:pt idx="48">
                <c:v>0.3414233922958374</c:v>
              </c:pt>
              <c:pt idx="49">
                <c:v>0.22304655611515045</c:v>
              </c:pt>
              <c:pt idx="50">
                <c:v>0.16912741959095001</c:v>
              </c:pt>
              <c:pt idx="51">
                <c:v>0.12155229598283768</c:v>
              </c:pt>
              <c:pt idx="52">
                <c:v>9.7665153443813324E-2</c:v>
              </c:pt>
              <c:pt idx="53">
                <c:v>0.29761451482772827</c:v>
              </c:pt>
              <c:pt idx="54">
                <c:v>0.29328656196594238</c:v>
              </c:pt>
              <c:pt idx="55">
                <c:v>0.20961454510688782</c:v>
              </c:pt>
              <c:pt idx="56">
                <c:v>0.30791392922401428</c:v>
              </c:pt>
              <c:pt idx="57">
                <c:v>0.18473953008651733</c:v>
              </c:pt>
              <c:pt idx="58">
                <c:v>0.10840225964784622</c:v>
              </c:pt>
              <c:pt idx="59">
                <c:v>0.2089751660823822</c:v>
              </c:pt>
              <c:pt idx="60">
                <c:v>0.18852269649505615</c:v>
              </c:pt>
              <c:pt idx="61">
                <c:v>8.5637591779232025E-2</c:v>
              </c:pt>
              <c:pt idx="62">
                <c:v>0.13997471332550049</c:v>
              </c:pt>
              <c:pt idx="63">
                <c:v>0.17739224433898926</c:v>
              </c:pt>
              <c:pt idx="64">
                <c:v>0.14903849363327026</c:v>
              </c:pt>
              <c:pt idx="65">
                <c:v>0.20503105223178864</c:v>
              </c:pt>
              <c:pt idx="66">
                <c:v>0.22091095149517059</c:v>
              </c:pt>
              <c:pt idx="67">
                <c:v>0.25597885251045227</c:v>
              </c:pt>
              <c:pt idx="68">
                <c:v>6.7241817712783813E-2</c:v>
              </c:pt>
              <c:pt idx="69">
                <c:v>0.39190128445625305</c:v>
              </c:pt>
              <c:pt idx="70">
                <c:v>0.29381531476974487</c:v>
              </c:pt>
              <c:pt idx="71">
                <c:v>0.26167964935302734</c:v>
              </c:pt>
              <c:pt idx="72">
                <c:v>0.3255818784236908</c:v>
              </c:pt>
              <c:pt idx="73">
                <c:v>0.30668735504150391</c:v>
              </c:pt>
              <c:pt idx="74">
                <c:v>0.26209777593612671</c:v>
              </c:pt>
              <c:pt idx="75">
                <c:v>0.13317008316516876</c:v>
              </c:pt>
              <c:pt idx="76">
                <c:v>0.21371465921401978</c:v>
              </c:pt>
              <c:pt idx="77">
                <c:v>0.30303096771240234</c:v>
              </c:pt>
              <c:pt idx="78">
                <c:v>0.4390818178653717</c:v>
              </c:pt>
              <c:pt idx="79">
                <c:v>0.22840069234371185</c:v>
              </c:pt>
              <c:pt idx="80">
                <c:v>0.18964517116546631</c:v>
              </c:pt>
              <c:pt idx="81">
                <c:v>0.24438133835792542</c:v>
              </c:pt>
              <c:pt idx="82">
                <c:v>3.2136101275682449E-2</c:v>
              </c:pt>
              <c:pt idx="83">
                <c:v>0.16115745902061462</c:v>
              </c:pt>
              <c:pt idx="84">
                <c:v>0.38430929183959961</c:v>
              </c:pt>
              <c:pt idx="85">
                <c:v>0.45562347769737244</c:v>
              </c:pt>
              <c:pt idx="86">
                <c:v>0.27340757846832275</c:v>
              </c:pt>
            </c:numLit>
          </c:val>
          <c:extLst>
            <c:ext xmlns:c16="http://schemas.microsoft.com/office/drawing/2014/chart" uri="{C3380CC4-5D6E-409C-BE32-E72D297353CC}">
              <c16:uniqueId val="{0000015D-5F79-418D-8E52-07E2E4DD4869}"/>
            </c:ext>
          </c:extLst>
        </c:ser>
        <c:ser>
          <c:idx val="2"/>
          <c:order val="2"/>
          <c:tx>
            <c:v>Maalämpö</c:v>
          </c:tx>
          <c:spPr>
            <a:solidFill>
              <a:srgbClr val="99CCFF"/>
            </a:solidFill>
          </c:spPr>
          <c:invertIfNegative val="0"/>
          <c:dPt>
            <c:idx val="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5F-5F79-418D-8E52-07E2E4DD4869}"/>
              </c:ext>
            </c:extLst>
          </c:dPt>
          <c:dPt>
            <c:idx val="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1-5F79-418D-8E52-07E2E4DD4869}"/>
              </c:ext>
            </c:extLst>
          </c:dPt>
          <c:dPt>
            <c:idx val="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3-5F79-418D-8E52-07E2E4DD4869}"/>
              </c:ext>
            </c:extLst>
          </c:dPt>
          <c:dPt>
            <c:idx val="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5-5F79-418D-8E52-07E2E4DD4869}"/>
              </c:ext>
            </c:extLst>
          </c:dPt>
          <c:dPt>
            <c:idx val="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7-5F79-418D-8E52-07E2E4DD4869}"/>
              </c:ext>
            </c:extLst>
          </c:dPt>
          <c:dPt>
            <c:idx val="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9-5F79-418D-8E52-07E2E4DD4869}"/>
              </c:ext>
            </c:extLst>
          </c:dPt>
          <c:dPt>
            <c:idx val="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B-5F79-418D-8E52-07E2E4DD4869}"/>
              </c:ext>
            </c:extLst>
          </c:dPt>
          <c:dPt>
            <c:idx val="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D-5F79-418D-8E52-07E2E4DD4869}"/>
              </c:ext>
            </c:extLst>
          </c:dPt>
          <c:dPt>
            <c:idx val="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F-5F79-418D-8E52-07E2E4DD4869}"/>
              </c:ext>
            </c:extLst>
          </c:dPt>
          <c:dPt>
            <c:idx val="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1-5F79-418D-8E52-07E2E4DD4869}"/>
              </c:ext>
            </c:extLst>
          </c:dPt>
          <c:dPt>
            <c:idx val="1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3-5F79-418D-8E52-07E2E4DD4869}"/>
              </c:ext>
            </c:extLst>
          </c:dPt>
          <c:dPt>
            <c:idx val="1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5-5F79-418D-8E52-07E2E4DD4869}"/>
              </c:ext>
            </c:extLst>
          </c:dPt>
          <c:dPt>
            <c:idx val="1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7-5F79-418D-8E52-07E2E4DD4869}"/>
              </c:ext>
            </c:extLst>
          </c:dPt>
          <c:dPt>
            <c:idx val="1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9-5F79-418D-8E52-07E2E4DD4869}"/>
              </c:ext>
            </c:extLst>
          </c:dPt>
          <c:dPt>
            <c:idx val="1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B-5F79-418D-8E52-07E2E4DD4869}"/>
              </c:ext>
            </c:extLst>
          </c:dPt>
          <c:dPt>
            <c:idx val="1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D-5F79-418D-8E52-07E2E4DD4869}"/>
              </c:ext>
            </c:extLst>
          </c:dPt>
          <c:dPt>
            <c:idx val="1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F-5F79-418D-8E52-07E2E4DD4869}"/>
              </c:ext>
            </c:extLst>
          </c:dPt>
          <c:dPt>
            <c:idx val="1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1-5F79-418D-8E52-07E2E4DD4869}"/>
              </c:ext>
            </c:extLst>
          </c:dPt>
          <c:dPt>
            <c:idx val="1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3-5F79-418D-8E52-07E2E4DD4869}"/>
              </c:ext>
            </c:extLst>
          </c:dPt>
          <c:dPt>
            <c:idx val="1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5-5F79-418D-8E52-07E2E4DD4869}"/>
              </c:ext>
            </c:extLst>
          </c:dPt>
          <c:dPt>
            <c:idx val="2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7-5F79-418D-8E52-07E2E4DD4869}"/>
              </c:ext>
            </c:extLst>
          </c:dPt>
          <c:dPt>
            <c:idx val="2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9-5F79-418D-8E52-07E2E4DD4869}"/>
              </c:ext>
            </c:extLst>
          </c:dPt>
          <c:dPt>
            <c:idx val="2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B-5F79-418D-8E52-07E2E4DD4869}"/>
              </c:ext>
            </c:extLst>
          </c:dPt>
          <c:dPt>
            <c:idx val="2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D-5F79-418D-8E52-07E2E4DD4869}"/>
              </c:ext>
            </c:extLst>
          </c:dPt>
          <c:dPt>
            <c:idx val="2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F-5F79-418D-8E52-07E2E4DD4869}"/>
              </c:ext>
            </c:extLst>
          </c:dPt>
          <c:dPt>
            <c:idx val="2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1-5F79-418D-8E52-07E2E4DD4869}"/>
              </c:ext>
            </c:extLst>
          </c:dPt>
          <c:dPt>
            <c:idx val="2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3-5F79-418D-8E52-07E2E4DD4869}"/>
              </c:ext>
            </c:extLst>
          </c:dPt>
          <c:dPt>
            <c:idx val="2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5-5F79-418D-8E52-07E2E4DD4869}"/>
              </c:ext>
            </c:extLst>
          </c:dPt>
          <c:dPt>
            <c:idx val="2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7-5F79-418D-8E52-07E2E4DD4869}"/>
              </c:ext>
            </c:extLst>
          </c:dPt>
          <c:dPt>
            <c:idx val="2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9-5F79-418D-8E52-07E2E4DD4869}"/>
              </c:ext>
            </c:extLst>
          </c:dPt>
          <c:dPt>
            <c:idx val="3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B-5F79-418D-8E52-07E2E4DD4869}"/>
              </c:ext>
            </c:extLst>
          </c:dPt>
          <c:dPt>
            <c:idx val="3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D-5F79-418D-8E52-07E2E4DD4869}"/>
              </c:ext>
            </c:extLst>
          </c:dPt>
          <c:dPt>
            <c:idx val="3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F-5F79-418D-8E52-07E2E4DD4869}"/>
              </c:ext>
            </c:extLst>
          </c:dPt>
          <c:dPt>
            <c:idx val="3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1-5F79-418D-8E52-07E2E4DD4869}"/>
              </c:ext>
            </c:extLst>
          </c:dPt>
          <c:dPt>
            <c:idx val="3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3-5F79-418D-8E52-07E2E4DD4869}"/>
              </c:ext>
            </c:extLst>
          </c:dPt>
          <c:dPt>
            <c:idx val="3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5-5F79-418D-8E52-07E2E4DD4869}"/>
              </c:ext>
            </c:extLst>
          </c:dPt>
          <c:dPt>
            <c:idx val="3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7-5F79-418D-8E52-07E2E4DD4869}"/>
              </c:ext>
            </c:extLst>
          </c:dPt>
          <c:dPt>
            <c:idx val="3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9-5F79-418D-8E52-07E2E4DD4869}"/>
              </c:ext>
            </c:extLst>
          </c:dPt>
          <c:dPt>
            <c:idx val="3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B-5F79-418D-8E52-07E2E4DD4869}"/>
              </c:ext>
            </c:extLst>
          </c:dPt>
          <c:dPt>
            <c:idx val="3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D-5F79-418D-8E52-07E2E4DD4869}"/>
              </c:ext>
            </c:extLst>
          </c:dPt>
          <c:dPt>
            <c:idx val="4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F-5F79-418D-8E52-07E2E4DD4869}"/>
              </c:ext>
            </c:extLst>
          </c:dPt>
          <c:dPt>
            <c:idx val="4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1-5F79-418D-8E52-07E2E4DD4869}"/>
              </c:ext>
            </c:extLst>
          </c:dPt>
          <c:dPt>
            <c:idx val="4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3-5F79-418D-8E52-07E2E4DD4869}"/>
              </c:ext>
            </c:extLst>
          </c:dPt>
          <c:dPt>
            <c:idx val="4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5-5F79-418D-8E52-07E2E4DD4869}"/>
              </c:ext>
            </c:extLst>
          </c:dPt>
          <c:dPt>
            <c:idx val="4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7-5F79-418D-8E52-07E2E4DD4869}"/>
              </c:ext>
            </c:extLst>
          </c:dPt>
          <c:dPt>
            <c:idx val="4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9-5F79-418D-8E52-07E2E4DD4869}"/>
              </c:ext>
            </c:extLst>
          </c:dPt>
          <c:dPt>
            <c:idx val="4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B-5F79-418D-8E52-07E2E4DD4869}"/>
              </c:ext>
            </c:extLst>
          </c:dPt>
          <c:dPt>
            <c:idx val="4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D-5F79-418D-8E52-07E2E4DD4869}"/>
              </c:ext>
            </c:extLst>
          </c:dPt>
          <c:dPt>
            <c:idx val="4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F-5F79-418D-8E52-07E2E4DD4869}"/>
              </c:ext>
            </c:extLst>
          </c:dPt>
          <c:dPt>
            <c:idx val="4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1-5F79-418D-8E52-07E2E4DD4869}"/>
              </c:ext>
            </c:extLst>
          </c:dPt>
          <c:dPt>
            <c:idx val="5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3-5F79-418D-8E52-07E2E4DD4869}"/>
              </c:ext>
            </c:extLst>
          </c:dPt>
          <c:dPt>
            <c:idx val="5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5-5F79-418D-8E52-07E2E4DD4869}"/>
              </c:ext>
            </c:extLst>
          </c:dPt>
          <c:dPt>
            <c:idx val="5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7-5F79-418D-8E52-07E2E4DD4869}"/>
              </c:ext>
            </c:extLst>
          </c:dPt>
          <c:dPt>
            <c:idx val="5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9-5F79-418D-8E52-07E2E4DD4869}"/>
              </c:ext>
            </c:extLst>
          </c:dPt>
          <c:dPt>
            <c:idx val="5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B-5F79-418D-8E52-07E2E4DD4869}"/>
              </c:ext>
            </c:extLst>
          </c:dPt>
          <c:dPt>
            <c:idx val="5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D-5F79-418D-8E52-07E2E4DD4869}"/>
              </c:ext>
            </c:extLst>
          </c:dPt>
          <c:dPt>
            <c:idx val="5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F-5F79-418D-8E52-07E2E4DD4869}"/>
              </c:ext>
            </c:extLst>
          </c:dPt>
          <c:dPt>
            <c:idx val="5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1-5F79-418D-8E52-07E2E4DD4869}"/>
              </c:ext>
            </c:extLst>
          </c:dPt>
          <c:dPt>
            <c:idx val="5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3-5F79-418D-8E52-07E2E4DD4869}"/>
              </c:ext>
            </c:extLst>
          </c:dPt>
          <c:dPt>
            <c:idx val="5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5-5F79-418D-8E52-07E2E4DD4869}"/>
              </c:ext>
            </c:extLst>
          </c:dPt>
          <c:dPt>
            <c:idx val="6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7-5F79-418D-8E52-07E2E4DD4869}"/>
              </c:ext>
            </c:extLst>
          </c:dPt>
          <c:dPt>
            <c:idx val="6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9-5F79-418D-8E52-07E2E4DD4869}"/>
              </c:ext>
            </c:extLst>
          </c:dPt>
          <c:dPt>
            <c:idx val="6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B-5F79-418D-8E52-07E2E4DD4869}"/>
              </c:ext>
            </c:extLst>
          </c:dPt>
          <c:dPt>
            <c:idx val="6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D-5F79-418D-8E52-07E2E4DD4869}"/>
              </c:ext>
            </c:extLst>
          </c:dPt>
          <c:dPt>
            <c:idx val="6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F-5F79-418D-8E52-07E2E4DD4869}"/>
              </c:ext>
            </c:extLst>
          </c:dPt>
          <c:dPt>
            <c:idx val="65"/>
            <c:invertIfNegative val="0"/>
            <c:bubble3D val="0"/>
            <c:spPr>
              <a:solidFill>
                <a:srgbClr val="99CCFF"/>
              </a:solidFill>
              <a:ln w="25400">
                <a:solidFill>
                  <a:srgbClr val="000000"/>
                </a:solidFill>
                <a:prstDash val="solid"/>
              </a:ln>
              <a:effectLst/>
            </c:spPr>
            <c:extLst>
              <c:ext xmlns:c16="http://schemas.microsoft.com/office/drawing/2014/chart" uri="{C3380CC4-5D6E-409C-BE32-E72D297353CC}">
                <c16:uniqueId val="{000001E1-5F79-418D-8E52-07E2E4DD4869}"/>
              </c:ext>
            </c:extLst>
          </c:dPt>
          <c:dPt>
            <c:idx val="6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3-5F79-418D-8E52-07E2E4DD4869}"/>
              </c:ext>
            </c:extLst>
          </c:dPt>
          <c:dPt>
            <c:idx val="6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5-5F79-418D-8E52-07E2E4DD4869}"/>
              </c:ext>
            </c:extLst>
          </c:dPt>
          <c:dPt>
            <c:idx val="6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7-5F79-418D-8E52-07E2E4DD4869}"/>
              </c:ext>
            </c:extLst>
          </c:dPt>
          <c:dPt>
            <c:idx val="6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9-5F79-418D-8E52-07E2E4DD4869}"/>
              </c:ext>
            </c:extLst>
          </c:dPt>
          <c:dPt>
            <c:idx val="7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B-5F79-418D-8E52-07E2E4DD4869}"/>
              </c:ext>
            </c:extLst>
          </c:dPt>
          <c:dPt>
            <c:idx val="7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D-5F79-418D-8E52-07E2E4DD4869}"/>
              </c:ext>
            </c:extLst>
          </c:dPt>
          <c:dPt>
            <c:idx val="7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F-5F79-418D-8E52-07E2E4DD4869}"/>
              </c:ext>
            </c:extLst>
          </c:dPt>
          <c:dPt>
            <c:idx val="7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1-5F79-418D-8E52-07E2E4DD4869}"/>
              </c:ext>
            </c:extLst>
          </c:dPt>
          <c:dPt>
            <c:idx val="7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3-5F79-418D-8E52-07E2E4DD4869}"/>
              </c:ext>
            </c:extLst>
          </c:dPt>
          <c:dPt>
            <c:idx val="7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5-5F79-418D-8E52-07E2E4DD4869}"/>
              </c:ext>
            </c:extLst>
          </c:dPt>
          <c:dPt>
            <c:idx val="7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7-5F79-418D-8E52-07E2E4DD4869}"/>
              </c:ext>
            </c:extLst>
          </c:dPt>
          <c:dPt>
            <c:idx val="7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9-5F79-418D-8E52-07E2E4DD4869}"/>
              </c:ext>
            </c:extLst>
          </c:dPt>
          <c:dPt>
            <c:idx val="7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B-5F79-418D-8E52-07E2E4DD4869}"/>
              </c:ext>
            </c:extLst>
          </c:dPt>
          <c:dPt>
            <c:idx val="7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D-5F79-418D-8E52-07E2E4DD4869}"/>
              </c:ext>
            </c:extLst>
          </c:dPt>
          <c:dPt>
            <c:idx val="8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F-5F79-418D-8E52-07E2E4DD4869}"/>
              </c:ext>
            </c:extLst>
          </c:dPt>
          <c:dPt>
            <c:idx val="8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1-5F79-418D-8E52-07E2E4DD4869}"/>
              </c:ext>
            </c:extLst>
          </c:dPt>
          <c:dPt>
            <c:idx val="8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3-5F79-418D-8E52-07E2E4DD4869}"/>
              </c:ext>
            </c:extLst>
          </c:dPt>
          <c:dPt>
            <c:idx val="8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5-5F79-418D-8E52-07E2E4DD4869}"/>
              </c:ext>
            </c:extLst>
          </c:dPt>
          <c:dPt>
            <c:idx val="8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7-5F79-418D-8E52-07E2E4DD4869}"/>
              </c:ext>
            </c:extLst>
          </c:dPt>
          <c:dPt>
            <c:idx val="8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9-5F79-418D-8E52-07E2E4DD4869}"/>
              </c:ext>
            </c:extLst>
          </c:dPt>
          <c:dPt>
            <c:idx val="8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B-5F79-418D-8E52-07E2E4DD4869}"/>
              </c:ext>
            </c:extLst>
          </c:dPt>
          <c:cat>
            <c:strLit>
              <c:ptCount val="87"/>
              <c:pt idx="0">
                <c:v>Rusko</c:v>
              </c:pt>
              <c:pt idx="1">
                <c:v>Pornainen</c:v>
              </c:pt>
              <c:pt idx="2">
                <c:v>Nurmijärvi</c:v>
              </c:pt>
              <c:pt idx="3">
                <c:v>Masku</c:v>
              </c:pt>
              <c:pt idx="4">
                <c:v>Mynämäki</c:v>
              </c:pt>
              <c:pt idx="5">
                <c:v>Lieto</c:v>
              </c:pt>
              <c:pt idx="6">
                <c:v>Nousiainen</c:v>
              </c:pt>
              <c:pt idx="7">
                <c:v>Aura</c:v>
              </c:pt>
              <c:pt idx="8">
                <c:v>Kerava</c:v>
              </c:pt>
              <c:pt idx="9">
                <c:v>Vihti</c:v>
              </c:pt>
              <c:pt idx="10">
                <c:v>Tuusula</c:v>
              </c:pt>
              <c:pt idx="11">
                <c:v>Kemiönsaari</c:v>
              </c:pt>
              <c:pt idx="12">
                <c:v>Hämeenkyrö</c:v>
              </c:pt>
              <c:pt idx="13">
                <c:v>Paimio</c:v>
              </c:pt>
              <c:pt idx="14">
                <c:v>Sauvo</c:v>
              </c:pt>
              <c:pt idx="15">
                <c:v>Kirkkonummi</c:v>
              </c:pt>
              <c:pt idx="16">
                <c:v>Hollola</c:v>
              </c:pt>
              <c:pt idx="17">
                <c:v>Nokia</c:v>
              </c:pt>
              <c:pt idx="18">
                <c:v>Suomussalmi</c:v>
              </c:pt>
              <c:pt idx="19">
                <c:v>Savonlinna</c:v>
              </c:pt>
              <c:pt idx="20">
                <c:v>Kaarina</c:v>
              </c:pt>
              <c:pt idx="21">
                <c:v>Järvenpää</c:v>
              </c:pt>
              <c:pt idx="22">
                <c:v>Kangasala</c:v>
              </c:pt>
              <c:pt idx="23">
                <c:v>Hausjärvi</c:v>
              </c:pt>
              <c:pt idx="24">
                <c:v>Lempäälä</c:v>
              </c:pt>
              <c:pt idx="25">
                <c:v>Lahti</c:v>
              </c:pt>
              <c:pt idx="26">
                <c:v>Hämeenlinna</c:v>
              </c:pt>
              <c:pt idx="27">
                <c:v>Sipoo</c:v>
              </c:pt>
              <c:pt idx="28">
                <c:v>Jokioinen</c:v>
              </c:pt>
              <c:pt idx="29">
                <c:v>Parainen</c:v>
              </c:pt>
              <c:pt idx="30">
                <c:v>Turku</c:v>
              </c:pt>
              <c:pt idx="31">
                <c:v>Mäntsälä</c:v>
              </c:pt>
              <c:pt idx="32">
                <c:v>Orivesi</c:v>
              </c:pt>
              <c:pt idx="33">
                <c:v>Lohja</c:v>
              </c:pt>
              <c:pt idx="34">
                <c:v>Imatra</c:v>
              </c:pt>
              <c:pt idx="35">
                <c:v>Joensuu</c:v>
              </c:pt>
              <c:pt idx="36">
                <c:v>Ylivieska</c:v>
              </c:pt>
              <c:pt idx="37">
                <c:v>Uusikaupunki</c:v>
              </c:pt>
              <c:pt idx="38">
                <c:v>Laitila</c:v>
              </c:pt>
              <c:pt idx="39">
                <c:v>Ylöjärvi</c:v>
              </c:pt>
              <c:pt idx="40">
                <c:v>Espoo</c:v>
              </c:pt>
              <c:pt idx="41">
                <c:v>Ilmajoki</c:v>
              </c:pt>
              <c:pt idx="42">
                <c:v>Punkalaidun</c:v>
              </c:pt>
              <c:pt idx="43">
                <c:v>Loviisa</c:v>
              </c:pt>
              <c:pt idx="44">
                <c:v>Janakkala</c:v>
              </c:pt>
              <c:pt idx="45">
                <c:v>Sastamala</c:v>
              </c:pt>
              <c:pt idx="46">
                <c:v>Oulu</c:v>
              </c:pt>
              <c:pt idx="47">
                <c:v>Luumäki</c:v>
              </c:pt>
              <c:pt idx="48">
                <c:v>Somero</c:v>
              </c:pt>
              <c:pt idx="49">
                <c:v>Lapua</c:v>
              </c:pt>
              <c:pt idx="50">
                <c:v>Raisio</c:v>
              </c:pt>
              <c:pt idx="51">
                <c:v>Kuopio</c:v>
              </c:pt>
              <c:pt idx="52">
                <c:v>Vantaa</c:v>
              </c:pt>
              <c:pt idx="53">
                <c:v>Loimaa</c:v>
              </c:pt>
              <c:pt idx="54">
                <c:v>Orimattila</c:v>
              </c:pt>
              <c:pt idx="55">
                <c:v>Iisalmi</c:v>
              </c:pt>
              <c:pt idx="56">
                <c:v>Kuhmoinen</c:v>
              </c:pt>
              <c:pt idx="57">
                <c:v>Pirkkala</c:v>
              </c:pt>
              <c:pt idx="58">
                <c:v>Jyväskylä</c:v>
              </c:pt>
              <c:pt idx="59">
                <c:v>Naantali</c:v>
              </c:pt>
              <c:pt idx="60">
                <c:v>Kokkola</c:v>
              </c:pt>
              <c:pt idx="61">
                <c:v>Kauniainen</c:v>
              </c:pt>
              <c:pt idx="62">
                <c:v>Lappeenranta</c:v>
              </c:pt>
              <c:pt idx="63">
                <c:v>Mikkeli</c:v>
              </c:pt>
              <c:pt idx="64">
                <c:v>Hyvinkää</c:v>
              </c:pt>
              <c:pt idx="65">
                <c:v>Rauma</c:v>
              </c:pt>
              <c:pt idx="66">
                <c:v>Forssa</c:v>
              </c:pt>
              <c:pt idx="67">
                <c:v>Salo</c:v>
              </c:pt>
              <c:pt idx="68">
                <c:v>Tampere</c:v>
              </c:pt>
              <c:pt idx="69">
                <c:v>Padasjoki</c:v>
              </c:pt>
              <c:pt idx="70">
                <c:v>Äänekoski</c:v>
              </c:pt>
              <c:pt idx="71">
                <c:v>Suonenjoki</c:v>
              </c:pt>
              <c:pt idx="72">
                <c:v>Iitti</c:v>
              </c:pt>
              <c:pt idx="73">
                <c:v>Ikaalinen</c:v>
              </c:pt>
              <c:pt idx="74">
                <c:v>Karkkila</c:v>
              </c:pt>
              <c:pt idx="75">
                <c:v>Vaasa</c:v>
              </c:pt>
              <c:pt idx="76">
                <c:v>Kouvola</c:v>
              </c:pt>
              <c:pt idx="77">
                <c:v>Kemi</c:v>
              </c:pt>
              <c:pt idx="78">
                <c:v>Hanko</c:v>
              </c:pt>
              <c:pt idx="79">
                <c:v>Riihimäki</c:v>
              </c:pt>
              <c:pt idx="80">
                <c:v>Seinäjoki</c:v>
              </c:pt>
              <c:pt idx="81">
                <c:v>Kotka</c:v>
              </c:pt>
              <c:pt idx="82">
                <c:v>Helsinki</c:v>
              </c:pt>
              <c:pt idx="83">
                <c:v>Kajaani</c:v>
              </c:pt>
              <c:pt idx="84">
                <c:v>Varkaus</c:v>
              </c:pt>
              <c:pt idx="85">
                <c:v>Hamina</c:v>
              </c:pt>
              <c:pt idx="86">
                <c:v>Ilomantsi</c:v>
              </c:pt>
            </c:strLit>
          </c:cat>
          <c:val>
            <c:numLit>
              <c:formatCode>General</c:formatCode>
              <c:ptCount val="87"/>
              <c:pt idx="0">
                <c:v>3.40161994099617E-2</c:v>
              </c:pt>
              <c:pt idx="1">
                <c:v>2.2162297740578651E-2</c:v>
              </c:pt>
              <c:pt idx="2">
                <c:v>1.8070707097649574E-2</c:v>
              </c:pt>
              <c:pt idx="3">
                <c:v>3.2165929675102234E-2</c:v>
              </c:pt>
              <c:pt idx="4">
                <c:v>8.2792602479457855E-3</c:v>
              </c:pt>
              <c:pt idx="5">
                <c:v>3.2366432249546051E-2</c:v>
              </c:pt>
              <c:pt idx="6">
                <c:v>1.7376989126205444E-2</c:v>
              </c:pt>
              <c:pt idx="7">
                <c:v>1.4291640371084213E-2</c:v>
              </c:pt>
              <c:pt idx="8">
                <c:v>1.3600945472717285E-2</c:v>
              </c:pt>
              <c:pt idx="9">
                <c:v>1.4756930992007256E-2</c:v>
              </c:pt>
              <c:pt idx="10">
                <c:v>3.2529357820749283E-2</c:v>
              </c:pt>
              <c:pt idx="11">
                <c:v>1.6056735068559647E-2</c:v>
              </c:pt>
              <c:pt idx="12">
                <c:v>1.2284409254789352E-2</c:v>
              </c:pt>
              <c:pt idx="13">
                <c:v>9.0282298624515533E-3</c:v>
              </c:pt>
              <c:pt idx="14">
                <c:v>1.3330763205885887E-2</c:v>
              </c:pt>
              <c:pt idx="15">
                <c:v>2.022835984826088E-2</c:v>
              </c:pt>
              <c:pt idx="16">
                <c:v>1.3508561067283154E-2</c:v>
              </c:pt>
              <c:pt idx="17">
                <c:v>3.1312227249145508E-2</c:v>
              </c:pt>
              <c:pt idx="18">
                <c:v>7.8772846609354019E-3</c:v>
              </c:pt>
              <c:pt idx="19">
                <c:v>1.1965898796916008E-2</c:v>
              </c:pt>
              <c:pt idx="20">
                <c:v>2.3239405825734138E-2</c:v>
              </c:pt>
              <c:pt idx="21">
                <c:v>1.5278290957212448E-2</c:v>
              </c:pt>
              <c:pt idx="22">
                <c:v>2.1766701713204384E-2</c:v>
              </c:pt>
              <c:pt idx="23">
                <c:v>1.8485935404896736E-2</c:v>
              </c:pt>
              <c:pt idx="24">
                <c:v>3.6235325038433075E-2</c:v>
              </c:pt>
              <c:pt idx="25">
                <c:v>7.6568727381527424E-3</c:v>
              </c:pt>
              <c:pt idx="26">
                <c:v>1.1060423217713833E-2</c:v>
              </c:pt>
              <c:pt idx="27">
                <c:v>6.5275952219963074E-2</c:v>
              </c:pt>
              <c:pt idx="28">
                <c:v>1.0453556664288044E-2</c:v>
              </c:pt>
              <c:pt idx="29">
                <c:v>2.2030448541045189E-2</c:v>
              </c:pt>
              <c:pt idx="30">
                <c:v>1.1243341490626335E-2</c:v>
              </c:pt>
              <c:pt idx="31">
                <c:v>1.848752424120903E-2</c:v>
              </c:pt>
              <c:pt idx="32">
                <c:v>1.3110792264342308E-2</c:v>
              </c:pt>
              <c:pt idx="33">
                <c:v>1.5053379349410534E-2</c:v>
              </c:pt>
              <c:pt idx="34">
                <c:v>4.1286945343017578E-3</c:v>
              </c:pt>
              <c:pt idx="35">
                <c:v>9.0050902217626572E-3</c:v>
              </c:pt>
              <c:pt idx="36">
                <c:v>2.0693717524409294E-2</c:v>
              </c:pt>
              <c:pt idx="37">
                <c:v>1.0803136974573135E-2</c:v>
              </c:pt>
              <c:pt idx="38">
                <c:v>7.8705092892050743E-3</c:v>
              </c:pt>
              <c:pt idx="39">
                <c:v>2.8195522725582123E-2</c:v>
              </c:pt>
              <c:pt idx="40">
                <c:v>1.2483599595725536E-2</c:v>
              </c:pt>
              <c:pt idx="41">
                <c:v>2.0197762176394463E-2</c:v>
              </c:pt>
              <c:pt idx="42">
                <c:v>3.2421895302832127E-3</c:v>
              </c:pt>
              <c:pt idx="43">
                <c:v>2.4906741455197334E-2</c:v>
              </c:pt>
              <c:pt idx="44">
                <c:v>1.3023730367422104E-2</c:v>
              </c:pt>
              <c:pt idx="45">
                <c:v>1.9300173968076706E-2</c:v>
              </c:pt>
              <c:pt idx="46">
                <c:v>9.9232112988829613E-3</c:v>
              </c:pt>
              <c:pt idx="47">
                <c:v>8.3470940589904785E-3</c:v>
              </c:pt>
              <c:pt idx="48">
                <c:v>5.0662131980061531E-3</c:v>
              </c:pt>
              <c:pt idx="49">
                <c:v>2.3282313719391823E-2</c:v>
              </c:pt>
              <c:pt idx="50">
                <c:v>1.2544288299977779E-2</c:v>
              </c:pt>
              <c:pt idx="51">
                <c:v>1.1371214874088764E-2</c:v>
              </c:pt>
              <c:pt idx="52">
                <c:v>7.9040378332138062E-3</c:v>
              </c:pt>
              <c:pt idx="53">
                <c:v>1.1331957764923573E-2</c:v>
              </c:pt>
              <c:pt idx="54">
                <c:v>3.4348059445619583E-2</c:v>
              </c:pt>
              <c:pt idx="55">
                <c:v>1.4434529468417168E-2</c:v>
              </c:pt>
              <c:pt idx="56">
                <c:v>1.001957431435585E-2</c:v>
              </c:pt>
              <c:pt idx="57">
                <c:v>6.4593568444252014E-2</c:v>
              </c:pt>
              <c:pt idx="58">
                <c:v>1.216549426317215E-2</c:v>
              </c:pt>
              <c:pt idx="59">
                <c:v>2.1094774827361107E-2</c:v>
              </c:pt>
              <c:pt idx="60">
                <c:v>2.4058781564235687E-2</c:v>
              </c:pt>
              <c:pt idx="61">
                <c:v>1.3249862007796764E-2</c:v>
              </c:pt>
              <c:pt idx="62">
                <c:v>6.2778000719845295E-3</c:v>
              </c:pt>
              <c:pt idx="63">
                <c:v>1.5851924195885658E-2</c:v>
              </c:pt>
              <c:pt idx="64">
                <c:v>7.2100250981748104E-3</c:v>
              </c:pt>
              <c:pt idx="65">
                <c:v>8.4397215396165848E-3</c:v>
              </c:pt>
              <c:pt idx="66">
                <c:v>7.4242758564651012E-3</c:v>
              </c:pt>
              <c:pt idx="67">
                <c:v>1.8673360347747803E-2</c:v>
              </c:pt>
              <c:pt idx="68">
                <c:v>1.0927570983767509E-2</c:v>
              </c:pt>
              <c:pt idx="69">
                <c:v>5.9096859768033028E-3</c:v>
              </c:pt>
              <c:pt idx="70">
                <c:v>9.4782570376992226E-3</c:v>
              </c:pt>
              <c:pt idx="71">
                <c:v>4.3239817023277283E-3</c:v>
              </c:pt>
              <c:pt idx="72">
                <c:v>1.7621325328946114E-2</c:v>
              </c:pt>
              <c:pt idx="73">
                <c:v>9.8381834104657173E-3</c:v>
              </c:pt>
              <c:pt idx="74">
                <c:v>1.1417832225561142E-2</c:v>
              </c:pt>
              <c:pt idx="75">
                <c:v>1.5562971122562885E-2</c:v>
              </c:pt>
              <c:pt idx="76">
                <c:v>9.2095416039228439E-3</c:v>
              </c:pt>
              <c:pt idx="77">
                <c:v>6.5406053327023983E-3</c:v>
              </c:pt>
              <c:pt idx="78">
                <c:v>1.7502551898360252E-2</c:v>
              </c:pt>
              <c:pt idx="79">
                <c:v>6.4284005202353001E-3</c:v>
              </c:pt>
              <c:pt idx="80">
                <c:v>1.0317366570234299E-2</c:v>
              </c:pt>
              <c:pt idx="81">
                <c:v>1.2283949181437492E-2</c:v>
              </c:pt>
              <c:pt idx="82">
                <c:v>4.2831758037209511E-3</c:v>
              </c:pt>
              <c:pt idx="83">
                <c:v>1.4837375842034817E-2</c:v>
              </c:pt>
              <c:pt idx="84">
                <c:v>6.4114229753613472E-3</c:v>
              </c:pt>
              <c:pt idx="85">
                <c:v>3.4384012222290039E-2</c:v>
              </c:pt>
              <c:pt idx="86">
                <c:v>1.1268241330981255E-2</c:v>
              </c:pt>
            </c:numLit>
          </c:val>
          <c:extLst>
            <c:ext xmlns:c16="http://schemas.microsoft.com/office/drawing/2014/chart" uri="{C3380CC4-5D6E-409C-BE32-E72D297353CC}">
              <c16:uniqueId val="{0000020C-5F79-418D-8E52-07E2E4DD4869}"/>
            </c:ext>
          </c:extLst>
        </c:ser>
        <c:ser>
          <c:idx val="3"/>
          <c:order val="3"/>
          <c:tx>
            <c:v>Kaukolämpö</c:v>
          </c:tx>
          <c:spPr>
            <a:solidFill>
              <a:srgbClr val="99FFFF"/>
            </a:solidFill>
          </c:spPr>
          <c:invertIfNegative val="0"/>
          <c:dPt>
            <c:idx val="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0E-5F79-418D-8E52-07E2E4DD4869}"/>
              </c:ext>
            </c:extLst>
          </c:dPt>
          <c:dPt>
            <c:idx val="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0-5F79-418D-8E52-07E2E4DD4869}"/>
              </c:ext>
            </c:extLst>
          </c:dPt>
          <c:dPt>
            <c:idx val="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2-5F79-418D-8E52-07E2E4DD4869}"/>
              </c:ext>
            </c:extLst>
          </c:dPt>
          <c:dPt>
            <c:idx val="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4-5F79-418D-8E52-07E2E4DD4869}"/>
              </c:ext>
            </c:extLst>
          </c:dPt>
          <c:dPt>
            <c:idx val="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6-5F79-418D-8E52-07E2E4DD4869}"/>
              </c:ext>
            </c:extLst>
          </c:dPt>
          <c:dPt>
            <c:idx val="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8-5F79-418D-8E52-07E2E4DD4869}"/>
              </c:ext>
            </c:extLst>
          </c:dPt>
          <c:dPt>
            <c:idx val="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A-5F79-418D-8E52-07E2E4DD4869}"/>
              </c:ext>
            </c:extLst>
          </c:dPt>
          <c:dPt>
            <c:idx val="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C-5F79-418D-8E52-07E2E4DD4869}"/>
              </c:ext>
            </c:extLst>
          </c:dPt>
          <c:dPt>
            <c:idx val="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E-5F79-418D-8E52-07E2E4DD4869}"/>
              </c:ext>
            </c:extLst>
          </c:dPt>
          <c:dPt>
            <c:idx val="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0-5F79-418D-8E52-07E2E4DD4869}"/>
              </c:ext>
            </c:extLst>
          </c:dPt>
          <c:dPt>
            <c:idx val="1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2-5F79-418D-8E52-07E2E4DD4869}"/>
              </c:ext>
            </c:extLst>
          </c:dPt>
          <c:dPt>
            <c:idx val="1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4-5F79-418D-8E52-07E2E4DD4869}"/>
              </c:ext>
            </c:extLst>
          </c:dPt>
          <c:dPt>
            <c:idx val="1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6-5F79-418D-8E52-07E2E4DD4869}"/>
              </c:ext>
            </c:extLst>
          </c:dPt>
          <c:dPt>
            <c:idx val="1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8-5F79-418D-8E52-07E2E4DD4869}"/>
              </c:ext>
            </c:extLst>
          </c:dPt>
          <c:dPt>
            <c:idx val="1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A-5F79-418D-8E52-07E2E4DD4869}"/>
              </c:ext>
            </c:extLst>
          </c:dPt>
          <c:dPt>
            <c:idx val="1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C-5F79-418D-8E52-07E2E4DD4869}"/>
              </c:ext>
            </c:extLst>
          </c:dPt>
          <c:dPt>
            <c:idx val="1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E-5F79-418D-8E52-07E2E4DD4869}"/>
              </c:ext>
            </c:extLst>
          </c:dPt>
          <c:dPt>
            <c:idx val="1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0-5F79-418D-8E52-07E2E4DD4869}"/>
              </c:ext>
            </c:extLst>
          </c:dPt>
          <c:dPt>
            <c:idx val="1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2-5F79-418D-8E52-07E2E4DD4869}"/>
              </c:ext>
            </c:extLst>
          </c:dPt>
          <c:dPt>
            <c:idx val="1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4-5F79-418D-8E52-07E2E4DD4869}"/>
              </c:ext>
            </c:extLst>
          </c:dPt>
          <c:dPt>
            <c:idx val="2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6-5F79-418D-8E52-07E2E4DD4869}"/>
              </c:ext>
            </c:extLst>
          </c:dPt>
          <c:dPt>
            <c:idx val="2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8-5F79-418D-8E52-07E2E4DD4869}"/>
              </c:ext>
            </c:extLst>
          </c:dPt>
          <c:dPt>
            <c:idx val="2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A-5F79-418D-8E52-07E2E4DD4869}"/>
              </c:ext>
            </c:extLst>
          </c:dPt>
          <c:dPt>
            <c:idx val="2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C-5F79-418D-8E52-07E2E4DD4869}"/>
              </c:ext>
            </c:extLst>
          </c:dPt>
          <c:dPt>
            <c:idx val="2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E-5F79-418D-8E52-07E2E4DD4869}"/>
              </c:ext>
            </c:extLst>
          </c:dPt>
          <c:dPt>
            <c:idx val="2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0-5F79-418D-8E52-07E2E4DD4869}"/>
              </c:ext>
            </c:extLst>
          </c:dPt>
          <c:dPt>
            <c:idx val="2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2-5F79-418D-8E52-07E2E4DD4869}"/>
              </c:ext>
            </c:extLst>
          </c:dPt>
          <c:dPt>
            <c:idx val="2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4-5F79-418D-8E52-07E2E4DD4869}"/>
              </c:ext>
            </c:extLst>
          </c:dPt>
          <c:dPt>
            <c:idx val="2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6-5F79-418D-8E52-07E2E4DD4869}"/>
              </c:ext>
            </c:extLst>
          </c:dPt>
          <c:dPt>
            <c:idx val="2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8-5F79-418D-8E52-07E2E4DD4869}"/>
              </c:ext>
            </c:extLst>
          </c:dPt>
          <c:dPt>
            <c:idx val="3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A-5F79-418D-8E52-07E2E4DD4869}"/>
              </c:ext>
            </c:extLst>
          </c:dPt>
          <c:dPt>
            <c:idx val="3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C-5F79-418D-8E52-07E2E4DD4869}"/>
              </c:ext>
            </c:extLst>
          </c:dPt>
          <c:dPt>
            <c:idx val="3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E-5F79-418D-8E52-07E2E4DD4869}"/>
              </c:ext>
            </c:extLst>
          </c:dPt>
          <c:dPt>
            <c:idx val="3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0-5F79-418D-8E52-07E2E4DD4869}"/>
              </c:ext>
            </c:extLst>
          </c:dPt>
          <c:dPt>
            <c:idx val="3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2-5F79-418D-8E52-07E2E4DD4869}"/>
              </c:ext>
            </c:extLst>
          </c:dPt>
          <c:dPt>
            <c:idx val="3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4-5F79-418D-8E52-07E2E4DD4869}"/>
              </c:ext>
            </c:extLst>
          </c:dPt>
          <c:dPt>
            <c:idx val="3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6-5F79-418D-8E52-07E2E4DD4869}"/>
              </c:ext>
            </c:extLst>
          </c:dPt>
          <c:dPt>
            <c:idx val="3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8-5F79-418D-8E52-07E2E4DD4869}"/>
              </c:ext>
            </c:extLst>
          </c:dPt>
          <c:dPt>
            <c:idx val="3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A-5F79-418D-8E52-07E2E4DD4869}"/>
              </c:ext>
            </c:extLst>
          </c:dPt>
          <c:dPt>
            <c:idx val="3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C-5F79-418D-8E52-07E2E4DD4869}"/>
              </c:ext>
            </c:extLst>
          </c:dPt>
          <c:dPt>
            <c:idx val="4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E-5F79-418D-8E52-07E2E4DD4869}"/>
              </c:ext>
            </c:extLst>
          </c:dPt>
          <c:dPt>
            <c:idx val="4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0-5F79-418D-8E52-07E2E4DD4869}"/>
              </c:ext>
            </c:extLst>
          </c:dPt>
          <c:dPt>
            <c:idx val="4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2-5F79-418D-8E52-07E2E4DD4869}"/>
              </c:ext>
            </c:extLst>
          </c:dPt>
          <c:dPt>
            <c:idx val="4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4-5F79-418D-8E52-07E2E4DD4869}"/>
              </c:ext>
            </c:extLst>
          </c:dPt>
          <c:dPt>
            <c:idx val="4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6-5F79-418D-8E52-07E2E4DD4869}"/>
              </c:ext>
            </c:extLst>
          </c:dPt>
          <c:dPt>
            <c:idx val="4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8-5F79-418D-8E52-07E2E4DD4869}"/>
              </c:ext>
            </c:extLst>
          </c:dPt>
          <c:dPt>
            <c:idx val="4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A-5F79-418D-8E52-07E2E4DD4869}"/>
              </c:ext>
            </c:extLst>
          </c:dPt>
          <c:dPt>
            <c:idx val="4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C-5F79-418D-8E52-07E2E4DD4869}"/>
              </c:ext>
            </c:extLst>
          </c:dPt>
          <c:dPt>
            <c:idx val="4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E-5F79-418D-8E52-07E2E4DD4869}"/>
              </c:ext>
            </c:extLst>
          </c:dPt>
          <c:dPt>
            <c:idx val="4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0-5F79-418D-8E52-07E2E4DD4869}"/>
              </c:ext>
            </c:extLst>
          </c:dPt>
          <c:dPt>
            <c:idx val="5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2-5F79-418D-8E52-07E2E4DD4869}"/>
              </c:ext>
            </c:extLst>
          </c:dPt>
          <c:dPt>
            <c:idx val="5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4-5F79-418D-8E52-07E2E4DD4869}"/>
              </c:ext>
            </c:extLst>
          </c:dPt>
          <c:dPt>
            <c:idx val="5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6-5F79-418D-8E52-07E2E4DD4869}"/>
              </c:ext>
            </c:extLst>
          </c:dPt>
          <c:dPt>
            <c:idx val="5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8-5F79-418D-8E52-07E2E4DD4869}"/>
              </c:ext>
            </c:extLst>
          </c:dPt>
          <c:dPt>
            <c:idx val="5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A-5F79-418D-8E52-07E2E4DD4869}"/>
              </c:ext>
            </c:extLst>
          </c:dPt>
          <c:dPt>
            <c:idx val="5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C-5F79-418D-8E52-07E2E4DD4869}"/>
              </c:ext>
            </c:extLst>
          </c:dPt>
          <c:dPt>
            <c:idx val="5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E-5F79-418D-8E52-07E2E4DD4869}"/>
              </c:ext>
            </c:extLst>
          </c:dPt>
          <c:dPt>
            <c:idx val="5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0-5F79-418D-8E52-07E2E4DD4869}"/>
              </c:ext>
            </c:extLst>
          </c:dPt>
          <c:dPt>
            <c:idx val="5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2-5F79-418D-8E52-07E2E4DD4869}"/>
              </c:ext>
            </c:extLst>
          </c:dPt>
          <c:dPt>
            <c:idx val="5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4-5F79-418D-8E52-07E2E4DD4869}"/>
              </c:ext>
            </c:extLst>
          </c:dPt>
          <c:dPt>
            <c:idx val="6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6-5F79-418D-8E52-07E2E4DD4869}"/>
              </c:ext>
            </c:extLst>
          </c:dPt>
          <c:dPt>
            <c:idx val="6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8-5F79-418D-8E52-07E2E4DD4869}"/>
              </c:ext>
            </c:extLst>
          </c:dPt>
          <c:dPt>
            <c:idx val="6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A-5F79-418D-8E52-07E2E4DD4869}"/>
              </c:ext>
            </c:extLst>
          </c:dPt>
          <c:dPt>
            <c:idx val="6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C-5F79-418D-8E52-07E2E4DD4869}"/>
              </c:ext>
            </c:extLst>
          </c:dPt>
          <c:dPt>
            <c:idx val="6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E-5F79-418D-8E52-07E2E4DD4869}"/>
              </c:ext>
            </c:extLst>
          </c:dPt>
          <c:dPt>
            <c:idx val="65"/>
            <c:invertIfNegative val="0"/>
            <c:bubble3D val="0"/>
            <c:spPr>
              <a:solidFill>
                <a:srgbClr val="99FFFF"/>
              </a:solidFill>
              <a:ln w="25400">
                <a:solidFill>
                  <a:srgbClr val="000000"/>
                </a:solidFill>
                <a:prstDash val="solid"/>
              </a:ln>
              <a:effectLst/>
            </c:spPr>
            <c:extLst>
              <c:ext xmlns:c16="http://schemas.microsoft.com/office/drawing/2014/chart" uri="{C3380CC4-5D6E-409C-BE32-E72D297353CC}">
                <c16:uniqueId val="{00000290-5F79-418D-8E52-07E2E4DD4869}"/>
              </c:ext>
            </c:extLst>
          </c:dPt>
          <c:dPt>
            <c:idx val="6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2-5F79-418D-8E52-07E2E4DD4869}"/>
              </c:ext>
            </c:extLst>
          </c:dPt>
          <c:dPt>
            <c:idx val="6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4-5F79-418D-8E52-07E2E4DD4869}"/>
              </c:ext>
            </c:extLst>
          </c:dPt>
          <c:dPt>
            <c:idx val="6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6-5F79-418D-8E52-07E2E4DD4869}"/>
              </c:ext>
            </c:extLst>
          </c:dPt>
          <c:dPt>
            <c:idx val="6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8-5F79-418D-8E52-07E2E4DD4869}"/>
              </c:ext>
            </c:extLst>
          </c:dPt>
          <c:dPt>
            <c:idx val="7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A-5F79-418D-8E52-07E2E4DD4869}"/>
              </c:ext>
            </c:extLst>
          </c:dPt>
          <c:dPt>
            <c:idx val="7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C-5F79-418D-8E52-07E2E4DD4869}"/>
              </c:ext>
            </c:extLst>
          </c:dPt>
          <c:dPt>
            <c:idx val="7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E-5F79-418D-8E52-07E2E4DD4869}"/>
              </c:ext>
            </c:extLst>
          </c:dPt>
          <c:dPt>
            <c:idx val="7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0-5F79-418D-8E52-07E2E4DD4869}"/>
              </c:ext>
            </c:extLst>
          </c:dPt>
          <c:dPt>
            <c:idx val="7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2-5F79-418D-8E52-07E2E4DD4869}"/>
              </c:ext>
            </c:extLst>
          </c:dPt>
          <c:dPt>
            <c:idx val="7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4-5F79-418D-8E52-07E2E4DD4869}"/>
              </c:ext>
            </c:extLst>
          </c:dPt>
          <c:dPt>
            <c:idx val="7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6-5F79-418D-8E52-07E2E4DD4869}"/>
              </c:ext>
            </c:extLst>
          </c:dPt>
          <c:dPt>
            <c:idx val="7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8-5F79-418D-8E52-07E2E4DD4869}"/>
              </c:ext>
            </c:extLst>
          </c:dPt>
          <c:dPt>
            <c:idx val="7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A-5F79-418D-8E52-07E2E4DD4869}"/>
              </c:ext>
            </c:extLst>
          </c:dPt>
          <c:dPt>
            <c:idx val="7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C-5F79-418D-8E52-07E2E4DD4869}"/>
              </c:ext>
            </c:extLst>
          </c:dPt>
          <c:dPt>
            <c:idx val="8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E-5F79-418D-8E52-07E2E4DD4869}"/>
              </c:ext>
            </c:extLst>
          </c:dPt>
          <c:dPt>
            <c:idx val="8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0-5F79-418D-8E52-07E2E4DD4869}"/>
              </c:ext>
            </c:extLst>
          </c:dPt>
          <c:dPt>
            <c:idx val="8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2-5F79-418D-8E52-07E2E4DD4869}"/>
              </c:ext>
            </c:extLst>
          </c:dPt>
          <c:dPt>
            <c:idx val="8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4-5F79-418D-8E52-07E2E4DD4869}"/>
              </c:ext>
            </c:extLst>
          </c:dPt>
          <c:dPt>
            <c:idx val="8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6-5F79-418D-8E52-07E2E4DD4869}"/>
              </c:ext>
            </c:extLst>
          </c:dPt>
          <c:dPt>
            <c:idx val="8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8-5F79-418D-8E52-07E2E4DD4869}"/>
              </c:ext>
            </c:extLst>
          </c:dPt>
          <c:dPt>
            <c:idx val="8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A-5F79-418D-8E52-07E2E4DD4869}"/>
              </c:ext>
            </c:extLst>
          </c:dPt>
          <c:cat>
            <c:strLit>
              <c:ptCount val="87"/>
              <c:pt idx="0">
                <c:v>Rusko</c:v>
              </c:pt>
              <c:pt idx="1">
                <c:v>Pornainen</c:v>
              </c:pt>
              <c:pt idx="2">
                <c:v>Nurmijärvi</c:v>
              </c:pt>
              <c:pt idx="3">
                <c:v>Masku</c:v>
              </c:pt>
              <c:pt idx="4">
                <c:v>Mynämäki</c:v>
              </c:pt>
              <c:pt idx="5">
                <c:v>Lieto</c:v>
              </c:pt>
              <c:pt idx="6">
                <c:v>Nousiainen</c:v>
              </c:pt>
              <c:pt idx="7">
                <c:v>Aura</c:v>
              </c:pt>
              <c:pt idx="8">
                <c:v>Kerava</c:v>
              </c:pt>
              <c:pt idx="9">
                <c:v>Vihti</c:v>
              </c:pt>
              <c:pt idx="10">
                <c:v>Tuusula</c:v>
              </c:pt>
              <c:pt idx="11">
                <c:v>Kemiönsaari</c:v>
              </c:pt>
              <c:pt idx="12">
                <c:v>Hämeenkyrö</c:v>
              </c:pt>
              <c:pt idx="13">
                <c:v>Paimio</c:v>
              </c:pt>
              <c:pt idx="14">
                <c:v>Sauvo</c:v>
              </c:pt>
              <c:pt idx="15">
                <c:v>Kirkkonummi</c:v>
              </c:pt>
              <c:pt idx="16">
                <c:v>Hollola</c:v>
              </c:pt>
              <c:pt idx="17">
                <c:v>Nokia</c:v>
              </c:pt>
              <c:pt idx="18">
                <c:v>Suomussalmi</c:v>
              </c:pt>
              <c:pt idx="19">
                <c:v>Savonlinna</c:v>
              </c:pt>
              <c:pt idx="20">
                <c:v>Kaarina</c:v>
              </c:pt>
              <c:pt idx="21">
                <c:v>Järvenpää</c:v>
              </c:pt>
              <c:pt idx="22">
                <c:v>Kangasala</c:v>
              </c:pt>
              <c:pt idx="23">
                <c:v>Hausjärvi</c:v>
              </c:pt>
              <c:pt idx="24">
                <c:v>Lempäälä</c:v>
              </c:pt>
              <c:pt idx="25">
                <c:v>Lahti</c:v>
              </c:pt>
              <c:pt idx="26">
                <c:v>Hämeenlinna</c:v>
              </c:pt>
              <c:pt idx="27">
                <c:v>Sipoo</c:v>
              </c:pt>
              <c:pt idx="28">
                <c:v>Jokioinen</c:v>
              </c:pt>
              <c:pt idx="29">
                <c:v>Parainen</c:v>
              </c:pt>
              <c:pt idx="30">
                <c:v>Turku</c:v>
              </c:pt>
              <c:pt idx="31">
                <c:v>Mäntsälä</c:v>
              </c:pt>
              <c:pt idx="32">
                <c:v>Orivesi</c:v>
              </c:pt>
              <c:pt idx="33">
                <c:v>Lohja</c:v>
              </c:pt>
              <c:pt idx="34">
                <c:v>Imatra</c:v>
              </c:pt>
              <c:pt idx="35">
                <c:v>Joensuu</c:v>
              </c:pt>
              <c:pt idx="36">
                <c:v>Ylivieska</c:v>
              </c:pt>
              <c:pt idx="37">
                <c:v>Uusikaupunki</c:v>
              </c:pt>
              <c:pt idx="38">
                <c:v>Laitila</c:v>
              </c:pt>
              <c:pt idx="39">
                <c:v>Ylöjärvi</c:v>
              </c:pt>
              <c:pt idx="40">
                <c:v>Espoo</c:v>
              </c:pt>
              <c:pt idx="41">
                <c:v>Ilmajoki</c:v>
              </c:pt>
              <c:pt idx="42">
                <c:v>Punkalaidun</c:v>
              </c:pt>
              <c:pt idx="43">
                <c:v>Loviisa</c:v>
              </c:pt>
              <c:pt idx="44">
                <c:v>Janakkala</c:v>
              </c:pt>
              <c:pt idx="45">
                <c:v>Sastamala</c:v>
              </c:pt>
              <c:pt idx="46">
                <c:v>Oulu</c:v>
              </c:pt>
              <c:pt idx="47">
                <c:v>Luumäki</c:v>
              </c:pt>
              <c:pt idx="48">
                <c:v>Somero</c:v>
              </c:pt>
              <c:pt idx="49">
                <c:v>Lapua</c:v>
              </c:pt>
              <c:pt idx="50">
                <c:v>Raisio</c:v>
              </c:pt>
              <c:pt idx="51">
                <c:v>Kuopio</c:v>
              </c:pt>
              <c:pt idx="52">
                <c:v>Vantaa</c:v>
              </c:pt>
              <c:pt idx="53">
                <c:v>Loimaa</c:v>
              </c:pt>
              <c:pt idx="54">
                <c:v>Orimattila</c:v>
              </c:pt>
              <c:pt idx="55">
                <c:v>Iisalmi</c:v>
              </c:pt>
              <c:pt idx="56">
                <c:v>Kuhmoinen</c:v>
              </c:pt>
              <c:pt idx="57">
                <c:v>Pirkkala</c:v>
              </c:pt>
              <c:pt idx="58">
                <c:v>Jyväskylä</c:v>
              </c:pt>
              <c:pt idx="59">
                <c:v>Naantali</c:v>
              </c:pt>
              <c:pt idx="60">
                <c:v>Kokkola</c:v>
              </c:pt>
              <c:pt idx="61">
                <c:v>Kauniainen</c:v>
              </c:pt>
              <c:pt idx="62">
                <c:v>Lappeenranta</c:v>
              </c:pt>
              <c:pt idx="63">
                <c:v>Mikkeli</c:v>
              </c:pt>
              <c:pt idx="64">
                <c:v>Hyvinkää</c:v>
              </c:pt>
              <c:pt idx="65">
                <c:v>Rauma</c:v>
              </c:pt>
              <c:pt idx="66">
                <c:v>Forssa</c:v>
              </c:pt>
              <c:pt idx="67">
                <c:v>Salo</c:v>
              </c:pt>
              <c:pt idx="68">
                <c:v>Tampere</c:v>
              </c:pt>
              <c:pt idx="69">
                <c:v>Padasjoki</c:v>
              </c:pt>
              <c:pt idx="70">
                <c:v>Äänekoski</c:v>
              </c:pt>
              <c:pt idx="71">
                <c:v>Suonenjoki</c:v>
              </c:pt>
              <c:pt idx="72">
                <c:v>Iitti</c:v>
              </c:pt>
              <c:pt idx="73">
                <c:v>Ikaalinen</c:v>
              </c:pt>
              <c:pt idx="74">
                <c:v>Karkkila</c:v>
              </c:pt>
              <c:pt idx="75">
                <c:v>Vaasa</c:v>
              </c:pt>
              <c:pt idx="76">
                <c:v>Kouvola</c:v>
              </c:pt>
              <c:pt idx="77">
                <c:v>Kemi</c:v>
              </c:pt>
              <c:pt idx="78">
                <c:v>Hanko</c:v>
              </c:pt>
              <c:pt idx="79">
                <c:v>Riihimäki</c:v>
              </c:pt>
              <c:pt idx="80">
                <c:v>Seinäjoki</c:v>
              </c:pt>
              <c:pt idx="81">
                <c:v>Kotka</c:v>
              </c:pt>
              <c:pt idx="82">
                <c:v>Helsinki</c:v>
              </c:pt>
              <c:pt idx="83">
                <c:v>Kajaani</c:v>
              </c:pt>
              <c:pt idx="84">
                <c:v>Varkaus</c:v>
              </c:pt>
              <c:pt idx="85">
                <c:v>Hamina</c:v>
              </c:pt>
              <c:pt idx="86">
                <c:v>Ilomantsi</c:v>
              </c:pt>
            </c:strLit>
          </c:cat>
          <c:val>
            <c:numLit>
              <c:formatCode>General</c:formatCode>
              <c:ptCount val="87"/>
              <c:pt idx="0">
                <c:v>3.9840354584157467E-3</c:v>
              </c:pt>
              <c:pt idx="1">
                <c:v>1.9388087093830109E-2</c:v>
              </c:pt>
              <c:pt idx="2">
                <c:v>2.6413196697831154E-2</c:v>
              </c:pt>
              <c:pt idx="3">
                <c:v>6.0252385446801782E-4</c:v>
              </c:pt>
              <c:pt idx="4">
                <c:v>9.7613362595438957E-3</c:v>
              </c:pt>
              <c:pt idx="5">
                <c:v>8.5443221032619476E-2</c:v>
              </c:pt>
              <c:pt idx="6">
                <c:v>1.1213185265660286E-2</c:v>
              </c:pt>
              <c:pt idx="7">
                <c:v>9.4867628067731857E-3</c:v>
              </c:pt>
              <c:pt idx="8">
                <c:v>0.24221538007259369</c:v>
              </c:pt>
              <c:pt idx="9">
                <c:v>4.7454867511987686E-2</c:v>
              </c:pt>
              <c:pt idx="10">
                <c:v>0.22847868502140045</c:v>
              </c:pt>
              <c:pt idx="11">
                <c:v>5.9923108667135239E-2</c:v>
              </c:pt>
              <c:pt idx="12">
                <c:v>0.1223905012011528</c:v>
              </c:pt>
              <c:pt idx="13">
                <c:v>4.3416928499937057E-2</c:v>
              </c:pt>
              <c:pt idx="14">
                <c:v>0</c:v>
              </c:pt>
              <c:pt idx="15">
                <c:v>0.50746786594390869</c:v>
              </c:pt>
              <c:pt idx="16">
                <c:v>0.20093090832233429</c:v>
              </c:pt>
              <c:pt idx="17">
                <c:v>0.20707973837852478</c:v>
              </c:pt>
              <c:pt idx="18">
                <c:v>2.2818174213171005E-2</c:v>
              </c:pt>
              <c:pt idx="19">
                <c:v>3.1985152512788773E-2</c:v>
              </c:pt>
              <c:pt idx="20">
                <c:v>0.32128661870956421</c:v>
              </c:pt>
              <c:pt idx="21">
                <c:v>0.25261607766151428</c:v>
              </c:pt>
              <c:pt idx="22">
                <c:v>0.23548735678195953</c:v>
              </c:pt>
              <c:pt idx="23">
                <c:v>6.6118431277573109E-3</c:v>
              </c:pt>
              <c:pt idx="24">
                <c:v>0.32663547992706299</c:v>
              </c:pt>
              <c:pt idx="25">
                <c:v>0.46219688653945923</c:v>
              </c:pt>
              <c:pt idx="26">
                <c:v>0.23275642096996307</c:v>
              </c:pt>
              <c:pt idx="27">
                <c:v>0.40771383047103882</c:v>
              </c:pt>
              <c:pt idx="28">
                <c:v>8.8864557445049286E-2</c:v>
              </c:pt>
              <c:pt idx="29">
                <c:v>1.7440438270568848E-2</c:v>
              </c:pt>
              <c:pt idx="30">
                <c:v>0.64934855699539185</c:v>
              </c:pt>
              <c:pt idx="31">
                <c:v>0.225998654961586</c:v>
              </c:pt>
              <c:pt idx="32">
                <c:v>7.2539001703262329E-2</c:v>
              </c:pt>
              <c:pt idx="33">
                <c:v>0.15409958362579346</c:v>
              </c:pt>
              <c:pt idx="34">
                <c:v>2.0715508610010147E-2</c:v>
              </c:pt>
              <c:pt idx="35">
                <c:v>0.64651483297348022</c:v>
              </c:pt>
              <c:pt idx="36">
                <c:v>0.41291305422782898</c:v>
              </c:pt>
              <c:pt idx="37">
                <c:v>2.8142444789409637E-2</c:v>
              </c:pt>
              <c:pt idx="38">
                <c:v>3.4163918346166611E-2</c:v>
              </c:pt>
              <c:pt idx="39">
                <c:v>0.38911551237106323</c:v>
              </c:pt>
              <c:pt idx="40">
                <c:v>1.0501092672348022</c:v>
              </c:pt>
              <c:pt idx="41">
                <c:v>0.49142646789550781</c:v>
              </c:pt>
              <c:pt idx="42">
                <c:v>5.6880684569478035E-3</c:v>
              </c:pt>
              <c:pt idx="43">
                <c:v>1.4535270631313324E-2</c:v>
              </c:pt>
              <c:pt idx="44">
                <c:v>0.46170839667320251</c:v>
              </c:pt>
              <c:pt idx="45">
                <c:v>4.789455235004425E-2</c:v>
              </c:pt>
              <c:pt idx="46">
                <c:v>0.69254696369171143</c:v>
              </c:pt>
              <c:pt idx="47">
                <c:v>1.0723433457314968E-2</c:v>
              </c:pt>
              <c:pt idx="48">
                <c:v>1.4538120478391647E-2</c:v>
              </c:pt>
              <c:pt idx="49">
                <c:v>0.48632144927978516</c:v>
              </c:pt>
              <c:pt idx="50">
                <c:v>0.77368664741516113</c:v>
              </c:pt>
              <c:pt idx="51">
                <c:v>0.84613138437271118</c:v>
              </c:pt>
              <c:pt idx="52">
                <c:v>1.0200846195220947</c:v>
              </c:pt>
              <c:pt idx="53">
                <c:v>2.454771101474762E-2</c:v>
              </c:pt>
              <c:pt idx="54">
                <c:v>0.17751382291316986</c:v>
              </c:pt>
              <c:pt idx="55">
                <c:v>0.59888738393783569</c:v>
              </c:pt>
              <c:pt idx="56">
                <c:v>1.3252320699393749E-2</c:v>
              </c:pt>
              <c:pt idx="57">
                <c:v>0.76044732332229614</c:v>
              </c:pt>
              <c:pt idx="58">
                <c:v>0.96513187885284424</c:v>
              </c:pt>
              <c:pt idx="59">
                <c:v>0.48331752419471741</c:v>
              </c:pt>
              <c:pt idx="60">
                <c:v>0.70183038711547852</c:v>
              </c:pt>
              <c:pt idx="61">
                <c:v>1.1188162565231323</c:v>
              </c:pt>
              <c:pt idx="62">
                <c:v>0.68713009357452393</c:v>
              </c:pt>
              <c:pt idx="63">
                <c:v>0.69074773788452148</c:v>
              </c:pt>
              <c:pt idx="64">
                <c:v>0.91181057691574097</c:v>
              </c:pt>
              <c:pt idx="65">
                <c:v>0.60915458202362061</c:v>
              </c:pt>
              <c:pt idx="66">
                <c:v>0.35794028639793396</c:v>
              </c:pt>
              <c:pt idx="67">
                <c:v>0.56948792934417725</c:v>
              </c:pt>
              <c:pt idx="68">
                <c:v>1.1466196775436401</c:v>
              </c:pt>
              <c:pt idx="69">
                <c:v>0.55169546604156494</c:v>
              </c:pt>
              <c:pt idx="70">
                <c:v>0.13555903732776642</c:v>
              </c:pt>
              <c:pt idx="71">
                <c:v>0.64716887474060059</c:v>
              </c:pt>
              <c:pt idx="72">
                <c:v>0.63656520843505859</c:v>
              </c:pt>
              <c:pt idx="73">
                <c:v>0.21844755113124847</c:v>
              </c:pt>
              <c:pt idx="74">
                <c:v>0.76046091318130493</c:v>
              </c:pt>
              <c:pt idx="75">
                <c:v>1.1762560606002808</c:v>
              </c:pt>
              <c:pt idx="76">
                <c:v>0.58196485042572021</c:v>
              </c:pt>
              <c:pt idx="77">
                <c:v>0.63270395994186401</c:v>
              </c:pt>
              <c:pt idx="78">
                <c:v>8.3459772169589996E-2</c:v>
              </c:pt>
              <c:pt idx="79">
                <c:v>1.0835309028625488</c:v>
              </c:pt>
              <c:pt idx="80">
                <c:v>1.2235493659973145</c:v>
              </c:pt>
              <c:pt idx="81">
                <c:v>0.8948705792427063</c:v>
              </c:pt>
              <c:pt idx="82">
                <c:v>2.2540633678436279</c:v>
              </c:pt>
              <c:pt idx="83">
                <c:v>1.8642797470092773</c:v>
              </c:pt>
              <c:pt idx="84">
                <c:v>1.4577999114990234</c:v>
              </c:pt>
              <c:pt idx="85">
                <c:v>0.15490627288818359</c:v>
              </c:pt>
              <c:pt idx="86">
                <c:v>2.8742928504943848</c:v>
              </c:pt>
            </c:numLit>
          </c:val>
          <c:extLst>
            <c:ext xmlns:c16="http://schemas.microsoft.com/office/drawing/2014/chart" uri="{C3380CC4-5D6E-409C-BE32-E72D297353CC}">
              <c16:uniqueId val="{000002BB-5F79-418D-8E52-07E2E4DD4869}"/>
            </c:ext>
          </c:extLst>
        </c:ser>
        <c:ser>
          <c:idx val="4"/>
          <c:order val="4"/>
          <c:tx>
            <c:v>Erillislämmitys</c:v>
          </c:tx>
          <c:spPr>
            <a:solidFill>
              <a:srgbClr val="00CCCC"/>
            </a:solidFill>
          </c:spPr>
          <c:invertIfNegative val="0"/>
          <c:dPt>
            <c:idx val="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BD-5F79-418D-8E52-07E2E4DD4869}"/>
              </c:ext>
            </c:extLst>
          </c:dPt>
          <c:dPt>
            <c:idx val="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BF-5F79-418D-8E52-07E2E4DD4869}"/>
              </c:ext>
            </c:extLst>
          </c:dPt>
          <c:dPt>
            <c:idx val="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1-5F79-418D-8E52-07E2E4DD4869}"/>
              </c:ext>
            </c:extLst>
          </c:dPt>
          <c:dPt>
            <c:idx val="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3-5F79-418D-8E52-07E2E4DD4869}"/>
              </c:ext>
            </c:extLst>
          </c:dPt>
          <c:dPt>
            <c:idx val="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5-5F79-418D-8E52-07E2E4DD4869}"/>
              </c:ext>
            </c:extLst>
          </c:dPt>
          <c:dPt>
            <c:idx val="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7-5F79-418D-8E52-07E2E4DD4869}"/>
              </c:ext>
            </c:extLst>
          </c:dPt>
          <c:dPt>
            <c:idx val="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9-5F79-418D-8E52-07E2E4DD4869}"/>
              </c:ext>
            </c:extLst>
          </c:dPt>
          <c:dPt>
            <c:idx val="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B-5F79-418D-8E52-07E2E4DD4869}"/>
              </c:ext>
            </c:extLst>
          </c:dPt>
          <c:dPt>
            <c:idx val="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D-5F79-418D-8E52-07E2E4DD4869}"/>
              </c:ext>
            </c:extLst>
          </c:dPt>
          <c:dPt>
            <c:idx val="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F-5F79-418D-8E52-07E2E4DD4869}"/>
              </c:ext>
            </c:extLst>
          </c:dPt>
          <c:dPt>
            <c:idx val="1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1-5F79-418D-8E52-07E2E4DD4869}"/>
              </c:ext>
            </c:extLst>
          </c:dPt>
          <c:dPt>
            <c:idx val="1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3-5F79-418D-8E52-07E2E4DD4869}"/>
              </c:ext>
            </c:extLst>
          </c:dPt>
          <c:dPt>
            <c:idx val="1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5-5F79-418D-8E52-07E2E4DD4869}"/>
              </c:ext>
            </c:extLst>
          </c:dPt>
          <c:dPt>
            <c:idx val="1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7-5F79-418D-8E52-07E2E4DD4869}"/>
              </c:ext>
            </c:extLst>
          </c:dPt>
          <c:dPt>
            <c:idx val="1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9-5F79-418D-8E52-07E2E4DD4869}"/>
              </c:ext>
            </c:extLst>
          </c:dPt>
          <c:dPt>
            <c:idx val="1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B-5F79-418D-8E52-07E2E4DD4869}"/>
              </c:ext>
            </c:extLst>
          </c:dPt>
          <c:dPt>
            <c:idx val="1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D-5F79-418D-8E52-07E2E4DD4869}"/>
              </c:ext>
            </c:extLst>
          </c:dPt>
          <c:dPt>
            <c:idx val="1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F-5F79-418D-8E52-07E2E4DD4869}"/>
              </c:ext>
            </c:extLst>
          </c:dPt>
          <c:dPt>
            <c:idx val="1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1-5F79-418D-8E52-07E2E4DD4869}"/>
              </c:ext>
            </c:extLst>
          </c:dPt>
          <c:dPt>
            <c:idx val="1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3-5F79-418D-8E52-07E2E4DD4869}"/>
              </c:ext>
            </c:extLst>
          </c:dPt>
          <c:dPt>
            <c:idx val="2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5-5F79-418D-8E52-07E2E4DD4869}"/>
              </c:ext>
            </c:extLst>
          </c:dPt>
          <c:dPt>
            <c:idx val="2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7-5F79-418D-8E52-07E2E4DD4869}"/>
              </c:ext>
            </c:extLst>
          </c:dPt>
          <c:dPt>
            <c:idx val="2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9-5F79-418D-8E52-07E2E4DD4869}"/>
              </c:ext>
            </c:extLst>
          </c:dPt>
          <c:dPt>
            <c:idx val="2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B-5F79-418D-8E52-07E2E4DD4869}"/>
              </c:ext>
            </c:extLst>
          </c:dPt>
          <c:dPt>
            <c:idx val="2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D-5F79-418D-8E52-07E2E4DD4869}"/>
              </c:ext>
            </c:extLst>
          </c:dPt>
          <c:dPt>
            <c:idx val="2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F-5F79-418D-8E52-07E2E4DD4869}"/>
              </c:ext>
            </c:extLst>
          </c:dPt>
          <c:dPt>
            <c:idx val="2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1-5F79-418D-8E52-07E2E4DD4869}"/>
              </c:ext>
            </c:extLst>
          </c:dPt>
          <c:dPt>
            <c:idx val="2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3-5F79-418D-8E52-07E2E4DD4869}"/>
              </c:ext>
            </c:extLst>
          </c:dPt>
          <c:dPt>
            <c:idx val="2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5-5F79-418D-8E52-07E2E4DD4869}"/>
              </c:ext>
            </c:extLst>
          </c:dPt>
          <c:dPt>
            <c:idx val="2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7-5F79-418D-8E52-07E2E4DD4869}"/>
              </c:ext>
            </c:extLst>
          </c:dPt>
          <c:dPt>
            <c:idx val="3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9-5F79-418D-8E52-07E2E4DD4869}"/>
              </c:ext>
            </c:extLst>
          </c:dPt>
          <c:dPt>
            <c:idx val="3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B-5F79-418D-8E52-07E2E4DD4869}"/>
              </c:ext>
            </c:extLst>
          </c:dPt>
          <c:dPt>
            <c:idx val="3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D-5F79-418D-8E52-07E2E4DD4869}"/>
              </c:ext>
            </c:extLst>
          </c:dPt>
          <c:dPt>
            <c:idx val="3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F-5F79-418D-8E52-07E2E4DD4869}"/>
              </c:ext>
            </c:extLst>
          </c:dPt>
          <c:dPt>
            <c:idx val="3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1-5F79-418D-8E52-07E2E4DD4869}"/>
              </c:ext>
            </c:extLst>
          </c:dPt>
          <c:dPt>
            <c:idx val="3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3-5F79-418D-8E52-07E2E4DD4869}"/>
              </c:ext>
            </c:extLst>
          </c:dPt>
          <c:dPt>
            <c:idx val="3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5-5F79-418D-8E52-07E2E4DD4869}"/>
              </c:ext>
            </c:extLst>
          </c:dPt>
          <c:dPt>
            <c:idx val="3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7-5F79-418D-8E52-07E2E4DD4869}"/>
              </c:ext>
            </c:extLst>
          </c:dPt>
          <c:dPt>
            <c:idx val="3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9-5F79-418D-8E52-07E2E4DD4869}"/>
              </c:ext>
            </c:extLst>
          </c:dPt>
          <c:dPt>
            <c:idx val="3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B-5F79-418D-8E52-07E2E4DD4869}"/>
              </c:ext>
            </c:extLst>
          </c:dPt>
          <c:dPt>
            <c:idx val="4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D-5F79-418D-8E52-07E2E4DD4869}"/>
              </c:ext>
            </c:extLst>
          </c:dPt>
          <c:dPt>
            <c:idx val="4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F-5F79-418D-8E52-07E2E4DD4869}"/>
              </c:ext>
            </c:extLst>
          </c:dPt>
          <c:dPt>
            <c:idx val="4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1-5F79-418D-8E52-07E2E4DD4869}"/>
              </c:ext>
            </c:extLst>
          </c:dPt>
          <c:dPt>
            <c:idx val="4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3-5F79-418D-8E52-07E2E4DD4869}"/>
              </c:ext>
            </c:extLst>
          </c:dPt>
          <c:dPt>
            <c:idx val="4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5-5F79-418D-8E52-07E2E4DD4869}"/>
              </c:ext>
            </c:extLst>
          </c:dPt>
          <c:dPt>
            <c:idx val="4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7-5F79-418D-8E52-07E2E4DD4869}"/>
              </c:ext>
            </c:extLst>
          </c:dPt>
          <c:dPt>
            <c:idx val="4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9-5F79-418D-8E52-07E2E4DD4869}"/>
              </c:ext>
            </c:extLst>
          </c:dPt>
          <c:dPt>
            <c:idx val="4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B-5F79-418D-8E52-07E2E4DD4869}"/>
              </c:ext>
            </c:extLst>
          </c:dPt>
          <c:dPt>
            <c:idx val="4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D-5F79-418D-8E52-07E2E4DD4869}"/>
              </c:ext>
            </c:extLst>
          </c:dPt>
          <c:dPt>
            <c:idx val="4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F-5F79-418D-8E52-07E2E4DD4869}"/>
              </c:ext>
            </c:extLst>
          </c:dPt>
          <c:dPt>
            <c:idx val="5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1-5F79-418D-8E52-07E2E4DD4869}"/>
              </c:ext>
            </c:extLst>
          </c:dPt>
          <c:dPt>
            <c:idx val="5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3-5F79-418D-8E52-07E2E4DD4869}"/>
              </c:ext>
            </c:extLst>
          </c:dPt>
          <c:dPt>
            <c:idx val="5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5-5F79-418D-8E52-07E2E4DD4869}"/>
              </c:ext>
            </c:extLst>
          </c:dPt>
          <c:dPt>
            <c:idx val="5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7-5F79-418D-8E52-07E2E4DD4869}"/>
              </c:ext>
            </c:extLst>
          </c:dPt>
          <c:dPt>
            <c:idx val="5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9-5F79-418D-8E52-07E2E4DD4869}"/>
              </c:ext>
            </c:extLst>
          </c:dPt>
          <c:dPt>
            <c:idx val="5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B-5F79-418D-8E52-07E2E4DD4869}"/>
              </c:ext>
            </c:extLst>
          </c:dPt>
          <c:dPt>
            <c:idx val="5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D-5F79-418D-8E52-07E2E4DD4869}"/>
              </c:ext>
            </c:extLst>
          </c:dPt>
          <c:dPt>
            <c:idx val="5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F-5F79-418D-8E52-07E2E4DD4869}"/>
              </c:ext>
            </c:extLst>
          </c:dPt>
          <c:dPt>
            <c:idx val="5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1-5F79-418D-8E52-07E2E4DD4869}"/>
              </c:ext>
            </c:extLst>
          </c:dPt>
          <c:dPt>
            <c:idx val="5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3-5F79-418D-8E52-07E2E4DD4869}"/>
              </c:ext>
            </c:extLst>
          </c:dPt>
          <c:dPt>
            <c:idx val="6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5-5F79-418D-8E52-07E2E4DD4869}"/>
              </c:ext>
            </c:extLst>
          </c:dPt>
          <c:dPt>
            <c:idx val="6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7-5F79-418D-8E52-07E2E4DD4869}"/>
              </c:ext>
            </c:extLst>
          </c:dPt>
          <c:dPt>
            <c:idx val="6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9-5F79-418D-8E52-07E2E4DD4869}"/>
              </c:ext>
            </c:extLst>
          </c:dPt>
          <c:dPt>
            <c:idx val="6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B-5F79-418D-8E52-07E2E4DD4869}"/>
              </c:ext>
            </c:extLst>
          </c:dPt>
          <c:dPt>
            <c:idx val="6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D-5F79-418D-8E52-07E2E4DD4869}"/>
              </c:ext>
            </c:extLst>
          </c:dPt>
          <c:dPt>
            <c:idx val="65"/>
            <c:invertIfNegative val="0"/>
            <c:bubble3D val="0"/>
            <c:spPr>
              <a:solidFill>
                <a:srgbClr val="00CCCC"/>
              </a:solidFill>
              <a:ln w="25400">
                <a:solidFill>
                  <a:srgbClr val="000000"/>
                </a:solidFill>
                <a:prstDash val="solid"/>
              </a:ln>
              <a:effectLst/>
            </c:spPr>
            <c:extLst>
              <c:ext xmlns:c16="http://schemas.microsoft.com/office/drawing/2014/chart" uri="{C3380CC4-5D6E-409C-BE32-E72D297353CC}">
                <c16:uniqueId val="{0000033F-5F79-418D-8E52-07E2E4DD4869}"/>
              </c:ext>
            </c:extLst>
          </c:dPt>
          <c:dPt>
            <c:idx val="6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1-5F79-418D-8E52-07E2E4DD4869}"/>
              </c:ext>
            </c:extLst>
          </c:dPt>
          <c:dPt>
            <c:idx val="6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3-5F79-418D-8E52-07E2E4DD4869}"/>
              </c:ext>
            </c:extLst>
          </c:dPt>
          <c:dPt>
            <c:idx val="6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5-5F79-418D-8E52-07E2E4DD4869}"/>
              </c:ext>
            </c:extLst>
          </c:dPt>
          <c:dPt>
            <c:idx val="6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7-5F79-418D-8E52-07E2E4DD4869}"/>
              </c:ext>
            </c:extLst>
          </c:dPt>
          <c:dPt>
            <c:idx val="7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9-5F79-418D-8E52-07E2E4DD4869}"/>
              </c:ext>
            </c:extLst>
          </c:dPt>
          <c:dPt>
            <c:idx val="7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B-5F79-418D-8E52-07E2E4DD4869}"/>
              </c:ext>
            </c:extLst>
          </c:dPt>
          <c:dPt>
            <c:idx val="7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D-5F79-418D-8E52-07E2E4DD4869}"/>
              </c:ext>
            </c:extLst>
          </c:dPt>
          <c:dPt>
            <c:idx val="7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F-5F79-418D-8E52-07E2E4DD4869}"/>
              </c:ext>
            </c:extLst>
          </c:dPt>
          <c:dPt>
            <c:idx val="7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1-5F79-418D-8E52-07E2E4DD4869}"/>
              </c:ext>
            </c:extLst>
          </c:dPt>
          <c:dPt>
            <c:idx val="7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3-5F79-418D-8E52-07E2E4DD4869}"/>
              </c:ext>
            </c:extLst>
          </c:dPt>
          <c:dPt>
            <c:idx val="7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5-5F79-418D-8E52-07E2E4DD4869}"/>
              </c:ext>
            </c:extLst>
          </c:dPt>
          <c:dPt>
            <c:idx val="7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7-5F79-418D-8E52-07E2E4DD4869}"/>
              </c:ext>
            </c:extLst>
          </c:dPt>
          <c:dPt>
            <c:idx val="7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9-5F79-418D-8E52-07E2E4DD4869}"/>
              </c:ext>
            </c:extLst>
          </c:dPt>
          <c:dPt>
            <c:idx val="7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B-5F79-418D-8E52-07E2E4DD4869}"/>
              </c:ext>
            </c:extLst>
          </c:dPt>
          <c:dPt>
            <c:idx val="8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D-5F79-418D-8E52-07E2E4DD4869}"/>
              </c:ext>
            </c:extLst>
          </c:dPt>
          <c:dPt>
            <c:idx val="8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F-5F79-418D-8E52-07E2E4DD4869}"/>
              </c:ext>
            </c:extLst>
          </c:dPt>
          <c:dPt>
            <c:idx val="8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1-5F79-418D-8E52-07E2E4DD4869}"/>
              </c:ext>
            </c:extLst>
          </c:dPt>
          <c:dPt>
            <c:idx val="8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3-5F79-418D-8E52-07E2E4DD4869}"/>
              </c:ext>
            </c:extLst>
          </c:dPt>
          <c:dPt>
            <c:idx val="8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5-5F79-418D-8E52-07E2E4DD4869}"/>
              </c:ext>
            </c:extLst>
          </c:dPt>
          <c:dPt>
            <c:idx val="8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7-5F79-418D-8E52-07E2E4DD4869}"/>
              </c:ext>
            </c:extLst>
          </c:dPt>
          <c:dPt>
            <c:idx val="8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9-5F79-418D-8E52-07E2E4DD4869}"/>
              </c:ext>
            </c:extLst>
          </c:dPt>
          <c:cat>
            <c:strLit>
              <c:ptCount val="87"/>
              <c:pt idx="0">
                <c:v>Rusko</c:v>
              </c:pt>
              <c:pt idx="1">
                <c:v>Pornainen</c:v>
              </c:pt>
              <c:pt idx="2">
                <c:v>Nurmijärvi</c:v>
              </c:pt>
              <c:pt idx="3">
                <c:v>Masku</c:v>
              </c:pt>
              <c:pt idx="4">
                <c:v>Mynämäki</c:v>
              </c:pt>
              <c:pt idx="5">
                <c:v>Lieto</c:v>
              </c:pt>
              <c:pt idx="6">
                <c:v>Nousiainen</c:v>
              </c:pt>
              <c:pt idx="7">
                <c:v>Aura</c:v>
              </c:pt>
              <c:pt idx="8">
                <c:v>Kerava</c:v>
              </c:pt>
              <c:pt idx="9">
                <c:v>Vihti</c:v>
              </c:pt>
              <c:pt idx="10">
                <c:v>Tuusula</c:v>
              </c:pt>
              <c:pt idx="11">
                <c:v>Kemiönsaari</c:v>
              </c:pt>
              <c:pt idx="12">
                <c:v>Hämeenkyrö</c:v>
              </c:pt>
              <c:pt idx="13">
                <c:v>Paimio</c:v>
              </c:pt>
              <c:pt idx="14">
                <c:v>Sauvo</c:v>
              </c:pt>
              <c:pt idx="15">
                <c:v>Kirkkonummi</c:v>
              </c:pt>
              <c:pt idx="16">
                <c:v>Hollola</c:v>
              </c:pt>
              <c:pt idx="17">
                <c:v>Nokia</c:v>
              </c:pt>
              <c:pt idx="18">
                <c:v>Suomussalmi</c:v>
              </c:pt>
              <c:pt idx="19">
                <c:v>Savonlinna</c:v>
              </c:pt>
              <c:pt idx="20">
                <c:v>Kaarina</c:v>
              </c:pt>
              <c:pt idx="21">
                <c:v>Järvenpää</c:v>
              </c:pt>
              <c:pt idx="22">
                <c:v>Kangasala</c:v>
              </c:pt>
              <c:pt idx="23">
                <c:v>Hausjärvi</c:v>
              </c:pt>
              <c:pt idx="24">
                <c:v>Lempäälä</c:v>
              </c:pt>
              <c:pt idx="25">
                <c:v>Lahti</c:v>
              </c:pt>
              <c:pt idx="26">
                <c:v>Hämeenlinna</c:v>
              </c:pt>
              <c:pt idx="27">
                <c:v>Sipoo</c:v>
              </c:pt>
              <c:pt idx="28">
                <c:v>Jokioinen</c:v>
              </c:pt>
              <c:pt idx="29">
                <c:v>Parainen</c:v>
              </c:pt>
              <c:pt idx="30">
                <c:v>Turku</c:v>
              </c:pt>
              <c:pt idx="31">
                <c:v>Mäntsälä</c:v>
              </c:pt>
              <c:pt idx="32">
                <c:v>Orivesi</c:v>
              </c:pt>
              <c:pt idx="33">
                <c:v>Lohja</c:v>
              </c:pt>
              <c:pt idx="34">
                <c:v>Imatra</c:v>
              </c:pt>
              <c:pt idx="35">
                <c:v>Joensuu</c:v>
              </c:pt>
              <c:pt idx="36">
                <c:v>Ylivieska</c:v>
              </c:pt>
              <c:pt idx="37">
                <c:v>Uusikaupunki</c:v>
              </c:pt>
              <c:pt idx="38">
                <c:v>Laitila</c:v>
              </c:pt>
              <c:pt idx="39">
                <c:v>Ylöjärvi</c:v>
              </c:pt>
              <c:pt idx="40">
                <c:v>Espoo</c:v>
              </c:pt>
              <c:pt idx="41">
                <c:v>Ilmajoki</c:v>
              </c:pt>
              <c:pt idx="42">
                <c:v>Punkalaidun</c:v>
              </c:pt>
              <c:pt idx="43">
                <c:v>Loviisa</c:v>
              </c:pt>
              <c:pt idx="44">
                <c:v>Janakkala</c:v>
              </c:pt>
              <c:pt idx="45">
                <c:v>Sastamala</c:v>
              </c:pt>
              <c:pt idx="46">
                <c:v>Oulu</c:v>
              </c:pt>
              <c:pt idx="47">
                <c:v>Luumäki</c:v>
              </c:pt>
              <c:pt idx="48">
                <c:v>Somero</c:v>
              </c:pt>
              <c:pt idx="49">
                <c:v>Lapua</c:v>
              </c:pt>
              <c:pt idx="50">
                <c:v>Raisio</c:v>
              </c:pt>
              <c:pt idx="51">
                <c:v>Kuopio</c:v>
              </c:pt>
              <c:pt idx="52">
                <c:v>Vantaa</c:v>
              </c:pt>
              <c:pt idx="53">
                <c:v>Loimaa</c:v>
              </c:pt>
              <c:pt idx="54">
                <c:v>Orimattila</c:v>
              </c:pt>
              <c:pt idx="55">
                <c:v>Iisalmi</c:v>
              </c:pt>
              <c:pt idx="56">
                <c:v>Kuhmoinen</c:v>
              </c:pt>
              <c:pt idx="57">
                <c:v>Pirkkala</c:v>
              </c:pt>
              <c:pt idx="58">
                <c:v>Jyväskylä</c:v>
              </c:pt>
              <c:pt idx="59">
                <c:v>Naantali</c:v>
              </c:pt>
              <c:pt idx="60">
                <c:v>Kokkola</c:v>
              </c:pt>
              <c:pt idx="61">
                <c:v>Kauniainen</c:v>
              </c:pt>
              <c:pt idx="62">
                <c:v>Lappeenranta</c:v>
              </c:pt>
              <c:pt idx="63">
                <c:v>Mikkeli</c:v>
              </c:pt>
              <c:pt idx="64">
                <c:v>Hyvinkää</c:v>
              </c:pt>
              <c:pt idx="65">
                <c:v>Rauma</c:v>
              </c:pt>
              <c:pt idx="66">
                <c:v>Forssa</c:v>
              </c:pt>
              <c:pt idx="67">
                <c:v>Salo</c:v>
              </c:pt>
              <c:pt idx="68">
                <c:v>Tampere</c:v>
              </c:pt>
              <c:pt idx="69">
                <c:v>Padasjoki</c:v>
              </c:pt>
              <c:pt idx="70">
                <c:v>Äänekoski</c:v>
              </c:pt>
              <c:pt idx="71">
                <c:v>Suonenjoki</c:v>
              </c:pt>
              <c:pt idx="72">
                <c:v>Iitti</c:v>
              </c:pt>
              <c:pt idx="73">
                <c:v>Ikaalinen</c:v>
              </c:pt>
              <c:pt idx="74">
                <c:v>Karkkila</c:v>
              </c:pt>
              <c:pt idx="75">
                <c:v>Vaasa</c:v>
              </c:pt>
              <c:pt idx="76">
                <c:v>Kouvola</c:v>
              </c:pt>
              <c:pt idx="77">
                <c:v>Kemi</c:v>
              </c:pt>
              <c:pt idx="78">
                <c:v>Hanko</c:v>
              </c:pt>
              <c:pt idx="79">
                <c:v>Riihimäki</c:v>
              </c:pt>
              <c:pt idx="80">
                <c:v>Seinäjoki</c:v>
              </c:pt>
              <c:pt idx="81">
                <c:v>Kotka</c:v>
              </c:pt>
              <c:pt idx="82">
                <c:v>Helsinki</c:v>
              </c:pt>
              <c:pt idx="83">
                <c:v>Kajaani</c:v>
              </c:pt>
              <c:pt idx="84">
                <c:v>Varkaus</c:v>
              </c:pt>
              <c:pt idx="85">
                <c:v>Hamina</c:v>
              </c:pt>
              <c:pt idx="86">
                <c:v>Ilomantsi</c:v>
              </c:pt>
            </c:strLit>
          </c:cat>
          <c:val>
            <c:numLit>
              <c:formatCode>General</c:formatCode>
              <c:ptCount val="87"/>
              <c:pt idx="0">
                <c:v>0.34680008888244629</c:v>
              </c:pt>
              <c:pt idx="1">
                <c:v>0.22443605959415436</c:v>
              </c:pt>
              <c:pt idx="2">
                <c:v>0.28779476881027222</c:v>
              </c:pt>
              <c:pt idx="3">
                <c:v>0.42050224542617798</c:v>
              </c:pt>
              <c:pt idx="4">
                <c:v>0.35359719395637512</c:v>
              </c:pt>
              <c:pt idx="5">
                <c:v>0.40693512558937073</c:v>
              </c:pt>
              <c:pt idx="6">
                <c:v>0.4939953088760376</c:v>
              </c:pt>
              <c:pt idx="7">
                <c:v>0.49349367618560791</c:v>
              </c:pt>
              <c:pt idx="8">
                <c:v>0.20707143843173981</c:v>
              </c:pt>
              <c:pt idx="9">
                <c:v>0.43699720501899719</c:v>
              </c:pt>
              <c:pt idx="10">
                <c:v>0.32284751534461975</c:v>
              </c:pt>
              <c:pt idx="11">
                <c:v>0.20191086828708649</c:v>
              </c:pt>
              <c:pt idx="12">
                <c:v>0.43173113465309143</c:v>
              </c:pt>
              <c:pt idx="13">
                <c:v>0.3144538402557373</c:v>
              </c:pt>
              <c:pt idx="14">
                <c:v>0.46229520440101624</c:v>
              </c:pt>
              <c:pt idx="15">
                <c:v>0.2315116822719574</c:v>
              </c:pt>
              <c:pt idx="16">
                <c:v>0.39718863368034363</c:v>
              </c:pt>
              <c:pt idx="17">
                <c:v>0.34387826919555664</c:v>
              </c:pt>
              <c:pt idx="18">
                <c:v>0.32718932628631592</c:v>
              </c:pt>
              <c:pt idx="19">
                <c:v>0.39683225750923157</c:v>
              </c:pt>
              <c:pt idx="20">
                <c:v>0.38761213421821594</c:v>
              </c:pt>
              <c:pt idx="21">
                <c:v>0.16841340065002441</c:v>
              </c:pt>
              <c:pt idx="22">
                <c:v>0.48726028203964233</c:v>
              </c:pt>
              <c:pt idx="23">
                <c:v>0.4712601900100708</c:v>
              </c:pt>
              <c:pt idx="24">
                <c:v>0.46351784467697144</c:v>
              </c:pt>
              <c:pt idx="25">
                <c:v>0.21148636937141418</c:v>
              </c:pt>
              <c:pt idx="26">
                <c:v>0.32687529921531677</c:v>
              </c:pt>
              <c:pt idx="27">
                <c:v>0.2783781886100769</c:v>
              </c:pt>
              <c:pt idx="28">
                <c:v>0.45535501837730408</c:v>
              </c:pt>
              <c:pt idx="29">
                <c:v>0.51190471649169922</c:v>
              </c:pt>
              <c:pt idx="30">
                <c:v>0.19990658760070801</c:v>
              </c:pt>
              <c:pt idx="31">
                <c:v>0.40530464053153992</c:v>
              </c:pt>
              <c:pt idx="32">
                <c:v>0.46764042973518372</c:v>
              </c:pt>
              <c:pt idx="33">
                <c:v>0.57081139087677002</c:v>
              </c:pt>
              <c:pt idx="34">
                <c:v>0.57735151052474976</c:v>
              </c:pt>
              <c:pt idx="35">
                <c:v>0.14577764272689819</c:v>
              </c:pt>
              <c:pt idx="36">
                <c:v>0.41713440418243408</c:v>
              </c:pt>
              <c:pt idx="37">
                <c:v>0.55817461013793945</c:v>
              </c:pt>
              <c:pt idx="38">
                <c:v>0.56371259689331055</c:v>
              </c:pt>
              <c:pt idx="39">
                <c:v>0.37147822976112366</c:v>
              </c:pt>
              <c:pt idx="40">
                <c:v>7.0233486592769623E-2</c:v>
              </c:pt>
              <c:pt idx="41">
                <c:v>0.47728529572486877</c:v>
              </c:pt>
              <c:pt idx="42">
                <c:v>0.68266844749450684</c:v>
              </c:pt>
              <c:pt idx="43">
                <c:v>0.55788189172744751</c:v>
              </c:pt>
              <c:pt idx="44">
                <c:v>0.47635293006896973</c:v>
              </c:pt>
              <c:pt idx="45">
                <c:v>0.75821900367736816</c:v>
              </c:pt>
              <c:pt idx="46">
                <c:v>0.12446404993534088</c:v>
              </c:pt>
              <c:pt idx="47">
                <c:v>0.75072956085205078</c:v>
              </c:pt>
              <c:pt idx="48">
                <c:v>0.53906911611557007</c:v>
              </c:pt>
              <c:pt idx="49">
                <c:v>0.4316641092300415</c:v>
              </c:pt>
              <c:pt idx="50">
                <c:v>0.26027202606201172</c:v>
              </c:pt>
              <c:pt idx="51">
                <c:v>0.14259502291679382</c:v>
              </c:pt>
              <c:pt idx="52">
                <c:v>9.9729537963867188E-2</c:v>
              </c:pt>
              <c:pt idx="53">
                <c:v>0.79789948463439941</c:v>
              </c:pt>
              <c:pt idx="54">
                <c:v>0.58835363388061523</c:v>
              </c:pt>
              <c:pt idx="55">
                <c:v>0.29706355929374695</c:v>
              </c:pt>
              <c:pt idx="56">
                <c:v>0.46941643953323364</c:v>
              </c:pt>
              <c:pt idx="57">
                <c:v>0.38651379942893982</c:v>
              </c:pt>
              <c:pt idx="58">
                <c:v>0.17290070652961731</c:v>
              </c:pt>
              <c:pt idx="59">
                <c:v>0.29175060987472534</c:v>
              </c:pt>
              <c:pt idx="60">
                <c:v>0.37925276160240173</c:v>
              </c:pt>
              <c:pt idx="61">
                <c:v>0.18097564578056335</c:v>
              </c:pt>
              <c:pt idx="62">
                <c:v>0.25304415822029114</c:v>
              </c:pt>
              <c:pt idx="63">
                <c:v>0.25072216987609863</c:v>
              </c:pt>
              <c:pt idx="64">
                <c:v>0.21687780320644379</c:v>
              </c:pt>
              <c:pt idx="65">
                <c:v>0.45127898454666138</c:v>
              </c:pt>
              <c:pt idx="66">
                <c:v>0.55881857872009277</c:v>
              </c:pt>
              <c:pt idx="67">
                <c:v>0.57416760921478271</c:v>
              </c:pt>
              <c:pt idx="68">
                <c:v>0.12999555468559265</c:v>
              </c:pt>
              <c:pt idx="69">
                <c:v>0.31888914108276367</c:v>
              </c:pt>
              <c:pt idx="70">
                <c:v>0.46632152795791626</c:v>
              </c:pt>
              <c:pt idx="71">
                <c:v>0.37279066443443298</c:v>
              </c:pt>
              <c:pt idx="72">
                <c:v>0.57211339473724365</c:v>
              </c:pt>
              <c:pt idx="73">
                <c:v>0.67407602071762085</c:v>
              </c:pt>
              <c:pt idx="74">
                <c:v>0.58953797817230225</c:v>
              </c:pt>
              <c:pt idx="75">
                <c:v>0.2399546205997467</c:v>
              </c:pt>
              <c:pt idx="76">
                <c:v>0.55201870203018188</c:v>
              </c:pt>
              <c:pt idx="77">
                <c:v>0.42021635174751282</c:v>
              </c:pt>
              <c:pt idx="78">
                <c:v>1.1746022701263428</c:v>
              </c:pt>
              <c:pt idx="79">
                <c:v>0.29455134272575378</c:v>
              </c:pt>
              <c:pt idx="80">
                <c:v>0.34540846943855286</c:v>
              </c:pt>
              <c:pt idx="81">
                <c:v>0.54396069049835205</c:v>
              </c:pt>
              <c:pt idx="82">
                <c:v>4.18960340321064E-2</c:v>
              </c:pt>
              <c:pt idx="83">
                <c:v>0.23650853335857391</c:v>
              </c:pt>
              <c:pt idx="84">
                <c:v>0.49943557381629944</c:v>
              </c:pt>
              <c:pt idx="85">
                <c:v>0.77918517589569092</c:v>
              </c:pt>
              <c:pt idx="86">
                <c:v>0.30810442566871643</c:v>
              </c:pt>
            </c:numLit>
          </c:val>
          <c:extLst>
            <c:ext xmlns:c16="http://schemas.microsoft.com/office/drawing/2014/chart" uri="{C3380CC4-5D6E-409C-BE32-E72D297353CC}">
              <c16:uniqueId val="{0000036A-5F79-418D-8E52-07E2E4DD4869}"/>
            </c:ext>
          </c:extLst>
        </c:ser>
        <c:ser>
          <c:idx val="5"/>
          <c:order val="5"/>
          <c:tx>
            <c:v>Tieliikenne kunnan kaduilla ja teillä</c:v>
          </c:tx>
          <c:spPr>
            <a:solidFill>
              <a:srgbClr val="006666"/>
            </a:solidFill>
          </c:spPr>
          <c:invertIfNegative val="0"/>
          <c:dPt>
            <c:idx val="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6C-5F79-418D-8E52-07E2E4DD4869}"/>
              </c:ext>
            </c:extLst>
          </c:dPt>
          <c:dPt>
            <c:idx val="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6E-5F79-418D-8E52-07E2E4DD4869}"/>
              </c:ext>
            </c:extLst>
          </c:dPt>
          <c:dPt>
            <c:idx val="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0-5F79-418D-8E52-07E2E4DD4869}"/>
              </c:ext>
            </c:extLst>
          </c:dPt>
          <c:dPt>
            <c:idx val="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2-5F79-418D-8E52-07E2E4DD4869}"/>
              </c:ext>
            </c:extLst>
          </c:dPt>
          <c:dPt>
            <c:idx val="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4-5F79-418D-8E52-07E2E4DD4869}"/>
              </c:ext>
            </c:extLst>
          </c:dPt>
          <c:dPt>
            <c:idx val="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6-5F79-418D-8E52-07E2E4DD4869}"/>
              </c:ext>
            </c:extLst>
          </c:dPt>
          <c:dPt>
            <c:idx val="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8-5F79-418D-8E52-07E2E4DD4869}"/>
              </c:ext>
            </c:extLst>
          </c:dPt>
          <c:dPt>
            <c:idx val="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A-5F79-418D-8E52-07E2E4DD4869}"/>
              </c:ext>
            </c:extLst>
          </c:dPt>
          <c:dPt>
            <c:idx val="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C-5F79-418D-8E52-07E2E4DD4869}"/>
              </c:ext>
            </c:extLst>
          </c:dPt>
          <c:dPt>
            <c:idx val="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E-5F79-418D-8E52-07E2E4DD4869}"/>
              </c:ext>
            </c:extLst>
          </c:dPt>
          <c:dPt>
            <c:idx val="1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0-5F79-418D-8E52-07E2E4DD4869}"/>
              </c:ext>
            </c:extLst>
          </c:dPt>
          <c:dPt>
            <c:idx val="1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2-5F79-418D-8E52-07E2E4DD4869}"/>
              </c:ext>
            </c:extLst>
          </c:dPt>
          <c:dPt>
            <c:idx val="1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4-5F79-418D-8E52-07E2E4DD4869}"/>
              </c:ext>
            </c:extLst>
          </c:dPt>
          <c:dPt>
            <c:idx val="1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6-5F79-418D-8E52-07E2E4DD4869}"/>
              </c:ext>
            </c:extLst>
          </c:dPt>
          <c:dPt>
            <c:idx val="1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8-5F79-418D-8E52-07E2E4DD4869}"/>
              </c:ext>
            </c:extLst>
          </c:dPt>
          <c:dPt>
            <c:idx val="1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A-5F79-418D-8E52-07E2E4DD4869}"/>
              </c:ext>
            </c:extLst>
          </c:dPt>
          <c:dPt>
            <c:idx val="1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C-5F79-418D-8E52-07E2E4DD4869}"/>
              </c:ext>
            </c:extLst>
          </c:dPt>
          <c:dPt>
            <c:idx val="1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E-5F79-418D-8E52-07E2E4DD4869}"/>
              </c:ext>
            </c:extLst>
          </c:dPt>
          <c:dPt>
            <c:idx val="1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0-5F79-418D-8E52-07E2E4DD4869}"/>
              </c:ext>
            </c:extLst>
          </c:dPt>
          <c:dPt>
            <c:idx val="1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2-5F79-418D-8E52-07E2E4DD4869}"/>
              </c:ext>
            </c:extLst>
          </c:dPt>
          <c:dPt>
            <c:idx val="2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4-5F79-418D-8E52-07E2E4DD4869}"/>
              </c:ext>
            </c:extLst>
          </c:dPt>
          <c:dPt>
            <c:idx val="2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6-5F79-418D-8E52-07E2E4DD4869}"/>
              </c:ext>
            </c:extLst>
          </c:dPt>
          <c:dPt>
            <c:idx val="2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8-5F79-418D-8E52-07E2E4DD4869}"/>
              </c:ext>
            </c:extLst>
          </c:dPt>
          <c:dPt>
            <c:idx val="2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A-5F79-418D-8E52-07E2E4DD4869}"/>
              </c:ext>
            </c:extLst>
          </c:dPt>
          <c:dPt>
            <c:idx val="2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C-5F79-418D-8E52-07E2E4DD4869}"/>
              </c:ext>
            </c:extLst>
          </c:dPt>
          <c:dPt>
            <c:idx val="2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E-5F79-418D-8E52-07E2E4DD4869}"/>
              </c:ext>
            </c:extLst>
          </c:dPt>
          <c:dPt>
            <c:idx val="2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0-5F79-418D-8E52-07E2E4DD4869}"/>
              </c:ext>
            </c:extLst>
          </c:dPt>
          <c:dPt>
            <c:idx val="2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2-5F79-418D-8E52-07E2E4DD4869}"/>
              </c:ext>
            </c:extLst>
          </c:dPt>
          <c:dPt>
            <c:idx val="2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4-5F79-418D-8E52-07E2E4DD4869}"/>
              </c:ext>
            </c:extLst>
          </c:dPt>
          <c:dPt>
            <c:idx val="2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6-5F79-418D-8E52-07E2E4DD4869}"/>
              </c:ext>
            </c:extLst>
          </c:dPt>
          <c:dPt>
            <c:idx val="3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8-5F79-418D-8E52-07E2E4DD4869}"/>
              </c:ext>
            </c:extLst>
          </c:dPt>
          <c:dPt>
            <c:idx val="3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A-5F79-418D-8E52-07E2E4DD4869}"/>
              </c:ext>
            </c:extLst>
          </c:dPt>
          <c:dPt>
            <c:idx val="3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C-5F79-418D-8E52-07E2E4DD4869}"/>
              </c:ext>
            </c:extLst>
          </c:dPt>
          <c:dPt>
            <c:idx val="3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E-5F79-418D-8E52-07E2E4DD4869}"/>
              </c:ext>
            </c:extLst>
          </c:dPt>
          <c:dPt>
            <c:idx val="3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0-5F79-418D-8E52-07E2E4DD4869}"/>
              </c:ext>
            </c:extLst>
          </c:dPt>
          <c:dPt>
            <c:idx val="3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2-5F79-418D-8E52-07E2E4DD4869}"/>
              </c:ext>
            </c:extLst>
          </c:dPt>
          <c:dPt>
            <c:idx val="3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4-5F79-418D-8E52-07E2E4DD4869}"/>
              </c:ext>
            </c:extLst>
          </c:dPt>
          <c:dPt>
            <c:idx val="3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6-5F79-418D-8E52-07E2E4DD4869}"/>
              </c:ext>
            </c:extLst>
          </c:dPt>
          <c:dPt>
            <c:idx val="3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8-5F79-418D-8E52-07E2E4DD4869}"/>
              </c:ext>
            </c:extLst>
          </c:dPt>
          <c:dPt>
            <c:idx val="3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A-5F79-418D-8E52-07E2E4DD4869}"/>
              </c:ext>
            </c:extLst>
          </c:dPt>
          <c:dPt>
            <c:idx val="4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C-5F79-418D-8E52-07E2E4DD4869}"/>
              </c:ext>
            </c:extLst>
          </c:dPt>
          <c:dPt>
            <c:idx val="4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E-5F79-418D-8E52-07E2E4DD4869}"/>
              </c:ext>
            </c:extLst>
          </c:dPt>
          <c:dPt>
            <c:idx val="4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0-5F79-418D-8E52-07E2E4DD4869}"/>
              </c:ext>
            </c:extLst>
          </c:dPt>
          <c:dPt>
            <c:idx val="4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2-5F79-418D-8E52-07E2E4DD4869}"/>
              </c:ext>
            </c:extLst>
          </c:dPt>
          <c:dPt>
            <c:idx val="4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4-5F79-418D-8E52-07E2E4DD4869}"/>
              </c:ext>
            </c:extLst>
          </c:dPt>
          <c:dPt>
            <c:idx val="4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6-5F79-418D-8E52-07E2E4DD4869}"/>
              </c:ext>
            </c:extLst>
          </c:dPt>
          <c:dPt>
            <c:idx val="4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8-5F79-418D-8E52-07E2E4DD4869}"/>
              </c:ext>
            </c:extLst>
          </c:dPt>
          <c:dPt>
            <c:idx val="4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A-5F79-418D-8E52-07E2E4DD4869}"/>
              </c:ext>
            </c:extLst>
          </c:dPt>
          <c:dPt>
            <c:idx val="4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C-5F79-418D-8E52-07E2E4DD4869}"/>
              </c:ext>
            </c:extLst>
          </c:dPt>
          <c:dPt>
            <c:idx val="4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E-5F79-418D-8E52-07E2E4DD4869}"/>
              </c:ext>
            </c:extLst>
          </c:dPt>
          <c:dPt>
            <c:idx val="5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0-5F79-418D-8E52-07E2E4DD4869}"/>
              </c:ext>
            </c:extLst>
          </c:dPt>
          <c:dPt>
            <c:idx val="5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2-5F79-418D-8E52-07E2E4DD4869}"/>
              </c:ext>
            </c:extLst>
          </c:dPt>
          <c:dPt>
            <c:idx val="5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4-5F79-418D-8E52-07E2E4DD4869}"/>
              </c:ext>
            </c:extLst>
          </c:dPt>
          <c:dPt>
            <c:idx val="5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6-5F79-418D-8E52-07E2E4DD4869}"/>
              </c:ext>
            </c:extLst>
          </c:dPt>
          <c:dPt>
            <c:idx val="5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8-5F79-418D-8E52-07E2E4DD4869}"/>
              </c:ext>
            </c:extLst>
          </c:dPt>
          <c:dPt>
            <c:idx val="5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A-5F79-418D-8E52-07E2E4DD4869}"/>
              </c:ext>
            </c:extLst>
          </c:dPt>
          <c:dPt>
            <c:idx val="5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C-5F79-418D-8E52-07E2E4DD4869}"/>
              </c:ext>
            </c:extLst>
          </c:dPt>
          <c:dPt>
            <c:idx val="5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E-5F79-418D-8E52-07E2E4DD4869}"/>
              </c:ext>
            </c:extLst>
          </c:dPt>
          <c:dPt>
            <c:idx val="5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0-5F79-418D-8E52-07E2E4DD4869}"/>
              </c:ext>
            </c:extLst>
          </c:dPt>
          <c:dPt>
            <c:idx val="5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2-5F79-418D-8E52-07E2E4DD4869}"/>
              </c:ext>
            </c:extLst>
          </c:dPt>
          <c:dPt>
            <c:idx val="6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4-5F79-418D-8E52-07E2E4DD4869}"/>
              </c:ext>
            </c:extLst>
          </c:dPt>
          <c:dPt>
            <c:idx val="6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6-5F79-418D-8E52-07E2E4DD4869}"/>
              </c:ext>
            </c:extLst>
          </c:dPt>
          <c:dPt>
            <c:idx val="6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8-5F79-418D-8E52-07E2E4DD4869}"/>
              </c:ext>
            </c:extLst>
          </c:dPt>
          <c:dPt>
            <c:idx val="6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A-5F79-418D-8E52-07E2E4DD4869}"/>
              </c:ext>
            </c:extLst>
          </c:dPt>
          <c:dPt>
            <c:idx val="6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C-5F79-418D-8E52-07E2E4DD4869}"/>
              </c:ext>
            </c:extLst>
          </c:dPt>
          <c:dPt>
            <c:idx val="65"/>
            <c:invertIfNegative val="0"/>
            <c:bubble3D val="0"/>
            <c:spPr>
              <a:solidFill>
                <a:srgbClr val="006666"/>
              </a:solidFill>
              <a:ln w="25400">
                <a:solidFill>
                  <a:srgbClr val="000000"/>
                </a:solidFill>
                <a:prstDash val="solid"/>
              </a:ln>
              <a:effectLst/>
            </c:spPr>
            <c:extLst>
              <c:ext xmlns:c16="http://schemas.microsoft.com/office/drawing/2014/chart" uri="{C3380CC4-5D6E-409C-BE32-E72D297353CC}">
                <c16:uniqueId val="{000003EE-5F79-418D-8E52-07E2E4DD4869}"/>
              </c:ext>
            </c:extLst>
          </c:dPt>
          <c:dPt>
            <c:idx val="6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0-5F79-418D-8E52-07E2E4DD4869}"/>
              </c:ext>
            </c:extLst>
          </c:dPt>
          <c:dPt>
            <c:idx val="6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2-5F79-418D-8E52-07E2E4DD4869}"/>
              </c:ext>
            </c:extLst>
          </c:dPt>
          <c:dPt>
            <c:idx val="6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4-5F79-418D-8E52-07E2E4DD4869}"/>
              </c:ext>
            </c:extLst>
          </c:dPt>
          <c:dPt>
            <c:idx val="6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6-5F79-418D-8E52-07E2E4DD4869}"/>
              </c:ext>
            </c:extLst>
          </c:dPt>
          <c:dPt>
            <c:idx val="7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8-5F79-418D-8E52-07E2E4DD4869}"/>
              </c:ext>
            </c:extLst>
          </c:dPt>
          <c:dPt>
            <c:idx val="7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A-5F79-418D-8E52-07E2E4DD4869}"/>
              </c:ext>
            </c:extLst>
          </c:dPt>
          <c:dPt>
            <c:idx val="7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C-5F79-418D-8E52-07E2E4DD4869}"/>
              </c:ext>
            </c:extLst>
          </c:dPt>
          <c:dPt>
            <c:idx val="7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E-5F79-418D-8E52-07E2E4DD4869}"/>
              </c:ext>
            </c:extLst>
          </c:dPt>
          <c:dPt>
            <c:idx val="7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0-5F79-418D-8E52-07E2E4DD4869}"/>
              </c:ext>
            </c:extLst>
          </c:dPt>
          <c:dPt>
            <c:idx val="7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2-5F79-418D-8E52-07E2E4DD4869}"/>
              </c:ext>
            </c:extLst>
          </c:dPt>
          <c:dPt>
            <c:idx val="7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4-5F79-418D-8E52-07E2E4DD4869}"/>
              </c:ext>
            </c:extLst>
          </c:dPt>
          <c:dPt>
            <c:idx val="7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6-5F79-418D-8E52-07E2E4DD4869}"/>
              </c:ext>
            </c:extLst>
          </c:dPt>
          <c:dPt>
            <c:idx val="7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8-5F79-418D-8E52-07E2E4DD4869}"/>
              </c:ext>
            </c:extLst>
          </c:dPt>
          <c:dPt>
            <c:idx val="7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A-5F79-418D-8E52-07E2E4DD4869}"/>
              </c:ext>
            </c:extLst>
          </c:dPt>
          <c:dPt>
            <c:idx val="8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C-5F79-418D-8E52-07E2E4DD4869}"/>
              </c:ext>
            </c:extLst>
          </c:dPt>
          <c:dPt>
            <c:idx val="8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E-5F79-418D-8E52-07E2E4DD4869}"/>
              </c:ext>
            </c:extLst>
          </c:dPt>
          <c:dPt>
            <c:idx val="8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0-5F79-418D-8E52-07E2E4DD4869}"/>
              </c:ext>
            </c:extLst>
          </c:dPt>
          <c:dPt>
            <c:idx val="8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2-5F79-418D-8E52-07E2E4DD4869}"/>
              </c:ext>
            </c:extLst>
          </c:dPt>
          <c:dPt>
            <c:idx val="8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4-5F79-418D-8E52-07E2E4DD4869}"/>
              </c:ext>
            </c:extLst>
          </c:dPt>
          <c:dPt>
            <c:idx val="8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6-5F79-418D-8E52-07E2E4DD4869}"/>
              </c:ext>
            </c:extLst>
          </c:dPt>
          <c:dPt>
            <c:idx val="8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8-5F79-418D-8E52-07E2E4DD4869}"/>
              </c:ext>
            </c:extLst>
          </c:dPt>
          <c:cat>
            <c:strLit>
              <c:ptCount val="87"/>
              <c:pt idx="0">
                <c:v>Rusko</c:v>
              </c:pt>
              <c:pt idx="1">
                <c:v>Pornainen</c:v>
              </c:pt>
              <c:pt idx="2">
                <c:v>Nurmijärvi</c:v>
              </c:pt>
              <c:pt idx="3">
                <c:v>Masku</c:v>
              </c:pt>
              <c:pt idx="4">
                <c:v>Mynämäki</c:v>
              </c:pt>
              <c:pt idx="5">
                <c:v>Lieto</c:v>
              </c:pt>
              <c:pt idx="6">
                <c:v>Nousiainen</c:v>
              </c:pt>
              <c:pt idx="7">
                <c:v>Aura</c:v>
              </c:pt>
              <c:pt idx="8">
                <c:v>Kerava</c:v>
              </c:pt>
              <c:pt idx="9">
                <c:v>Vihti</c:v>
              </c:pt>
              <c:pt idx="10">
                <c:v>Tuusula</c:v>
              </c:pt>
              <c:pt idx="11">
                <c:v>Kemiönsaari</c:v>
              </c:pt>
              <c:pt idx="12">
                <c:v>Hämeenkyrö</c:v>
              </c:pt>
              <c:pt idx="13">
                <c:v>Paimio</c:v>
              </c:pt>
              <c:pt idx="14">
                <c:v>Sauvo</c:v>
              </c:pt>
              <c:pt idx="15">
                <c:v>Kirkkonummi</c:v>
              </c:pt>
              <c:pt idx="16">
                <c:v>Hollola</c:v>
              </c:pt>
              <c:pt idx="17">
                <c:v>Nokia</c:v>
              </c:pt>
              <c:pt idx="18">
                <c:v>Suomussalmi</c:v>
              </c:pt>
              <c:pt idx="19">
                <c:v>Savonlinna</c:v>
              </c:pt>
              <c:pt idx="20">
                <c:v>Kaarina</c:v>
              </c:pt>
              <c:pt idx="21">
                <c:v>Järvenpää</c:v>
              </c:pt>
              <c:pt idx="22">
                <c:v>Kangasala</c:v>
              </c:pt>
              <c:pt idx="23">
                <c:v>Hausjärvi</c:v>
              </c:pt>
              <c:pt idx="24">
                <c:v>Lempäälä</c:v>
              </c:pt>
              <c:pt idx="25">
                <c:v>Lahti</c:v>
              </c:pt>
              <c:pt idx="26">
                <c:v>Hämeenlinna</c:v>
              </c:pt>
              <c:pt idx="27">
                <c:v>Sipoo</c:v>
              </c:pt>
              <c:pt idx="28">
                <c:v>Jokioinen</c:v>
              </c:pt>
              <c:pt idx="29">
                <c:v>Parainen</c:v>
              </c:pt>
              <c:pt idx="30">
                <c:v>Turku</c:v>
              </c:pt>
              <c:pt idx="31">
                <c:v>Mäntsälä</c:v>
              </c:pt>
              <c:pt idx="32">
                <c:v>Orivesi</c:v>
              </c:pt>
              <c:pt idx="33">
                <c:v>Lohja</c:v>
              </c:pt>
              <c:pt idx="34">
                <c:v>Imatra</c:v>
              </c:pt>
              <c:pt idx="35">
                <c:v>Joensuu</c:v>
              </c:pt>
              <c:pt idx="36">
                <c:v>Ylivieska</c:v>
              </c:pt>
              <c:pt idx="37">
                <c:v>Uusikaupunki</c:v>
              </c:pt>
              <c:pt idx="38">
                <c:v>Laitila</c:v>
              </c:pt>
              <c:pt idx="39">
                <c:v>Ylöjärvi</c:v>
              </c:pt>
              <c:pt idx="40">
                <c:v>Espoo</c:v>
              </c:pt>
              <c:pt idx="41">
                <c:v>Ilmajoki</c:v>
              </c:pt>
              <c:pt idx="42">
                <c:v>Punkalaidun</c:v>
              </c:pt>
              <c:pt idx="43">
                <c:v>Loviisa</c:v>
              </c:pt>
              <c:pt idx="44">
                <c:v>Janakkala</c:v>
              </c:pt>
              <c:pt idx="45">
                <c:v>Sastamala</c:v>
              </c:pt>
              <c:pt idx="46">
                <c:v>Oulu</c:v>
              </c:pt>
              <c:pt idx="47">
                <c:v>Luumäki</c:v>
              </c:pt>
              <c:pt idx="48">
                <c:v>Somero</c:v>
              </c:pt>
              <c:pt idx="49">
                <c:v>Lapua</c:v>
              </c:pt>
              <c:pt idx="50">
                <c:v>Raisio</c:v>
              </c:pt>
              <c:pt idx="51">
                <c:v>Kuopio</c:v>
              </c:pt>
              <c:pt idx="52">
                <c:v>Vantaa</c:v>
              </c:pt>
              <c:pt idx="53">
                <c:v>Loimaa</c:v>
              </c:pt>
              <c:pt idx="54">
                <c:v>Orimattila</c:v>
              </c:pt>
              <c:pt idx="55">
                <c:v>Iisalmi</c:v>
              </c:pt>
              <c:pt idx="56">
                <c:v>Kuhmoinen</c:v>
              </c:pt>
              <c:pt idx="57">
                <c:v>Pirkkala</c:v>
              </c:pt>
              <c:pt idx="58">
                <c:v>Jyväskylä</c:v>
              </c:pt>
              <c:pt idx="59">
                <c:v>Naantali</c:v>
              </c:pt>
              <c:pt idx="60">
                <c:v>Kokkola</c:v>
              </c:pt>
              <c:pt idx="61">
                <c:v>Kauniainen</c:v>
              </c:pt>
              <c:pt idx="62">
                <c:v>Lappeenranta</c:v>
              </c:pt>
              <c:pt idx="63">
                <c:v>Mikkeli</c:v>
              </c:pt>
              <c:pt idx="64">
                <c:v>Hyvinkää</c:v>
              </c:pt>
              <c:pt idx="65">
                <c:v>Rauma</c:v>
              </c:pt>
              <c:pt idx="66">
                <c:v>Forssa</c:v>
              </c:pt>
              <c:pt idx="67">
                <c:v>Salo</c:v>
              </c:pt>
              <c:pt idx="68">
                <c:v>Tampere</c:v>
              </c:pt>
              <c:pt idx="69">
                <c:v>Padasjoki</c:v>
              </c:pt>
              <c:pt idx="70">
                <c:v>Äänekoski</c:v>
              </c:pt>
              <c:pt idx="71">
                <c:v>Suonenjoki</c:v>
              </c:pt>
              <c:pt idx="72">
                <c:v>Iitti</c:v>
              </c:pt>
              <c:pt idx="73">
                <c:v>Ikaalinen</c:v>
              </c:pt>
              <c:pt idx="74">
                <c:v>Karkkila</c:v>
              </c:pt>
              <c:pt idx="75">
                <c:v>Vaasa</c:v>
              </c:pt>
              <c:pt idx="76">
                <c:v>Kouvola</c:v>
              </c:pt>
              <c:pt idx="77">
                <c:v>Kemi</c:v>
              </c:pt>
              <c:pt idx="78">
                <c:v>Hanko</c:v>
              </c:pt>
              <c:pt idx="79">
                <c:v>Riihimäki</c:v>
              </c:pt>
              <c:pt idx="80">
                <c:v>Seinäjoki</c:v>
              </c:pt>
              <c:pt idx="81">
                <c:v>Kotka</c:v>
              </c:pt>
              <c:pt idx="82">
                <c:v>Helsinki</c:v>
              </c:pt>
              <c:pt idx="83">
                <c:v>Kajaani</c:v>
              </c:pt>
              <c:pt idx="84">
                <c:v>Varkaus</c:v>
              </c:pt>
              <c:pt idx="85">
                <c:v>Hamina</c:v>
              </c:pt>
              <c:pt idx="86">
                <c:v>Ilomantsi</c:v>
              </c:pt>
            </c:strLit>
          </c:cat>
          <c:val>
            <c:numLit>
              <c:formatCode>General</c:formatCode>
              <c:ptCount val="87"/>
              <c:pt idx="0">
                <c:v>0.3275350034236908</c:v>
              </c:pt>
              <c:pt idx="1">
                <c:v>0.34563103318214417</c:v>
              </c:pt>
              <c:pt idx="2">
                <c:v>0.31793224811553955</c:v>
              </c:pt>
              <c:pt idx="3">
                <c:v>0.33464765548706055</c:v>
              </c:pt>
              <c:pt idx="4">
                <c:v>0.34665060043334961</c:v>
              </c:pt>
              <c:pt idx="5">
                <c:v>0.31996732950210571</c:v>
              </c:pt>
              <c:pt idx="6">
                <c:v>0.34702640771865845</c:v>
              </c:pt>
              <c:pt idx="7">
                <c:v>0.33742827177047729</c:v>
              </c:pt>
              <c:pt idx="8">
                <c:v>0.456300288438797</c:v>
              </c:pt>
              <c:pt idx="9">
                <c:v>0.33575528860092163</c:v>
              </c:pt>
              <c:pt idx="10">
                <c:v>0.31917655467987061</c:v>
              </c:pt>
              <c:pt idx="11">
                <c:v>0.34912207722663879</c:v>
              </c:pt>
              <c:pt idx="12">
                <c:v>0.34515964984893799</c:v>
              </c:pt>
              <c:pt idx="13">
                <c:v>0.46308383345603943</c:v>
              </c:pt>
              <c:pt idx="14">
                <c:v>0.34976315498352051</c:v>
              </c:pt>
              <c:pt idx="15">
                <c:v>0.32094529271125793</c:v>
              </c:pt>
              <c:pt idx="16">
                <c:v>0.34535661339759827</c:v>
              </c:pt>
              <c:pt idx="17">
                <c:v>0.45338380336761475</c:v>
              </c:pt>
              <c:pt idx="18">
                <c:v>0.36622825264930725</c:v>
              </c:pt>
              <c:pt idx="19">
                <c:v>0.51540017127990723</c:v>
              </c:pt>
              <c:pt idx="20">
                <c:v>0.44323021173477173</c:v>
              </c:pt>
              <c:pt idx="21">
                <c:v>0.44519436359405518</c:v>
              </c:pt>
              <c:pt idx="22">
                <c:v>0.31775709986686707</c:v>
              </c:pt>
              <c:pt idx="23">
                <c:v>0.35612145066261292</c:v>
              </c:pt>
              <c:pt idx="24">
                <c:v>0.31197640299797058</c:v>
              </c:pt>
              <c:pt idx="25">
                <c:v>0.4765889048576355</c:v>
              </c:pt>
              <c:pt idx="26">
                <c:v>0.47735440731048584</c:v>
              </c:pt>
              <c:pt idx="27">
                <c:v>0.30352199077606201</c:v>
              </c:pt>
              <c:pt idx="28">
                <c:v>0.35547658801078796</c:v>
              </c:pt>
              <c:pt idx="29">
                <c:v>0.49047976732254028</c:v>
              </c:pt>
              <c:pt idx="30">
                <c:v>0.45851951837539673</c:v>
              </c:pt>
              <c:pt idx="31">
                <c:v>0.33158627152442932</c:v>
              </c:pt>
              <c:pt idx="32">
                <c:v>0.49889016151428223</c:v>
              </c:pt>
              <c:pt idx="33">
                <c:v>0.48933848738670349</c:v>
              </c:pt>
              <c:pt idx="34">
                <c:v>0.51867443323135376</c:v>
              </c:pt>
              <c:pt idx="35">
                <c:v>0.47091147303581238</c:v>
              </c:pt>
              <c:pt idx="36">
                <c:v>0.47687333822250366</c:v>
              </c:pt>
              <c:pt idx="37">
                <c:v>0.49552285671234131</c:v>
              </c:pt>
              <c:pt idx="38">
                <c:v>0.49227920174598694</c:v>
              </c:pt>
              <c:pt idx="39">
                <c:v>0.46988460421562195</c:v>
              </c:pt>
              <c:pt idx="40">
                <c:v>0.31942504644393921</c:v>
              </c:pt>
              <c:pt idx="41">
                <c:v>0.33005443215370178</c:v>
              </c:pt>
              <c:pt idx="42">
                <c:v>0.3738027811050415</c:v>
              </c:pt>
              <c:pt idx="43">
                <c:v>0.49631330370903015</c:v>
              </c:pt>
              <c:pt idx="44">
                <c:v>0.34100091457366943</c:v>
              </c:pt>
              <c:pt idx="45">
                <c:v>0.50189304351806641</c:v>
              </c:pt>
              <c:pt idx="46">
                <c:v>0.45675495266914368</c:v>
              </c:pt>
              <c:pt idx="47">
                <c:v>0.36014822125434875</c:v>
              </c:pt>
              <c:pt idx="48">
                <c:v>0.50918096303939819</c:v>
              </c:pt>
              <c:pt idx="49">
                <c:v>0.49318632483482361</c:v>
              </c:pt>
              <c:pt idx="50">
                <c:v>0.46576473116874695</c:v>
              </c:pt>
              <c:pt idx="51">
                <c:v>0.46180716156959534</c:v>
              </c:pt>
              <c:pt idx="52">
                <c:v>0.44083938002586365</c:v>
              </c:pt>
              <c:pt idx="53">
                <c:v>0.50431424379348755</c:v>
              </c:pt>
              <c:pt idx="54">
                <c:v>0.49378904700279236</c:v>
              </c:pt>
              <c:pt idx="55">
                <c:v>0.49950271844863892</c:v>
              </c:pt>
              <c:pt idx="56">
                <c:v>0.36087945103645325</c:v>
              </c:pt>
              <c:pt idx="57">
                <c:v>0.31552419066429138</c:v>
              </c:pt>
              <c:pt idx="58">
                <c:v>0.45963543653488159</c:v>
              </c:pt>
              <c:pt idx="59">
                <c:v>0.46333196759223938</c:v>
              </c:pt>
              <c:pt idx="60">
                <c:v>0.47623217105865479</c:v>
              </c:pt>
              <c:pt idx="61">
                <c:v>0.44892853498458862</c:v>
              </c:pt>
              <c:pt idx="62">
                <c:v>0.48039248585700989</c:v>
              </c:pt>
              <c:pt idx="63">
                <c:v>0.49922087788581848</c:v>
              </c:pt>
              <c:pt idx="64">
                <c:v>0.47703787684440613</c:v>
              </c:pt>
              <c:pt idx="65">
                <c:v>0.49040934443473816</c:v>
              </c:pt>
              <c:pt idx="66">
                <c:v>0.50162243843078613</c:v>
              </c:pt>
              <c:pt idx="67">
                <c:v>0.49872815608978271</c:v>
              </c:pt>
              <c:pt idx="68">
                <c:v>0.44536682963371277</c:v>
              </c:pt>
              <c:pt idx="69">
                <c:v>0.37064409255981445</c:v>
              </c:pt>
              <c:pt idx="70">
                <c:v>0.50775253772735596</c:v>
              </c:pt>
              <c:pt idx="71">
                <c:v>0.51455926895141602</c:v>
              </c:pt>
              <c:pt idx="72">
                <c:v>0.35177749395370483</c:v>
              </c:pt>
              <c:pt idx="73">
                <c:v>0.50030332803726196</c:v>
              </c:pt>
              <c:pt idx="74">
                <c:v>0.49497047066688538</c:v>
              </c:pt>
              <c:pt idx="75">
                <c:v>0.47653770446777344</c:v>
              </c:pt>
              <c:pt idx="76">
                <c:v>0.50837582349777222</c:v>
              </c:pt>
              <c:pt idx="77">
                <c:v>0.5242156982421875</c:v>
              </c:pt>
              <c:pt idx="78">
                <c:v>0.52454578876495361</c:v>
              </c:pt>
              <c:pt idx="79">
                <c:v>0.49080857634544373</c:v>
              </c:pt>
              <c:pt idx="80">
                <c:v>0.45956411957740784</c:v>
              </c:pt>
              <c:pt idx="81">
                <c:v>0.50659483671188354</c:v>
              </c:pt>
              <c:pt idx="82">
                <c:v>0.41395482420921326</c:v>
              </c:pt>
              <c:pt idx="83">
                <c:v>0.49211141467094421</c:v>
              </c:pt>
              <c:pt idx="84">
                <c:v>0.51375687122344971</c:v>
              </c:pt>
              <c:pt idx="85">
                <c:v>0.50295734405517578</c:v>
              </c:pt>
              <c:pt idx="86">
                <c:v>0.38397687673568726</c:v>
              </c:pt>
            </c:numLit>
          </c:val>
          <c:extLst>
            <c:ext xmlns:c16="http://schemas.microsoft.com/office/drawing/2014/chart" uri="{C3380CC4-5D6E-409C-BE32-E72D297353CC}">
              <c16:uniqueId val="{00000419-5F79-418D-8E52-07E2E4DD4869}"/>
            </c:ext>
          </c:extLst>
        </c:ser>
        <c:ser>
          <c:idx val="6"/>
          <c:order val="6"/>
          <c:tx>
            <c:v>Jätehuolto</c:v>
          </c:tx>
          <c:spPr>
            <a:solidFill>
              <a:srgbClr val="0080FF"/>
            </a:solidFill>
          </c:spPr>
          <c:invertIfNegative val="0"/>
          <c:dPt>
            <c:idx val="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1B-5F79-418D-8E52-07E2E4DD4869}"/>
              </c:ext>
            </c:extLst>
          </c:dPt>
          <c:dPt>
            <c:idx val="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1D-5F79-418D-8E52-07E2E4DD4869}"/>
              </c:ext>
            </c:extLst>
          </c:dPt>
          <c:dPt>
            <c:idx val="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1F-5F79-418D-8E52-07E2E4DD4869}"/>
              </c:ext>
            </c:extLst>
          </c:dPt>
          <c:dPt>
            <c:idx val="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1-5F79-418D-8E52-07E2E4DD4869}"/>
              </c:ext>
            </c:extLst>
          </c:dPt>
          <c:dPt>
            <c:idx val="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3-5F79-418D-8E52-07E2E4DD4869}"/>
              </c:ext>
            </c:extLst>
          </c:dPt>
          <c:dPt>
            <c:idx val="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5-5F79-418D-8E52-07E2E4DD4869}"/>
              </c:ext>
            </c:extLst>
          </c:dPt>
          <c:dPt>
            <c:idx val="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7-5F79-418D-8E52-07E2E4DD4869}"/>
              </c:ext>
            </c:extLst>
          </c:dPt>
          <c:dPt>
            <c:idx val="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9-5F79-418D-8E52-07E2E4DD4869}"/>
              </c:ext>
            </c:extLst>
          </c:dPt>
          <c:dPt>
            <c:idx val="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B-5F79-418D-8E52-07E2E4DD4869}"/>
              </c:ext>
            </c:extLst>
          </c:dPt>
          <c:dPt>
            <c:idx val="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D-5F79-418D-8E52-07E2E4DD4869}"/>
              </c:ext>
            </c:extLst>
          </c:dPt>
          <c:dPt>
            <c:idx val="1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F-5F79-418D-8E52-07E2E4DD4869}"/>
              </c:ext>
            </c:extLst>
          </c:dPt>
          <c:dPt>
            <c:idx val="1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1-5F79-418D-8E52-07E2E4DD4869}"/>
              </c:ext>
            </c:extLst>
          </c:dPt>
          <c:dPt>
            <c:idx val="1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3-5F79-418D-8E52-07E2E4DD4869}"/>
              </c:ext>
            </c:extLst>
          </c:dPt>
          <c:dPt>
            <c:idx val="1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5-5F79-418D-8E52-07E2E4DD4869}"/>
              </c:ext>
            </c:extLst>
          </c:dPt>
          <c:dPt>
            <c:idx val="1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7-5F79-418D-8E52-07E2E4DD4869}"/>
              </c:ext>
            </c:extLst>
          </c:dPt>
          <c:dPt>
            <c:idx val="1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9-5F79-418D-8E52-07E2E4DD4869}"/>
              </c:ext>
            </c:extLst>
          </c:dPt>
          <c:dPt>
            <c:idx val="1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B-5F79-418D-8E52-07E2E4DD4869}"/>
              </c:ext>
            </c:extLst>
          </c:dPt>
          <c:dPt>
            <c:idx val="1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D-5F79-418D-8E52-07E2E4DD4869}"/>
              </c:ext>
            </c:extLst>
          </c:dPt>
          <c:dPt>
            <c:idx val="1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F-5F79-418D-8E52-07E2E4DD4869}"/>
              </c:ext>
            </c:extLst>
          </c:dPt>
          <c:dPt>
            <c:idx val="1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1-5F79-418D-8E52-07E2E4DD4869}"/>
              </c:ext>
            </c:extLst>
          </c:dPt>
          <c:dPt>
            <c:idx val="2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3-5F79-418D-8E52-07E2E4DD4869}"/>
              </c:ext>
            </c:extLst>
          </c:dPt>
          <c:dPt>
            <c:idx val="2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5-5F79-418D-8E52-07E2E4DD4869}"/>
              </c:ext>
            </c:extLst>
          </c:dPt>
          <c:dPt>
            <c:idx val="2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7-5F79-418D-8E52-07E2E4DD4869}"/>
              </c:ext>
            </c:extLst>
          </c:dPt>
          <c:dPt>
            <c:idx val="2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9-5F79-418D-8E52-07E2E4DD4869}"/>
              </c:ext>
            </c:extLst>
          </c:dPt>
          <c:dPt>
            <c:idx val="2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B-5F79-418D-8E52-07E2E4DD4869}"/>
              </c:ext>
            </c:extLst>
          </c:dPt>
          <c:dPt>
            <c:idx val="2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D-5F79-418D-8E52-07E2E4DD4869}"/>
              </c:ext>
            </c:extLst>
          </c:dPt>
          <c:dPt>
            <c:idx val="2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F-5F79-418D-8E52-07E2E4DD4869}"/>
              </c:ext>
            </c:extLst>
          </c:dPt>
          <c:dPt>
            <c:idx val="2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1-5F79-418D-8E52-07E2E4DD4869}"/>
              </c:ext>
            </c:extLst>
          </c:dPt>
          <c:dPt>
            <c:idx val="2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3-5F79-418D-8E52-07E2E4DD4869}"/>
              </c:ext>
            </c:extLst>
          </c:dPt>
          <c:dPt>
            <c:idx val="2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5-5F79-418D-8E52-07E2E4DD4869}"/>
              </c:ext>
            </c:extLst>
          </c:dPt>
          <c:dPt>
            <c:idx val="3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7-5F79-418D-8E52-07E2E4DD4869}"/>
              </c:ext>
            </c:extLst>
          </c:dPt>
          <c:dPt>
            <c:idx val="3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9-5F79-418D-8E52-07E2E4DD4869}"/>
              </c:ext>
            </c:extLst>
          </c:dPt>
          <c:dPt>
            <c:idx val="3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B-5F79-418D-8E52-07E2E4DD4869}"/>
              </c:ext>
            </c:extLst>
          </c:dPt>
          <c:dPt>
            <c:idx val="3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D-5F79-418D-8E52-07E2E4DD4869}"/>
              </c:ext>
            </c:extLst>
          </c:dPt>
          <c:dPt>
            <c:idx val="3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F-5F79-418D-8E52-07E2E4DD4869}"/>
              </c:ext>
            </c:extLst>
          </c:dPt>
          <c:dPt>
            <c:idx val="3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1-5F79-418D-8E52-07E2E4DD4869}"/>
              </c:ext>
            </c:extLst>
          </c:dPt>
          <c:dPt>
            <c:idx val="3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3-5F79-418D-8E52-07E2E4DD4869}"/>
              </c:ext>
            </c:extLst>
          </c:dPt>
          <c:dPt>
            <c:idx val="3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5-5F79-418D-8E52-07E2E4DD4869}"/>
              </c:ext>
            </c:extLst>
          </c:dPt>
          <c:dPt>
            <c:idx val="3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7-5F79-418D-8E52-07E2E4DD4869}"/>
              </c:ext>
            </c:extLst>
          </c:dPt>
          <c:dPt>
            <c:idx val="3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9-5F79-418D-8E52-07E2E4DD4869}"/>
              </c:ext>
            </c:extLst>
          </c:dPt>
          <c:dPt>
            <c:idx val="4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B-5F79-418D-8E52-07E2E4DD4869}"/>
              </c:ext>
            </c:extLst>
          </c:dPt>
          <c:dPt>
            <c:idx val="4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D-5F79-418D-8E52-07E2E4DD4869}"/>
              </c:ext>
            </c:extLst>
          </c:dPt>
          <c:dPt>
            <c:idx val="4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F-5F79-418D-8E52-07E2E4DD4869}"/>
              </c:ext>
            </c:extLst>
          </c:dPt>
          <c:dPt>
            <c:idx val="4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1-5F79-418D-8E52-07E2E4DD4869}"/>
              </c:ext>
            </c:extLst>
          </c:dPt>
          <c:dPt>
            <c:idx val="4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3-5F79-418D-8E52-07E2E4DD4869}"/>
              </c:ext>
            </c:extLst>
          </c:dPt>
          <c:dPt>
            <c:idx val="4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5-5F79-418D-8E52-07E2E4DD4869}"/>
              </c:ext>
            </c:extLst>
          </c:dPt>
          <c:dPt>
            <c:idx val="4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7-5F79-418D-8E52-07E2E4DD4869}"/>
              </c:ext>
            </c:extLst>
          </c:dPt>
          <c:dPt>
            <c:idx val="4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9-5F79-418D-8E52-07E2E4DD4869}"/>
              </c:ext>
            </c:extLst>
          </c:dPt>
          <c:dPt>
            <c:idx val="4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B-5F79-418D-8E52-07E2E4DD4869}"/>
              </c:ext>
            </c:extLst>
          </c:dPt>
          <c:dPt>
            <c:idx val="4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D-5F79-418D-8E52-07E2E4DD4869}"/>
              </c:ext>
            </c:extLst>
          </c:dPt>
          <c:dPt>
            <c:idx val="5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F-5F79-418D-8E52-07E2E4DD4869}"/>
              </c:ext>
            </c:extLst>
          </c:dPt>
          <c:dPt>
            <c:idx val="5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1-5F79-418D-8E52-07E2E4DD4869}"/>
              </c:ext>
            </c:extLst>
          </c:dPt>
          <c:dPt>
            <c:idx val="5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3-5F79-418D-8E52-07E2E4DD4869}"/>
              </c:ext>
            </c:extLst>
          </c:dPt>
          <c:dPt>
            <c:idx val="5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5-5F79-418D-8E52-07E2E4DD4869}"/>
              </c:ext>
            </c:extLst>
          </c:dPt>
          <c:dPt>
            <c:idx val="5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7-5F79-418D-8E52-07E2E4DD4869}"/>
              </c:ext>
            </c:extLst>
          </c:dPt>
          <c:dPt>
            <c:idx val="5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9-5F79-418D-8E52-07E2E4DD4869}"/>
              </c:ext>
            </c:extLst>
          </c:dPt>
          <c:dPt>
            <c:idx val="5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B-5F79-418D-8E52-07E2E4DD4869}"/>
              </c:ext>
            </c:extLst>
          </c:dPt>
          <c:dPt>
            <c:idx val="5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D-5F79-418D-8E52-07E2E4DD4869}"/>
              </c:ext>
            </c:extLst>
          </c:dPt>
          <c:dPt>
            <c:idx val="5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F-5F79-418D-8E52-07E2E4DD4869}"/>
              </c:ext>
            </c:extLst>
          </c:dPt>
          <c:dPt>
            <c:idx val="5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1-5F79-418D-8E52-07E2E4DD4869}"/>
              </c:ext>
            </c:extLst>
          </c:dPt>
          <c:dPt>
            <c:idx val="6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3-5F79-418D-8E52-07E2E4DD4869}"/>
              </c:ext>
            </c:extLst>
          </c:dPt>
          <c:dPt>
            <c:idx val="6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5-5F79-418D-8E52-07E2E4DD4869}"/>
              </c:ext>
            </c:extLst>
          </c:dPt>
          <c:dPt>
            <c:idx val="6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7-5F79-418D-8E52-07E2E4DD4869}"/>
              </c:ext>
            </c:extLst>
          </c:dPt>
          <c:dPt>
            <c:idx val="6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9-5F79-418D-8E52-07E2E4DD4869}"/>
              </c:ext>
            </c:extLst>
          </c:dPt>
          <c:dPt>
            <c:idx val="6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B-5F79-418D-8E52-07E2E4DD4869}"/>
              </c:ext>
            </c:extLst>
          </c:dPt>
          <c:dPt>
            <c:idx val="65"/>
            <c:invertIfNegative val="0"/>
            <c:bubble3D val="0"/>
            <c:spPr>
              <a:solidFill>
                <a:srgbClr val="0080FF"/>
              </a:solidFill>
              <a:ln w="25400">
                <a:solidFill>
                  <a:srgbClr val="000000"/>
                </a:solidFill>
                <a:prstDash val="solid"/>
              </a:ln>
              <a:effectLst/>
            </c:spPr>
            <c:extLst>
              <c:ext xmlns:c16="http://schemas.microsoft.com/office/drawing/2014/chart" uri="{C3380CC4-5D6E-409C-BE32-E72D297353CC}">
                <c16:uniqueId val="{0000049D-5F79-418D-8E52-07E2E4DD4869}"/>
              </c:ext>
            </c:extLst>
          </c:dPt>
          <c:dPt>
            <c:idx val="6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F-5F79-418D-8E52-07E2E4DD4869}"/>
              </c:ext>
            </c:extLst>
          </c:dPt>
          <c:dPt>
            <c:idx val="6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1-5F79-418D-8E52-07E2E4DD4869}"/>
              </c:ext>
            </c:extLst>
          </c:dPt>
          <c:dPt>
            <c:idx val="6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3-5F79-418D-8E52-07E2E4DD4869}"/>
              </c:ext>
            </c:extLst>
          </c:dPt>
          <c:dPt>
            <c:idx val="6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5-5F79-418D-8E52-07E2E4DD4869}"/>
              </c:ext>
            </c:extLst>
          </c:dPt>
          <c:dPt>
            <c:idx val="7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7-5F79-418D-8E52-07E2E4DD4869}"/>
              </c:ext>
            </c:extLst>
          </c:dPt>
          <c:dPt>
            <c:idx val="7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9-5F79-418D-8E52-07E2E4DD4869}"/>
              </c:ext>
            </c:extLst>
          </c:dPt>
          <c:dPt>
            <c:idx val="7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B-5F79-418D-8E52-07E2E4DD4869}"/>
              </c:ext>
            </c:extLst>
          </c:dPt>
          <c:dPt>
            <c:idx val="7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D-5F79-418D-8E52-07E2E4DD4869}"/>
              </c:ext>
            </c:extLst>
          </c:dPt>
          <c:dPt>
            <c:idx val="7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F-5F79-418D-8E52-07E2E4DD4869}"/>
              </c:ext>
            </c:extLst>
          </c:dPt>
          <c:dPt>
            <c:idx val="7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1-5F79-418D-8E52-07E2E4DD4869}"/>
              </c:ext>
            </c:extLst>
          </c:dPt>
          <c:dPt>
            <c:idx val="7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3-5F79-418D-8E52-07E2E4DD4869}"/>
              </c:ext>
            </c:extLst>
          </c:dPt>
          <c:dPt>
            <c:idx val="7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5-5F79-418D-8E52-07E2E4DD4869}"/>
              </c:ext>
            </c:extLst>
          </c:dPt>
          <c:dPt>
            <c:idx val="7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7-5F79-418D-8E52-07E2E4DD4869}"/>
              </c:ext>
            </c:extLst>
          </c:dPt>
          <c:dPt>
            <c:idx val="7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9-5F79-418D-8E52-07E2E4DD4869}"/>
              </c:ext>
            </c:extLst>
          </c:dPt>
          <c:dPt>
            <c:idx val="8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B-5F79-418D-8E52-07E2E4DD4869}"/>
              </c:ext>
            </c:extLst>
          </c:dPt>
          <c:dPt>
            <c:idx val="8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D-5F79-418D-8E52-07E2E4DD4869}"/>
              </c:ext>
            </c:extLst>
          </c:dPt>
          <c:dPt>
            <c:idx val="8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F-5F79-418D-8E52-07E2E4DD4869}"/>
              </c:ext>
            </c:extLst>
          </c:dPt>
          <c:dPt>
            <c:idx val="8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1-5F79-418D-8E52-07E2E4DD4869}"/>
              </c:ext>
            </c:extLst>
          </c:dPt>
          <c:dPt>
            <c:idx val="8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3-5F79-418D-8E52-07E2E4DD4869}"/>
              </c:ext>
            </c:extLst>
          </c:dPt>
          <c:dPt>
            <c:idx val="8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5-5F79-418D-8E52-07E2E4DD4869}"/>
              </c:ext>
            </c:extLst>
          </c:dPt>
          <c:dPt>
            <c:idx val="8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7-5F79-418D-8E52-07E2E4DD4869}"/>
              </c:ext>
            </c:extLst>
          </c:dPt>
          <c:cat>
            <c:strLit>
              <c:ptCount val="87"/>
              <c:pt idx="0">
                <c:v>Rusko</c:v>
              </c:pt>
              <c:pt idx="1">
                <c:v>Pornainen</c:v>
              </c:pt>
              <c:pt idx="2">
                <c:v>Nurmijärvi</c:v>
              </c:pt>
              <c:pt idx="3">
                <c:v>Masku</c:v>
              </c:pt>
              <c:pt idx="4">
                <c:v>Mynämäki</c:v>
              </c:pt>
              <c:pt idx="5">
                <c:v>Lieto</c:v>
              </c:pt>
              <c:pt idx="6">
                <c:v>Nousiainen</c:v>
              </c:pt>
              <c:pt idx="7">
                <c:v>Aura</c:v>
              </c:pt>
              <c:pt idx="8">
                <c:v>Kerava</c:v>
              </c:pt>
              <c:pt idx="9">
                <c:v>Vihti</c:v>
              </c:pt>
              <c:pt idx="10">
                <c:v>Tuusula</c:v>
              </c:pt>
              <c:pt idx="11">
                <c:v>Kemiönsaari</c:v>
              </c:pt>
              <c:pt idx="12">
                <c:v>Hämeenkyrö</c:v>
              </c:pt>
              <c:pt idx="13">
                <c:v>Paimio</c:v>
              </c:pt>
              <c:pt idx="14">
                <c:v>Sauvo</c:v>
              </c:pt>
              <c:pt idx="15">
                <c:v>Kirkkonummi</c:v>
              </c:pt>
              <c:pt idx="16">
                <c:v>Hollola</c:v>
              </c:pt>
              <c:pt idx="17">
                <c:v>Nokia</c:v>
              </c:pt>
              <c:pt idx="18">
                <c:v>Suomussalmi</c:v>
              </c:pt>
              <c:pt idx="19">
                <c:v>Savonlinna</c:v>
              </c:pt>
              <c:pt idx="20">
                <c:v>Kaarina</c:v>
              </c:pt>
              <c:pt idx="21">
                <c:v>Järvenpää</c:v>
              </c:pt>
              <c:pt idx="22">
                <c:v>Kangasala</c:v>
              </c:pt>
              <c:pt idx="23">
                <c:v>Hausjärvi</c:v>
              </c:pt>
              <c:pt idx="24">
                <c:v>Lempäälä</c:v>
              </c:pt>
              <c:pt idx="25">
                <c:v>Lahti</c:v>
              </c:pt>
              <c:pt idx="26">
                <c:v>Hämeenlinna</c:v>
              </c:pt>
              <c:pt idx="27">
                <c:v>Sipoo</c:v>
              </c:pt>
              <c:pt idx="28">
                <c:v>Jokioinen</c:v>
              </c:pt>
              <c:pt idx="29">
                <c:v>Parainen</c:v>
              </c:pt>
              <c:pt idx="30">
                <c:v>Turku</c:v>
              </c:pt>
              <c:pt idx="31">
                <c:v>Mäntsälä</c:v>
              </c:pt>
              <c:pt idx="32">
                <c:v>Orivesi</c:v>
              </c:pt>
              <c:pt idx="33">
                <c:v>Lohja</c:v>
              </c:pt>
              <c:pt idx="34">
                <c:v>Imatra</c:v>
              </c:pt>
              <c:pt idx="35">
                <c:v>Joensuu</c:v>
              </c:pt>
              <c:pt idx="36">
                <c:v>Ylivieska</c:v>
              </c:pt>
              <c:pt idx="37">
                <c:v>Uusikaupunki</c:v>
              </c:pt>
              <c:pt idx="38">
                <c:v>Laitila</c:v>
              </c:pt>
              <c:pt idx="39">
                <c:v>Ylöjärvi</c:v>
              </c:pt>
              <c:pt idx="40">
                <c:v>Espoo</c:v>
              </c:pt>
              <c:pt idx="41">
                <c:v>Ilmajoki</c:v>
              </c:pt>
              <c:pt idx="42">
                <c:v>Punkalaidun</c:v>
              </c:pt>
              <c:pt idx="43">
                <c:v>Loviisa</c:v>
              </c:pt>
              <c:pt idx="44">
                <c:v>Janakkala</c:v>
              </c:pt>
              <c:pt idx="45">
                <c:v>Sastamala</c:v>
              </c:pt>
              <c:pt idx="46">
                <c:v>Oulu</c:v>
              </c:pt>
              <c:pt idx="47">
                <c:v>Luumäki</c:v>
              </c:pt>
              <c:pt idx="48">
                <c:v>Somero</c:v>
              </c:pt>
              <c:pt idx="49">
                <c:v>Lapua</c:v>
              </c:pt>
              <c:pt idx="50">
                <c:v>Raisio</c:v>
              </c:pt>
              <c:pt idx="51">
                <c:v>Kuopio</c:v>
              </c:pt>
              <c:pt idx="52">
                <c:v>Vantaa</c:v>
              </c:pt>
              <c:pt idx="53">
                <c:v>Loimaa</c:v>
              </c:pt>
              <c:pt idx="54">
                <c:v>Orimattila</c:v>
              </c:pt>
              <c:pt idx="55">
                <c:v>Iisalmi</c:v>
              </c:pt>
              <c:pt idx="56">
                <c:v>Kuhmoinen</c:v>
              </c:pt>
              <c:pt idx="57">
                <c:v>Pirkkala</c:v>
              </c:pt>
              <c:pt idx="58">
                <c:v>Jyväskylä</c:v>
              </c:pt>
              <c:pt idx="59">
                <c:v>Naantali</c:v>
              </c:pt>
              <c:pt idx="60">
                <c:v>Kokkola</c:v>
              </c:pt>
              <c:pt idx="61">
                <c:v>Kauniainen</c:v>
              </c:pt>
              <c:pt idx="62">
                <c:v>Lappeenranta</c:v>
              </c:pt>
              <c:pt idx="63">
                <c:v>Mikkeli</c:v>
              </c:pt>
              <c:pt idx="64">
                <c:v>Hyvinkää</c:v>
              </c:pt>
              <c:pt idx="65">
                <c:v>Rauma</c:v>
              </c:pt>
              <c:pt idx="66">
                <c:v>Forssa</c:v>
              </c:pt>
              <c:pt idx="67">
                <c:v>Salo</c:v>
              </c:pt>
              <c:pt idx="68">
                <c:v>Tampere</c:v>
              </c:pt>
              <c:pt idx="69">
                <c:v>Padasjoki</c:v>
              </c:pt>
              <c:pt idx="70">
                <c:v>Äänekoski</c:v>
              </c:pt>
              <c:pt idx="71">
                <c:v>Suonenjoki</c:v>
              </c:pt>
              <c:pt idx="72">
                <c:v>Iitti</c:v>
              </c:pt>
              <c:pt idx="73">
                <c:v>Ikaalinen</c:v>
              </c:pt>
              <c:pt idx="74">
                <c:v>Karkkila</c:v>
              </c:pt>
              <c:pt idx="75">
                <c:v>Vaasa</c:v>
              </c:pt>
              <c:pt idx="76">
                <c:v>Kouvola</c:v>
              </c:pt>
              <c:pt idx="77">
                <c:v>Kemi</c:v>
              </c:pt>
              <c:pt idx="78">
                <c:v>Hanko</c:v>
              </c:pt>
              <c:pt idx="79">
                <c:v>Riihimäki</c:v>
              </c:pt>
              <c:pt idx="80">
                <c:v>Seinäjoki</c:v>
              </c:pt>
              <c:pt idx="81">
                <c:v>Kotka</c:v>
              </c:pt>
              <c:pt idx="82">
                <c:v>Helsinki</c:v>
              </c:pt>
              <c:pt idx="83">
                <c:v>Kajaani</c:v>
              </c:pt>
              <c:pt idx="84">
                <c:v>Varkaus</c:v>
              </c:pt>
              <c:pt idx="85">
                <c:v>Hamina</c:v>
              </c:pt>
              <c:pt idx="86">
                <c:v>Ilomantsi</c:v>
              </c:pt>
            </c:strLit>
          </c:cat>
          <c:val>
            <c:numLit>
              <c:formatCode>General</c:formatCode>
              <c:ptCount val="87"/>
              <c:pt idx="0">
                <c:v>9.1144643723964691E-2</c:v>
              </c:pt>
              <c:pt idx="1">
                <c:v>0.1493254154920578</c:v>
              </c:pt>
              <c:pt idx="2">
                <c:v>0.15760964155197144</c:v>
              </c:pt>
              <c:pt idx="3">
                <c:v>9.048006683588028E-2</c:v>
              </c:pt>
              <c:pt idx="4">
                <c:v>0.11261088401079178</c:v>
              </c:pt>
              <c:pt idx="5">
                <c:v>8.7711259722709656E-2</c:v>
              </c:pt>
              <c:pt idx="6">
                <c:v>0.10864584892988205</c:v>
              </c:pt>
              <c:pt idx="7">
                <c:v>0.10696740448474884</c:v>
              </c:pt>
              <c:pt idx="8">
                <c:v>0.20639199018478394</c:v>
              </c:pt>
              <c:pt idx="9">
                <c:v>0.18484900891780853</c:v>
              </c:pt>
              <c:pt idx="10">
                <c:v>0.18173687160015106</c:v>
              </c:pt>
              <c:pt idx="11">
                <c:v>0.20289351046085358</c:v>
              </c:pt>
              <c:pt idx="12">
                <c:v>0.22906412184238434</c:v>
              </c:pt>
              <c:pt idx="13">
                <c:v>0.12307412177324295</c:v>
              </c:pt>
              <c:pt idx="14">
                <c:v>0.17483264207839966</c:v>
              </c:pt>
              <c:pt idx="15">
                <c:v>4.1453186422586441E-2</c:v>
              </c:pt>
              <c:pt idx="16">
                <c:v>0.21098616719245911</c:v>
              </c:pt>
              <c:pt idx="17">
                <c:v>0.19800479710102081</c:v>
              </c:pt>
              <c:pt idx="18">
                <c:v>0.36299967765808105</c:v>
              </c:pt>
              <c:pt idx="19">
                <c:v>0.15240108966827393</c:v>
              </c:pt>
              <c:pt idx="20">
                <c:v>7.2190940380096436E-2</c:v>
              </c:pt>
              <c:pt idx="21">
                <c:v>0.40336039662361145</c:v>
              </c:pt>
              <c:pt idx="22">
                <c:v>0.18190376460552216</c:v>
              </c:pt>
              <c:pt idx="23">
                <c:v>0.20563948154449463</c:v>
              </c:pt>
              <c:pt idx="24">
                <c:v>0.17498192191123962</c:v>
              </c:pt>
              <c:pt idx="25">
                <c:v>0.19017550349235535</c:v>
              </c:pt>
              <c:pt idx="26">
                <c:v>0.18924112617969513</c:v>
              </c:pt>
              <c:pt idx="27">
                <c:v>0.14175601303577423</c:v>
              </c:pt>
              <c:pt idx="28">
                <c:v>0.32462331652641296</c:v>
              </c:pt>
              <c:pt idx="29">
                <c:v>0.13559839129447937</c:v>
              </c:pt>
              <c:pt idx="30">
                <c:v>6.9788090884685516E-2</c:v>
              </c:pt>
              <c:pt idx="31">
                <c:v>0.19370555877685547</c:v>
              </c:pt>
              <c:pt idx="32">
                <c:v>0.20876167714595795</c:v>
              </c:pt>
              <c:pt idx="33">
                <c:v>0.11886301636695862</c:v>
              </c:pt>
              <c:pt idx="34">
                <c:v>0.25291585922241211</c:v>
              </c:pt>
              <c:pt idx="35">
                <c:v>0.19325600564479828</c:v>
              </c:pt>
              <c:pt idx="36">
                <c:v>6.0841787606477737E-2</c:v>
              </c:pt>
              <c:pt idx="37">
                <c:v>0.26300299167633057</c:v>
              </c:pt>
              <c:pt idx="38">
                <c:v>0.25352096557617188</c:v>
              </c:pt>
              <c:pt idx="39">
                <c:v>0.24316060543060303</c:v>
              </c:pt>
              <c:pt idx="40">
                <c:v>3.366558626294136E-2</c:v>
              </c:pt>
              <c:pt idx="41">
                <c:v>0.11738156527280807</c:v>
              </c:pt>
              <c:pt idx="42">
                <c:v>0.18279075622558594</c:v>
              </c:pt>
              <c:pt idx="43">
                <c:v>0.14898715913295746</c:v>
              </c:pt>
              <c:pt idx="44">
                <c:v>0.19516794383525848</c:v>
              </c:pt>
              <c:pt idx="45">
                <c:v>0.14618337154388428</c:v>
              </c:pt>
              <c:pt idx="46">
                <c:v>0.26883584260940552</c:v>
              </c:pt>
              <c:pt idx="47">
                <c:v>0.11655391752719879</c:v>
              </c:pt>
              <c:pt idx="48">
                <c:v>0.36369827389717102</c:v>
              </c:pt>
              <c:pt idx="49">
                <c:v>9.4963796436786652E-2</c:v>
              </c:pt>
              <c:pt idx="50">
                <c:v>6.9850586354732513E-2</c:v>
              </c:pt>
              <c:pt idx="51">
                <c:v>0.15529069304466248</c:v>
              </c:pt>
              <c:pt idx="52">
                <c:v>3.0288130044937134E-2</c:v>
              </c:pt>
              <c:pt idx="53">
                <c:v>0.15100234746932983</c:v>
              </c:pt>
              <c:pt idx="54">
                <c:v>0.21628624200820923</c:v>
              </c:pt>
              <c:pt idx="55">
                <c:v>0.19679515063762665</c:v>
              </c:pt>
              <c:pt idx="56">
                <c:v>0.22922961413860321</c:v>
              </c:pt>
              <c:pt idx="57">
                <c:v>0.17094066739082336</c:v>
              </c:pt>
              <c:pt idx="58">
                <c:v>9.9505387246608734E-2</c:v>
              </c:pt>
              <c:pt idx="59">
                <c:v>8.4162876009941101E-2</c:v>
              </c:pt>
              <c:pt idx="60">
                <c:v>9.7514510154724121E-2</c:v>
              </c:pt>
              <c:pt idx="61">
                <c:v>2.9823051765561104E-2</c:v>
              </c:pt>
              <c:pt idx="62">
                <c:v>0.23511600494384766</c:v>
              </c:pt>
              <c:pt idx="63">
                <c:v>0.22858931124210358</c:v>
              </c:pt>
              <c:pt idx="64">
                <c:v>0.1637074202299118</c:v>
              </c:pt>
              <c:pt idx="65">
                <c:v>0.24432258307933807</c:v>
              </c:pt>
              <c:pt idx="66">
                <c:v>0.35030087828636169</c:v>
              </c:pt>
              <c:pt idx="67">
                <c:v>0.13013388216495514</c:v>
              </c:pt>
              <c:pt idx="68">
                <c:v>0.17769141495227814</c:v>
              </c:pt>
              <c:pt idx="69">
                <c:v>0.2465793639421463</c:v>
              </c:pt>
              <c:pt idx="70">
                <c:v>0.7216605544090271</c:v>
              </c:pt>
              <c:pt idx="71">
                <c:v>0.26193103194236755</c:v>
              </c:pt>
              <c:pt idx="72">
                <c:v>0.16155891120433807</c:v>
              </c:pt>
              <c:pt idx="73">
                <c:v>0.22094349563121796</c:v>
              </c:pt>
              <c:pt idx="74">
                <c:v>0.10957619547843933</c:v>
              </c:pt>
              <c:pt idx="75">
                <c:v>9.3796290457248688E-2</c:v>
              </c:pt>
              <c:pt idx="76">
                <c:v>0.25393536686897278</c:v>
              </c:pt>
              <c:pt idx="77">
                <c:v>0.38629770278930664</c:v>
              </c:pt>
              <c:pt idx="78">
                <c:v>9.5488190650939941E-2</c:v>
              </c:pt>
              <c:pt idx="79">
                <c:v>0.10557611286640167</c:v>
              </c:pt>
              <c:pt idx="80">
                <c:v>0.20612464845180511</c:v>
              </c:pt>
              <c:pt idx="81">
                <c:v>0.43880036473274231</c:v>
              </c:pt>
              <c:pt idx="82">
                <c:v>2.9640926048159599E-2</c:v>
              </c:pt>
              <c:pt idx="83">
                <c:v>0.34519240260124207</c:v>
              </c:pt>
              <c:pt idx="84">
                <c:v>0.77915966510772705</c:v>
              </c:pt>
              <c:pt idx="85">
                <c:v>0.2746746838092804</c:v>
              </c:pt>
              <c:pt idx="86">
                <c:v>0.2115342766046524</c:v>
              </c:pt>
            </c:numLit>
          </c:val>
          <c:extLst>
            <c:ext xmlns:c16="http://schemas.microsoft.com/office/drawing/2014/chart" uri="{C3380CC4-5D6E-409C-BE32-E72D297353CC}">
              <c16:uniqueId val="{000004C8-5F79-418D-8E52-07E2E4DD4869}"/>
            </c:ext>
          </c:extLst>
        </c:ser>
        <c:dLbls>
          <c:showLegendKey val="0"/>
          <c:showVal val="0"/>
          <c:showCatName val="0"/>
          <c:showSerName val="0"/>
          <c:showPercent val="0"/>
          <c:showBubbleSize val="0"/>
        </c:dLbls>
        <c:gapWidth val="75"/>
        <c:overlap val="100"/>
        <c:axId val="252454400"/>
        <c:axId val="252455936"/>
      </c:barChart>
      <c:catAx>
        <c:axId val="252454400"/>
        <c:scaling>
          <c:orientation val="minMax"/>
        </c:scaling>
        <c:delete val="0"/>
        <c:axPos val="b"/>
        <c:numFmt formatCode="General" sourceLinked="0"/>
        <c:majorTickMark val="none"/>
        <c:minorTickMark val="none"/>
        <c:tickLblPos val="nextTo"/>
        <c:txPr>
          <a:bodyPr/>
          <a:lstStyle/>
          <a:p>
            <a:pPr>
              <a:defRPr sz="800" b="0">
                <a:latin typeface="Abadi Extra Light"/>
                <a:ea typeface="Abadi Extra Light"/>
                <a:cs typeface="Abadi Extra Light"/>
              </a:defRPr>
            </a:pPr>
            <a:endParaRPr lang="fi-FI"/>
          </a:p>
        </c:txPr>
        <c:crossAx val="252455936"/>
        <c:crosses val="autoZero"/>
        <c:auto val="1"/>
        <c:lblAlgn val="ctr"/>
        <c:lblOffset val="100"/>
        <c:tickLblSkip val="1"/>
        <c:noMultiLvlLbl val="0"/>
      </c:catAx>
      <c:valAx>
        <c:axId val="252455936"/>
        <c:scaling>
          <c:orientation val="minMax"/>
        </c:scaling>
        <c:delete val="0"/>
        <c:axPos val="l"/>
        <c:majorGridlines>
          <c:spPr>
            <a:ln>
              <a:solidFill>
                <a:srgbClr val="D2D2D2"/>
              </a:solidFill>
              <a:prstDash val="solid"/>
            </a:ln>
          </c:spPr>
        </c:majorGridlines>
        <c:numFmt formatCode="General" sourceLinked="1"/>
        <c:majorTickMark val="none"/>
        <c:minorTickMark val="none"/>
        <c:tickLblPos val="nextTo"/>
        <c:spPr>
          <a:ln w="9525">
            <a:noFill/>
          </a:ln>
        </c:spPr>
        <c:txPr>
          <a:bodyPr/>
          <a:lstStyle/>
          <a:p>
            <a:pPr>
              <a:defRPr sz="1000" b="0">
                <a:latin typeface="Abadi Extra Light"/>
                <a:ea typeface="Abadi Extra Light"/>
                <a:cs typeface="Abadi Extra Light"/>
              </a:defRPr>
            </a:pPr>
            <a:endParaRPr lang="fi-FI"/>
          </a:p>
        </c:txPr>
        <c:crossAx val="252454400"/>
        <c:crosses val="autoZero"/>
        <c:crossBetween val="between"/>
      </c:valAx>
    </c:plotArea>
    <c:legend>
      <c:legendPos val="t"/>
      <c:legendEntry>
        <c:idx val="0"/>
        <c:txPr>
          <a:bodyPr/>
          <a:lstStyle/>
          <a:p>
            <a:pPr>
              <a:defRPr sz="1000" b="0" baseline="0">
                <a:latin typeface="Abadi Extra Light"/>
                <a:ea typeface="Abadi Extra Light"/>
                <a:cs typeface="Abadi Extra Light"/>
              </a:defRPr>
            </a:pPr>
            <a:endParaRPr lang="fi-FI"/>
          </a:p>
        </c:txPr>
      </c:legendEntry>
      <c:legendEntry>
        <c:idx val="1"/>
        <c:txPr>
          <a:bodyPr/>
          <a:lstStyle/>
          <a:p>
            <a:pPr>
              <a:defRPr sz="1000" b="0" baseline="0">
                <a:latin typeface="Abadi Extra Light"/>
                <a:ea typeface="Abadi Extra Light"/>
                <a:cs typeface="Abadi Extra Light"/>
              </a:defRPr>
            </a:pPr>
            <a:endParaRPr lang="fi-FI"/>
          </a:p>
        </c:txPr>
      </c:legendEntry>
      <c:legendEntry>
        <c:idx val="2"/>
        <c:txPr>
          <a:bodyPr/>
          <a:lstStyle/>
          <a:p>
            <a:pPr>
              <a:defRPr sz="1000" b="0" baseline="0">
                <a:latin typeface="Abadi Extra Light"/>
                <a:ea typeface="Abadi Extra Light"/>
                <a:cs typeface="Abadi Extra Light"/>
              </a:defRPr>
            </a:pPr>
            <a:endParaRPr lang="fi-FI"/>
          </a:p>
        </c:txPr>
      </c:legendEntry>
      <c:legendEntry>
        <c:idx val="3"/>
        <c:txPr>
          <a:bodyPr/>
          <a:lstStyle/>
          <a:p>
            <a:pPr>
              <a:defRPr sz="1000" b="0" baseline="0">
                <a:latin typeface="Abadi Extra Light"/>
                <a:ea typeface="Abadi Extra Light"/>
                <a:cs typeface="Abadi Extra Light"/>
              </a:defRPr>
            </a:pPr>
            <a:endParaRPr lang="fi-FI"/>
          </a:p>
        </c:txPr>
      </c:legendEntry>
      <c:legendEntry>
        <c:idx val="4"/>
        <c:txPr>
          <a:bodyPr/>
          <a:lstStyle/>
          <a:p>
            <a:pPr>
              <a:defRPr sz="1000" b="0" baseline="0">
                <a:latin typeface="Abadi Extra Light"/>
                <a:ea typeface="Abadi Extra Light"/>
                <a:cs typeface="Abadi Extra Light"/>
              </a:defRPr>
            </a:pPr>
            <a:endParaRPr lang="fi-FI"/>
          </a:p>
        </c:txPr>
      </c:legendEntry>
      <c:legendEntry>
        <c:idx val="5"/>
        <c:txPr>
          <a:bodyPr/>
          <a:lstStyle/>
          <a:p>
            <a:pPr>
              <a:defRPr sz="1000" b="0" baseline="0">
                <a:latin typeface="Abadi Extra Light"/>
                <a:ea typeface="Abadi Extra Light"/>
                <a:cs typeface="Abadi Extra Light"/>
              </a:defRPr>
            </a:pPr>
            <a:endParaRPr lang="fi-FI"/>
          </a:p>
        </c:txPr>
      </c:legendEntry>
      <c:legendEntry>
        <c:idx val="6"/>
        <c:txPr>
          <a:bodyPr/>
          <a:lstStyle/>
          <a:p>
            <a:pPr>
              <a:defRPr sz="1000" b="0" baseline="0">
                <a:latin typeface="Abadi Extra Light"/>
                <a:ea typeface="Abadi Extra Light"/>
                <a:cs typeface="Abadi Extra Light"/>
              </a:defRPr>
            </a:pPr>
            <a:endParaRPr lang="fi-FI"/>
          </a:p>
        </c:txPr>
      </c:legendEntry>
      <c:layout>
        <c:manualLayout>
          <c:xMode val="edge"/>
          <c:yMode val="edge"/>
          <c:x val="4.0449438202247189E-2"/>
          <c:y val="3.4146341463414637E-2"/>
          <c:w val="0.7471910112359551"/>
          <c:h val="2.4390243902439025E-2"/>
        </c:manualLayout>
      </c:layout>
      <c:overlay val="0"/>
      <c:txPr>
        <a:bodyPr/>
        <a:lstStyle/>
        <a:p>
          <a:pPr>
            <a:defRPr sz="1200" baseline="0"/>
          </a:pPr>
          <a:endParaRPr lang="fi-FI"/>
        </a:p>
      </c:txPr>
    </c:legend>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txPr>
    <a:bodyPr/>
    <a:lstStyle/>
    <a:p>
      <a:pPr>
        <a:defRPr sz="1070" baseline="0"/>
      </a:pPr>
      <a:endParaRPr lang="fi-FI"/>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180306113421213E-2"/>
          <c:y val="8.4501632417898973E-2"/>
          <c:w val="0.94551207643988322"/>
          <c:h val="0.78009544843479928"/>
        </c:manualLayout>
      </c:layout>
      <c:barChart>
        <c:barDir val="col"/>
        <c:grouping val="stacked"/>
        <c:varyColors val="0"/>
        <c:ser>
          <c:idx val="0"/>
          <c:order val="0"/>
          <c:tx>
            <c:v>Kaukolämpö</c:v>
          </c:tx>
          <c:spPr>
            <a:solidFill>
              <a:srgbClr val="00CCCC"/>
            </a:solidFill>
          </c:spPr>
          <c:invertIfNegative val="0"/>
          <c:dPt>
            <c:idx val="0"/>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01-81D9-4C09-8ECA-F8705BD1C0A9}"/>
              </c:ext>
            </c:extLst>
          </c:dPt>
          <c:dPt>
            <c:idx val="1"/>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03-81D9-4C09-8ECA-F8705BD1C0A9}"/>
              </c:ext>
            </c:extLst>
          </c:dPt>
          <c:dPt>
            <c:idx val="2"/>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05-81D9-4C09-8ECA-F8705BD1C0A9}"/>
              </c:ext>
            </c:extLst>
          </c:dPt>
          <c:dPt>
            <c:idx val="3"/>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07-81D9-4C09-8ECA-F8705BD1C0A9}"/>
              </c:ext>
            </c:extLst>
          </c:dPt>
          <c:dPt>
            <c:idx val="4"/>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09-81D9-4C09-8ECA-F8705BD1C0A9}"/>
              </c:ext>
            </c:extLst>
          </c:dPt>
          <c:dPt>
            <c:idx val="5"/>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0B-81D9-4C09-8ECA-F8705BD1C0A9}"/>
              </c:ext>
            </c:extLst>
          </c:dPt>
          <c:dPt>
            <c:idx val="6"/>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0D-81D9-4C09-8ECA-F8705BD1C0A9}"/>
              </c:ext>
            </c:extLst>
          </c:dPt>
          <c:dPt>
            <c:idx val="7"/>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0F-81D9-4C09-8ECA-F8705BD1C0A9}"/>
              </c:ext>
            </c:extLst>
          </c:dPt>
          <c:dPt>
            <c:idx val="8"/>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11-81D9-4C09-8ECA-F8705BD1C0A9}"/>
              </c:ext>
            </c:extLst>
          </c:dPt>
          <c:dPt>
            <c:idx val="9"/>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13-81D9-4C09-8ECA-F8705BD1C0A9}"/>
              </c:ext>
            </c:extLst>
          </c:dPt>
          <c:dPt>
            <c:idx val="10"/>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15-81D9-4C09-8ECA-F8705BD1C0A9}"/>
              </c:ext>
            </c:extLst>
          </c:dPt>
          <c:dPt>
            <c:idx val="11"/>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17-81D9-4C09-8ECA-F8705BD1C0A9}"/>
              </c:ext>
            </c:extLst>
          </c:dPt>
          <c:dPt>
            <c:idx val="12"/>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19-81D9-4C09-8ECA-F8705BD1C0A9}"/>
              </c:ext>
            </c:extLst>
          </c:dPt>
          <c:dPt>
            <c:idx val="13"/>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1B-81D9-4C09-8ECA-F8705BD1C0A9}"/>
              </c:ext>
            </c:extLst>
          </c:dPt>
          <c:dPt>
            <c:idx val="14"/>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1D-81D9-4C09-8ECA-F8705BD1C0A9}"/>
              </c:ext>
            </c:extLst>
          </c:dPt>
          <c:dPt>
            <c:idx val="15"/>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1F-81D9-4C09-8ECA-F8705BD1C0A9}"/>
              </c:ext>
            </c:extLst>
          </c:dPt>
          <c:dPt>
            <c:idx val="16"/>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21-81D9-4C09-8ECA-F8705BD1C0A9}"/>
              </c:ext>
            </c:extLst>
          </c:dPt>
          <c:dPt>
            <c:idx val="17"/>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23-81D9-4C09-8ECA-F8705BD1C0A9}"/>
              </c:ext>
            </c:extLst>
          </c:dPt>
          <c:dPt>
            <c:idx val="18"/>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25-81D9-4C09-8ECA-F8705BD1C0A9}"/>
              </c:ext>
            </c:extLst>
          </c:dPt>
          <c:dPt>
            <c:idx val="19"/>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27-81D9-4C09-8ECA-F8705BD1C0A9}"/>
              </c:ext>
            </c:extLst>
          </c:dPt>
          <c:dPt>
            <c:idx val="20"/>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29-81D9-4C09-8ECA-F8705BD1C0A9}"/>
              </c:ext>
            </c:extLst>
          </c:dPt>
          <c:dPt>
            <c:idx val="21"/>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2B-81D9-4C09-8ECA-F8705BD1C0A9}"/>
              </c:ext>
            </c:extLst>
          </c:dPt>
          <c:dPt>
            <c:idx val="22"/>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2D-81D9-4C09-8ECA-F8705BD1C0A9}"/>
              </c:ext>
            </c:extLst>
          </c:dPt>
          <c:dPt>
            <c:idx val="23"/>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2F-81D9-4C09-8ECA-F8705BD1C0A9}"/>
              </c:ext>
            </c:extLst>
          </c:dPt>
          <c:dPt>
            <c:idx val="24"/>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31-81D9-4C09-8ECA-F8705BD1C0A9}"/>
              </c:ext>
            </c:extLst>
          </c:dPt>
          <c:dPt>
            <c:idx val="25"/>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33-81D9-4C09-8ECA-F8705BD1C0A9}"/>
              </c:ext>
            </c:extLst>
          </c:dPt>
          <c:dPt>
            <c:idx val="26"/>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35-81D9-4C09-8ECA-F8705BD1C0A9}"/>
              </c:ext>
            </c:extLst>
          </c:dPt>
          <c:dPt>
            <c:idx val="27"/>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37-81D9-4C09-8ECA-F8705BD1C0A9}"/>
              </c:ext>
            </c:extLst>
          </c:dPt>
          <c:dPt>
            <c:idx val="28"/>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39-81D9-4C09-8ECA-F8705BD1C0A9}"/>
              </c:ext>
            </c:extLst>
          </c:dPt>
          <c:dPt>
            <c:idx val="29"/>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3B-81D9-4C09-8ECA-F8705BD1C0A9}"/>
              </c:ext>
            </c:extLst>
          </c:dPt>
          <c:dPt>
            <c:idx val="30"/>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3D-81D9-4C09-8ECA-F8705BD1C0A9}"/>
              </c:ext>
            </c:extLst>
          </c:dPt>
          <c:dPt>
            <c:idx val="31"/>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3F-81D9-4C09-8ECA-F8705BD1C0A9}"/>
              </c:ext>
            </c:extLst>
          </c:dPt>
          <c:dPt>
            <c:idx val="32"/>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41-81D9-4C09-8ECA-F8705BD1C0A9}"/>
              </c:ext>
            </c:extLst>
          </c:dPt>
          <c:dPt>
            <c:idx val="33"/>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43-81D9-4C09-8ECA-F8705BD1C0A9}"/>
              </c:ext>
            </c:extLst>
          </c:dPt>
          <c:dPt>
            <c:idx val="34"/>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45-81D9-4C09-8ECA-F8705BD1C0A9}"/>
              </c:ext>
            </c:extLst>
          </c:dPt>
          <c:dPt>
            <c:idx val="35"/>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47-81D9-4C09-8ECA-F8705BD1C0A9}"/>
              </c:ext>
            </c:extLst>
          </c:dPt>
          <c:dPt>
            <c:idx val="36"/>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49-81D9-4C09-8ECA-F8705BD1C0A9}"/>
              </c:ext>
            </c:extLst>
          </c:dPt>
          <c:dPt>
            <c:idx val="37"/>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4B-81D9-4C09-8ECA-F8705BD1C0A9}"/>
              </c:ext>
            </c:extLst>
          </c:dPt>
          <c:dPt>
            <c:idx val="38"/>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4D-81D9-4C09-8ECA-F8705BD1C0A9}"/>
              </c:ext>
            </c:extLst>
          </c:dPt>
          <c:dPt>
            <c:idx val="39"/>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4F-81D9-4C09-8ECA-F8705BD1C0A9}"/>
              </c:ext>
            </c:extLst>
          </c:dPt>
          <c:dPt>
            <c:idx val="40"/>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51-81D9-4C09-8ECA-F8705BD1C0A9}"/>
              </c:ext>
            </c:extLst>
          </c:dPt>
          <c:dPt>
            <c:idx val="41"/>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53-81D9-4C09-8ECA-F8705BD1C0A9}"/>
              </c:ext>
            </c:extLst>
          </c:dPt>
          <c:dPt>
            <c:idx val="42"/>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55-81D9-4C09-8ECA-F8705BD1C0A9}"/>
              </c:ext>
            </c:extLst>
          </c:dPt>
          <c:dPt>
            <c:idx val="43"/>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57-81D9-4C09-8ECA-F8705BD1C0A9}"/>
              </c:ext>
            </c:extLst>
          </c:dPt>
          <c:dPt>
            <c:idx val="44"/>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59-81D9-4C09-8ECA-F8705BD1C0A9}"/>
              </c:ext>
            </c:extLst>
          </c:dPt>
          <c:dPt>
            <c:idx val="45"/>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5B-81D9-4C09-8ECA-F8705BD1C0A9}"/>
              </c:ext>
            </c:extLst>
          </c:dPt>
          <c:dPt>
            <c:idx val="46"/>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5D-81D9-4C09-8ECA-F8705BD1C0A9}"/>
              </c:ext>
            </c:extLst>
          </c:dPt>
          <c:dPt>
            <c:idx val="47"/>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5F-81D9-4C09-8ECA-F8705BD1C0A9}"/>
              </c:ext>
            </c:extLst>
          </c:dPt>
          <c:dPt>
            <c:idx val="48"/>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61-81D9-4C09-8ECA-F8705BD1C0A9}"/>
              </c:ext>
            </c:extLst>
          </c:dPt>
          <c:dPt>
            <c:idx val="49"/>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63-81D9-4C09-8ECA-F8705BD1C0A9}"/>
              </c:ext>
            </c:extLst>
          </c:dPt>
          <c:dPt>
            <c:idx val="50"/>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65-81D9-4C09-8ECA-F8705BD1C0A9}"/>
              </c:ext>
            </c:extLst>
          </c:dPt>
          <c:dPt>
            <c:idx val="51"/>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67-81D9-4C09-8ECA-F8705BD1C0A9}"/>
              </c:ext>
            </c:extLst>
          </c:dPt>
          <c:dPt>
            <c:idx val="52"/>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69-81D9-4C09-8ECA-F8705BD1C0A9}"/>
              </c:ext>
            </c:extLst>
          </c:dPt>
          <c:dPt>
            <c:idx val="53"/>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6B-81D9-4C09-8ECA-F8705BD1C0A9}"/>
              </c:ext>
            </c:extLst>
          </c:dPt>
          <c:dPt>
            <c:idx val="54"/>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6D-81D9-4C09-8ECA-F8705BD1C0A9}"/>
              </c:ext>
            </c:extLst>
          </c:dPt>
          <c:dPt>
            <c:idx val="55"/>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6F-81D9-4C09-8ECA-F8705BD1C0A9}"/>
              </c:ext>
            </c:extLst>
          </c:dPt>
          <c:dPt>
            <c:idx val="56"/>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71-81D9-4C09-8ECA-F8705BD1C0A9}"/>
              </c:ext>
            </c:extLst>
          </c:dPt>
          <c:dPt>
            <c:idx val="57"/>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73-81D9-4C09-8ECA-F8705BD1C0A9}"/>
              </c:ext>
            </c:extLst>
          </c:dPt>
          <c:dPt>
            <c:idx val="58"/>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75-81D9-4C09-8ECA-F8705BD1C0A9}"/>
              </c:ext>
            </c:extLst>
          </c:dPt>
          <c:dPt>
            <c:idx val="59"/>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77-81D9-4C09-8ECA-F8705BD1C0A9}"/>
              </c:ext>
            </c:extLst>
          </c:dPt>
          <c:dPt>
            <c:idx val="60"/>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79-81D9-4C09-8ECA-F8705BD1C0A9}"/>
              </c:ext>
            </c:extLst>
          </c:dPt>
          <c:dPt>
            <c:idx val="61"/>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7B-81D9-4C09-8ECA-F8705BD1C0A9}"/>
              </c:ext>
            </c:extLst>
          </c:dPt>
          <c:dPt>
            <c:idx val="62"/>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7D-81D9-4C09-8ECA-F8705BD1C0A9}"/>
              </c:ext>
            </c:extLst>
          </c:dPt>
          <c:dPt>
            <c:idx val="63"/>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7F-81D9-4C09-8ECA-F8705BD1C0A9}"/>
              </c:ext>
            </c:extLst>
          </c:dPt>
          <c:dPt>
            <c:idx val="64"/>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81-81D9-4C09-8ECA-F8705BD1C0A9}"/>
              </c:ext>
            </c:extLst>
          </c:dPt>
          <c:dPt>
            <c:idx val="65"/>
            <c:invertIfNegative val="0"/>
            <c:bubble3D val="0"/>
            <c:spPr>
              <a:solidFill>
                <a:srgbClr val="00CCCC"/>
              </a:solidFill>
              <a:ln w="25400">
                <a:solidFill>
                  <a:srgbClr val="000000"/>
                </a:solidFill>
                <a:prstDash val="solid"/>
              </a:ln>
            </c:spPr>
            <c:extLst>
              <c:ext xmlns:c16="http://schemas.microsoft.com/office/drawing/2014/chart" uri="{C3380CC4-5D6E-409C-BE32-E72D297353CC}">
                <c16:uniqueId val="{00000083-81D9-4C09-8ECA-F8705BD1C0A9}"/>
              </c:ext>
            </c:extLst>
          </c:dPt>
          <c:dPt>
            <c:idx val="66"/>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85-81D9-4C09-8ECA-F8705BD1C0A9}"/>
              </c:ext>
            </c:extLst>
          </c:dPt>
          <c:dPt>
            <c:idx val="67"/>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87-81D9-4C09-8ECA-F8705BD1C0A9}"/>
              </c:ext>
            </c:extLst>
          </c:dPt>
          <c:dPt>
            <c:idx val="68"/>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89-81D9-4C09-8ECA-F8705BD1C0A9}"/>
              </c:ext>
            </c:extLst>
          </c:dPt>
          <c:dPt>
            <c:idx val="69"/>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8B-81D9-4C09-8ECA-F8705BD1C0A9}"/>
              </c:ext>
            </c:extLst>
          </c:dPt>
          <c:dPt>
            <c:idx val="70"/>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8D-81D9-4C09-8ECA-F8705BD1C0A9}"/>
              </c:ext>
            </c:extLst>
          </c:dPt>
          <c:dPt>
            <c:idx val="71"/>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8F-81D9-4C09-8ECA-F8705BD1C0A9}"/>
              </c:ext>
            </c:extLst>
          </c:dPt>
          <c:dPt>
            <c:idx val="72"/>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91-81D9-4C09-8ECA-F8705BD1C0A9}"/>
              </c:ext>
            </c:extLst>
          </c:dPt>
          <c:dPt>
            <c:idx val="73"/>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93-81D9-4C09-8ECA-F8705BD1C0A9}"/>
              </c:ext>
            </c:extLst>
          </c:dPt>
          <c:dPt>
            <c:idx val="74"/>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95-81D9-4C09-8ECA-F8705BD1C0A9}"/>
              </c:ext>
            </c:extLst>
          </c:dPt>
          <c:dPt>
            <c:idx val="75"/>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97-81D9-4C09-8ECA-F8705BD1C0A9}"/>
              </c:ext>
            </c:extLst>
          </c:dPt>
          <c:dPt>
            <c:idx val="76"/>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99-81D9-4C09-8ECA-F8705BD1C0A9}"/>
              </c:ext>
            </c:extLst>
          </c:dPt>
          <c:dPt>
            <c:idx val="77"/>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9B-81D9-4C09-8ECA-F8705BD1C0A9}"/>
              </c:ext>
            </c:extLst>
          </c:dPt>
          <c:dPt>
            <c:idx val="78"/>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9D-81D9-4C09-8ECA-F8705BD1C0A9}"/>
              </c:ext>
            </c:extLst>
          </c:dPt>
          <c:dPt>
            <c:idx val="79"/>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9F-81D9-4C09-8ECA-F8705BD1C0A9}"/>
              </c:ext>
            </c:extLst>
          </c:dPt>
          <c:dPt>
            <c:idx val="80"/>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A1-81D9-4C09-8ECA-F8705BD1C0A9}"/>
              </c:ext>
            </c:extLst>
          </c:dPt>
          <c:dPt>
            <c:idx val="81"/>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A3-81D9-4C09-8ECA-F8705BD1C0A9}"/>
              </c:ext>
            </c:extLst>
          </c:dPt>
          <c:dPt>
            <c:idx val="82"/>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A5-81D9-4C09-8ECA-F8705BD1C0A9}"/>
              </c:ext>
            </c:extLst>
          </c:dPt>
          <c:dPt>
            <c:idx val="83"/>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A7-81D9-4C09-8ECA-F8705BD1C0A9}"/>
              </c:ext>
            </c:extLst>
          </c:dPt>
          <c:dPt>
            <c:idx val="84"/>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A9-81D9-4C09-8ECA-F8705BD1C0A9}"/>
              </c:ext>
            </c:extLst>
          </c:dPt>
          <c:dPt>
            <c:idx val="85"/>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AB-81D9-4C09-8ECA-F8705BD1C0A9}"/>
              </c:ext>
            </c:extLst>
          </c:dPt>
          <c:dPt>
            <c:idx val="86"/>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AD-81D9-4C09-8ECA-F8705BD1C0A9}"/>
              </c:ext>
            </c:extLst>
          </c:dPt>
          <c:cat>
            <c:strLit>
              <c:ptCount val="87"/>
              <c:pt idx="0">
                <c:v>Pornainen</c:v>
              </c:pt>
              <c:pt idx="1">
                <c:v>Kemiönsaari</c:v>
              </c:pt>
              <c:pt idx="2">
                <c:v>Paimio</c:v>
              </c:pt>
              <c:pt idx="3">
                <c:v>Kerava</c:v>
              </c:pt>
              <c:pt idx="4">
                <c:v>Mynämäki</c:v>
              </c:pt>
              <c:pt idx="5">
                <c:v>Nurmijärvi</c:v>
              </c:pt>
              <c:pt idx="6">
                <c:v>Järvenpää</c:v>
              </c:pt>
              <c:pt idx="7">
                <c:v>Suomussalmi</c:v>
              </c:pt>
              <c:pt idx="8">
                <c:v>Rusko</c:v>
              </c:pt>
              <c:pt idx="9">
                <c:v>Masku</c:v>
              </c:pt>
              <c:pt idx="10">
                <c:v>Hämeenlinna</c:v>
              </c:pt>
              <c:pt idx="11">
                <c:v>Nousiainen</c:v>
              </c:pt>
              <c:pt idx="12">
                <c:v>Savonlinna</c:v>
              </c:pt>
              <c:pt idx="13">
                <c:v>Sauvo</c:v>
              </c:pt>
              <c:pt idx="14">
                <c:v>Nokia</c:v>
              </c:pt>
              <c:pt idx="15">
                <c:v>Parainen</c:v>
              </c:pt>
              <c:pt idx="16">
                <c:v>Kuhmoinen</c:v>
              </c:pt>
              <c:pt idx="17">
                <c:v>Lahti</c:v>
              </c:pt>
              <c:pt idx="18">
                <c:v>Hämeenkyrö</c:v>
              </c:pt>
              <c:pt idx="19">
                <c:v>Vihti</c:v>
              </c:pt>
              <c:pt idx="20">
                <c:v>Uusikaupunki</c:v>
              </c:pt>
              <c:pt idx="21">
                <c:v>Orivesi</c:v>
              </c:pt>
              <c:pt idx="22">
                <c:v>Hollola</c:v>
              </c:pt>
              <c:pt idx="23">
                <c:v>Lieto</c:v>
              </c:pt>
              <c:pt idx="24">
                <c:v>Aura</c:v>
              </c:pt>
              <c:pt idx="25">
                <c:v>Imatra</c:v>
              </c:pt>
              <c:pt idx="26">
                <c:v>Somero</c:v>
              </c:pt>
              <c:pt idx="27">
                <c:v>Äänekoski</c:v>
              </c:pt>
              <c:pt idx="28">
                <c:v>Kangasala</c:v>
              </c:pt>
              <c:pt idx="29">
                <c:v>Turku</c:v>
              </c:pt>
              <c:pt idx="30">
                <c:v>Kaarina</c:v>
              </c:pt>
              <c:pt idx="31">
                <c:v>Jokioinen</c:v>
              </c:pt>
              <c:pt idx="32">
                <c:v>Kirkkonummi</c:v>
              </c:pt>
              <c:pt idx="33">
                <c:v>Tuusula</c:v>
              </c:pt>
              <c:pt idx="34">
                <c:v>Mäntsälä</c:v>
              </c:pt>
              <c:pt idx="35">
                <c:v>Oulu</c:v>
              </c:pt>
              <c:pt idx="36">
                <c:v>Punkalaidun</c:v>
              </c:pt>
              <c:pt idx="37">
                <c:v>Sipoo</c:v>
              </c:pt>
              <c:pt idx="38">
                <c:v>Joensuu</c:v>
              </c:pt>
              <c:pt idx="39">
                <c:v>Lohja</c:v>
              </c:pt>
              <c:pt idx="40">
                <c:v>Naantali</c:v>
              </c:pt>
              <c:pt idx="41">
                <c:v>Laitila</c:v>
              </c:pt>
              <c:pt idx="42">
                <c:v>Ylöjärvi</c:v>
              </c:pt>
              <c:pt idx="43">
                <c:v>Loviisa</c:v>
              </c:pt>
              <c:pt idx="44">
                <c:v>Hausjärvi</c:v>
              </c:pt>
              <c:pt idx="45">
                <c:v>Lempäälä</c:v>
              </c:pt>
              <c:pt idx="46">
                <c:v>Sastamala</c:v>
              </c:pt>
              <c:pt idx="47">
                <c:v>Ylivieska</c:v>
              </c:pt>
              <c:pt idx="48">
                <c:v>Lappeenranta</c:v>
              </c:pt>
              <c:pt idx="49">
                <c:v>Orimattila</c:v>
              </c:pt>
              <c:pt idx="50">
                <c:v>Luumäki</c:v>
              </c:pt>
              <c:pt idx="51">
                <c:v>Iisalmi</c:v>
              </c:pt>
              <c:pt idx="52">
                <c:v>Kuopio</c:v>
              </c:pt>
              <c:pt idx="53">
                <c:v>Loimaa</c:v>
              </c:pt>
              <c:pt idx="54">
                <c:v>Mikkeli</c:v>
              </c:pt>
              <c:pt idx="55">
                <c:v>Forssa</c:v>
              </c:pt>
              <c:pt idx="56">
                <c:v>Lapua</c:v>
              </c:pt>
              <c:pt idx="57">
                <c:v>Ikaalinen</c:v>
              </c:pt>
              <c:pt idx="58">
                <c:v>Raisio</c:v>
              </c:pt>
              <c:pt idx="59">
                <c:v>Ilmajoki</c:v>
              </c:pt>
              <c:pt idx="60">
                <c:v>Vantaa</c:v>
              </c:pt>
              <c:pt idx="61">
                <c:v>Janakkala</c:v>
              </c:pt>
              <c:pt idx="62">
                <c:v>Espoo</c:v>
              </c:pt>
              <c:pt idx="63">
                <c:v>Jyväskylä</c:v>
              </c:pt>
              <c:pt idx="64">
                <c:v>Padasjoki</c:v>
              </c:pt>
              <c:pt idx="65">
                <c:v>Rauma</c:v>
              </c:pt>
              <c:pt idx="66">
                <c:v>Hyvinkää</c:v>
              </c:pt>
              <c:pt idx="67">
                <c:v>Suonenjoki</c:v>
              </c:pt>
              <c:pt idx="68">
                <c:v>Kokkola</c:v>
              </c:pt>
              <c:pt idx="69">
                <c:v>Tampere</c:v>
              </c:pt>
              <c:pt idx="70">
                <c:v>Kouvola</c:v>
              </c:pt>
              <c:pt idx="71">
                <c:v>Kemi</c:v>
              </c:pt>
              <c:pt idx="72">
                <c:v>Pirkkala</c:v>
              </c:pt>
              <c:pt idx="73">
                <c:v>Kauniainen</c:v>
              </c:pt>
              <c:pt idx="74">
                <c:v>Salo</c:v>
              </c:pt>
              <c:pt idx="75">
                <c:v>Hamina</c:v>
              </c:pt>
              <c:pt idx="76">
                <c:v>Iitti</c:v>
              </c:pt>
              <c:pt idx="77">
                <c:v>Vaasa</c:v>
              </c:pt>
              <c:pt idx="78">
                <c:v>Riihimäki</c:v>
              </c:pt>
              <c:pt idx="79">
                <c:v>Karkkila</c:v>
              </c:pt>
              <c:pt idx="80">
                <c:v>Kotka</c:v>
              </c:pt>
              <c:pt idx="81">
                <c:v>Hanko</c:v>
              </c:pt>
              <c:pt idx="82">
                <c:v>Seinäjoki</c:v>
              </c:pt>
              <c:pt idx="83">
                <c:v>Kajaani</c:v>
              </c:pt>
              <c:pt idx="84">
                <c:v>Helsinki</c:v>
              </c:pt>
              <c:pt idx="85">
                <c:v>Varkaus</c:v>
              </c:pt>
              <c:pt idx="86">
                <c:v>Ilomantsi</c:v>
              </c:pt>
            </c:strLit>
          </c:cat>
          <c:val>
            <c:numLit>
              <c:formatCode>General</c:formatCode>
              <c:ptCount val="87"/>
              <c:pt idx="0">
                <c:v>1.9388087093830109E-2</c:v>
              </c:pt>
              <c:pt idx="1">
                <c:v>5.9923108667135239E-2</c:v>
              </c:pt>
              <c:pt idx="2">
                <c:v>4.3416928499937057E-2</c:v>
              </c:pt>
              <c:pt idx="3">
                <c:v>0.24221538007259369</c:v>
              </c:pt>
              <c:pt idx="4">
                <c:v>9.7613362595438957E-3</c:v>
              </c:pt>
              <c:pt idx="5">
                <c:v>2.6413196697831154E-2</c:v>
              </c:pt>
              <c:pt idx="6">
                <c:v>0.25261607766151428</c:v>
              </c:pt>
              <c:pt idx="7">
                <c:v>2.2818174213171005E-2</c:v>
              </c:pt>
              <c:pt idx="8">
                <c:v>3.9840354584157467E-3</c:v>
              </c:pt>
              <c:pt idx="9">
                <c:v>6.0252385446801782E-4</c:v>
              </c:pt>
              <c:pt idx="10">
                <c:v>0.23275642096996307</c:v>
              </c:pt>
              <c:pt idx="11">
                <c:v>1.1213185265660286E-2</c:v>
              </c:pt>
              <c:pt idx="12">
                <c:v>3.1985152512788773E-2</c:v>
              </c:pt>
              <c:pt idx="13">
                <c:v>0</c:v>
              </c:pt>
              <c:pt idx="14">
                <c:v>0.20707973837852478</c:v>
              </c:pt>
              <c:pt idx="15">
                <c:v>1.7440438270568848E-2</c:v>
              </c:pt>
              <c:pt idx="16">
                <c:v>1.3252320699393749E-2</c:v>
              </c:pt>
              <c:pt idx="17">
                <c:v>0.46219688653945923</c:v>
              </c:pt>
              <c:pt idx="18">
                <c:v>0.1223905012011528</c:v>
              </c:pt>
              <c:pt idx="19">
                <c:v>4.7454867511987686E-2</c:v>
              </c:pt>
              <c:pt idx="20">
                <c:v>2.8142444789409637E-2</c:v>
              </c:pt>
              <c:pt idx="21">
                <c:v>7.2539001703262329E-2</c:v>
              </c:pt>
              <c:pt idx="22">
                <c:v>0.20093090832233429</c:v>
              </c:pt>
              <c:pt idx="23">
                <c:v>8.5443221032619476E-2</c:v>
              </c:pt>
              <c:pt idx="24">
                <c:v>9.4867628067731857E-3</c:v>
              </c:pt>
              <c:pt idx="25">
                <c:v>2.0715508610010147E-2</c:v>
              </c:pt>
              <c:pt idx="26">
                <c:v>1.4538120478391647E-2</c:v>
              </c:pt>
              <c:pt idx="27">
                <c:v>0.13555903732776642</c:v>
              </c:pt>
              <c:pt idx="28">
                <c:v>0.23548735678195953</c:v>
              </c:pt>
              <c:pt idx="29">
                <c:v>0.64934855699539185</c:v>
              </c:pt>
              <c:pt idx="30">
                <c:v>0.32128661870956421</c:v>
              </c:pt>
              <c:pt idx="31">
                <c:v>8.8864557445049286E-2</c:v>
              </c:pt>
              <c:pt idx="32">
                <c:v>0.50746786594390869</c:v>
              </c:pt>
              <c:pt idx="33">
                <c:v>0.22847868502140045</c:v>
              </c:pt>
              <c:pt idx="34">
                <c:v>0.225998654961586</c:v>
              </c:pt>
              <c:pt idx="35">
                <c:v>0.69254696369171143</c:v>
              </c:pt>
              <c:pt idx="36">
                <c:v>5.6880684569478035E-3</c:v>
              </c:pt>
              <c:pt idx="37">
                <c:v>0.40771383047103882</c:v>
              </c:pt>
              <c:pt idx="38">
                <c:v>0.64651483297348022</c:v>
              </c:pt>
              <c:pt idx="39">
                <c:v>0.15409958362579346</c:v>
              </c:pt>
              <c:pt idx="40">
                <c:v>0.48331752419471741</c:v>
              </c:pt>
              <c:pt idx="41">
                <c:v>3.4163918346166611E-2</c:v>
              </c:pt>
              <c:pt idx="42">
                <c:v>0.38911551237106323</c:v>
              </c:pt>
              <c:pt idx="43">
                <c:v>1.4535270631313324E-2</c:v>
              </c:pt>
              <c:pt idx="44">
                <c:v>6.6118431277573109E-3</c:v>
              </c:pt>
              <c:pt idx="45">
                <c:v>0.32663547992706299</c:v>
              </c:pt>
              <c:pt idx="46">
                <c:v>4.789455235004425E-2</c:v>
              </c:pt>
              <c:pt idx="47">
                <c:v>0.41291305422782898</c:v>
              </c:pt>
              <c:pt idx="48">
                <c:v>0.68713009357452393</c:v>
              </c:pt>
              <c:pt idx="49">
                <c:v>0.17751382291316986</c:v>
              </c:pt>
              <c:pt idx="50">
                <c:v>1.0723433457314968E-2</c:v>
              </c:pt>
              <c:pt idx="51">
                <c:v>0.59888738393783569</c:v>
              </c:pt>
              <c:pt idx="52">
                <c:v>0.84613138437271118</c:v>
              </c:pt>
              <c:pt idx="53">
                <c:v>2.454771101474762E-2</c:v>
              </c:pt>
              <c:pt idx="54">
                <c:v>0.69074773788452148</c:v>
              </c:pt>
              <c:pt idx="55">
                <c:v>0.35794028639793396</c:v>
              </c:pt>
              <c:pt idx="56">
                <c:v>0.48632144927978516</c:v>
              </c:pt>
              <c:pt idx="57">
                <c:v>0.21844755113124847</c:v>
              </c:pt>
              <c:pt idx="58">
                <c:v>0.77368664741516113</c:v>
              </c:pt>
              <c:pt idx="59">
                <c:v>0.49142646789550781</c:v>
              </c:pt>
              <c:pt idx="60">
                <c:v>1.0200846195220947</c:v>
              </c:pt>
              <c:pt idx="61">
                <c:v>0.46170839667320251</c:v>
              </c:pt>
              <c:pt idx="62">
                <c:v>1.0501092672348022</c:v>
              </c:pt>
              <c:pt idx="63">
                <c:v>0.96513187885284424</c:v>
              </c:pt>
              <c:pt idx="64">
                <c:v>0.55169546604156494</c:v>
              </c:pt>
              <c:pt idx="65">
                <c:v>0.60915458202362061</c:v>
              </c:pt>
              <c:pt idx="66">
                <c:v>0.91181057691574097</c:v>
              </c:pt>
              <c:pt idx="67">
                <c:v>0.64716887474060059</c:v>
              </c:pt>
              <c:pt idx="68">
                <c:v>0.70183038711547852</c:v>
              </c:pt>
              <c:pt idx="69">
                <c:v>1.1466196775436401</c:v>
              </c:pt>
              <c:pt idx="70">
                <c:v>0.58196485042572021</c:v>
              </c:pt>
              <c:pt idx="71">
                <c:v>0.63270395994186401</c:v>
              </c:pt>
              <c:pt idx="72">
                <c:v>0.76044732332229614</c:v>
              </c:pt>
              <c:pt idx="73">
                <c:v>1.1188162565231323</c:v>
              </c:pt>
              <c:pt idx="74">
                <c:v>0.56948792934417725</c:v>
              </c:pt>
              <c:pt idx="75">
                <c:v>0.15490627288818359</c:v>
              </c:pt>
              <c:pt idx="76">
                <c:v>0.63656520843505859</c:v>
              </c:pt>
              <c:pt idx="77">
                <c:v>1.1762560606002808</c:v>
              </c:pt>
              <c:pt idx="78">
                <c:v>1.0835309028625488</c:v>
              </c:pt>
              <c:pt idx="79">
                <c:v>0.76046091318130493</c:v>
              </c:pt>
              <c:pt idx="80">
                <c:v>0.8948705792427063</c:v>
              </c:pt>
              <c:pt idx="81">
                <c:v>8.3459772169589996E-2</c:v>
              </c:pt>
              <c:pt idx="82">
                <c:v>1.2235493659973145</c:v>
              </c:pt>
              <c:pt idx="83">
                <c:v>1.8642797470092773</c:v>
              </c:pt>
              <c:pt idx="84">
                <c:v>2.2540633678436279</c:v>
              </c:pt>
              <c:pt idx="85">
                <c:v>1.4577999114990234</c:v>
              </c:pt>
              <c:pt idx="86">
                <c:v>2.8742928504943848</c:v>
              </c:pt>
            </c:numLit>
          </c:val>
          <c:extLst>
            <c:ext xmlns:c16="http://schemas.microsoft.com/office/drawing/2014/chart" uri="{C3380CC4-5D6E-409C-BE32-E72D297353CC}">
              <c16:uniqueId val="{000000AE-81D9-4C09-8ECA-F8705BD1C0A9}"/>
            </c:ext>
          </c:extLst>
        </c:ser>
        <c:ser>
          <c:idx val="1"/>
          <c:order val="1"/>
          <c:tx>
            <c:v>Sähkölämmitys</c:v>
          </c:tx>
          <c:spPr>
            <a:solidFill>
              <a:srgbClr val="66CC00"/>
            </a:solidFill>
          </c:spPr>
          <c:invertIfNegative val="0"/>
          <c:dPt>
            <c:idx val="0"/>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B0-81D9-4C09-8ECA-F8705BD1C0A9}"/>
              </c:ext>
            </c:extLst>
          </c:dPt>
          <c:dPt>
            <c:idx val="1"/>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B2-81D9-4C09-8ECA-F8705BD1C0A9}"/>
              </c:ext>
            </c:extLst>
          </c:dPt>
          <c:dPt>
            <c:idx val="2"/>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B4-81D9-4C09-8ECA-F8705BD1C0A9}"/>
              </c:ext>
            </c:extLst>
          </c:dPt>
          <c:dPt>
            <c:idx val="3"/>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B6-81D9-4C09-8ECA-F8705BD1C0A9}"/>
              </c:ext>
            </c:extLst>
          </c:dPt>
          <c:dPt>
            <c:idx val="4"/>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B8-81D9-4C09-8ECA-F8705BD1C0A9}"/>
              </c:ext>
            </c:extLst>
          </c:dPt>
          <c:dPt>
            <c:idx val="5"/>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BA-81D9-4C09-8ECA-F8705BD1C0A9}"/>
              </c:ext>
            </c:extLst>
          </c:dPt>
          <c:dPt>
            <c:idx val="6"/>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BC-81D9-4C09-8ECA-F8705BD1C0A9}"/>
              </c:ext>
            </c:extLst>
          </c:dPt>
          <c:dPt>
            <c:idx val="7"/>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BE-81D9-4C09-8ECA-F8705BD1C0A9}"/>
              </c:ext>
            </c:extLst>
          </c:dPt>
          <c:dPt>
            <c:idx val="8"/>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C0-81D9-4C09-8ECA-F8705BD1C0A9}"/>
              </c:ext>
            </c:extLst>
          </c:dPt>
          <c:dPt>
            <c:idx val="9"/>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C2-81D9-4C09-8ECA-F8705BD1C0A9}"/>
              </c:ext>
            </c:extLst>
          </c:dPt>
          <c:dPt>
            <c:idx val="10"/>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C4-81D9-4C09-8ECA-F8705BD1C0A9}"/>
              </c:ext>
            </c:extLst>
          </c:dPt>
          <c:dPt>
            <c:idx val="11"/>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C6-81D9-4C09-8ECA-F8705BD1C0A9}"/>
              </c:ext>
            </c:extLst>
          </c:dPt>
          <c:dPt>
            <c:idx val="12"/>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C8-81D9-4C09-8ECA-F8705BD1C0A9}"/>
              </c:ext>
            </c:extLst>
          </c:dPt>
          <c:dPt>
            <c:idx val="13"/>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CA-81D9-4C09-8ECA-F8705BD1C0A9}"/>
              </c:ext>
            </c:extLst>
          </c:dPt>
          <c:dPt>
            <c:idx val="14"/>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CC-81D9-4C09-8ECA-F8705BD1C0A9}"/>
              </c:ext>
            </c:extLst>
          </c:dPt>
          <c:dPt>
            <c:idx val="15"/>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CE-81D9-4C09-8ECA-F8705BD1C0A9}"/>
              </c:ext>
            </c:extLst>
          </c:dPt>
          <c:dPt>
            <c:idx val="16"/>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D0-81D9-4C09-8ECA-F8705BD1C0A9}"/>
              </c:ext>
            </c:extLst>
          </c:dPt>
          <c:dPt>
            <c:idx val="17"/>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D2-81D9-4C09-8ECA-F8705BD1C0A9}"/>
              </c:ext>
            </c:extLst>
          </c:dPt>
          <c:dPt>
            <c:idx val="18"/>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D4-81D9-4C09-8ECA-F8705BD1C0A9}"/>
              </c:ext>
            </c:extLst>
          </c:dPt>
          <c:dPt>
            <c:idx val="19"/>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D6-81D9-4C09-8ECA-F8705BD1C0A9}"/>
              </c:ext>
            </c:extLst>
          </c:dPt>
          <c:dPt>
            <c:idx val="20"/>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D8-81D9-4C09-8ECA-F8705BD1C0A9}"/>
              </c:ext>
            </c:extLst>
          </c:dPt>
          <c:dPt>
            <c:idx val="21"/>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DA-81D9-4C09-8ECA-F8705BD1C0A9}"/>
              </c:ext>
            </c:extLst>
          </c:dPt>
          <c:dPt>
            <c:idx val="22"/>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DC-81D9-4C09-8ECA-F8705BD1C0A9}"/>
              </c:ext>
            </c:extLst>
          </c:dPt>
          <c:dPt>
            <c:idx val="23"/>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DE-81D9-4C09-8ECA-F8705BD1C0A9}"/>
              </c:ext>
            </c:extLst>
          </c:dPt>
          <c:dPt>
            <c:idx val="24"/>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E0-81D9-4C09-8ECA-F8705BD1C0A9}"/>
              </c:ext>
            </c:extLst>
          </c:dPt>
          <c:dPt>
            <c:idx val="25"/>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E2-81D9-4C09-8ECA-F8705BD1C0A9}"/>
              </c:ext>
            </c:extLst>
          </c:dPt>
          <c:dPt>
            <c:idx val="26"/>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E4-81D9-4C09-8ECA-F8705BD1C0A9}"/>
              </c:ext>
            </c:extLst>
          </c:dPt>
          <c:dPt>
            <c:idx val="27"/>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E6-81D9-4C09-8ECA-F8705BD1C0A9}"/>
              </c:ext>
            </c:extLst>
          </c:dPt>
          <c:dPt>
            <c:idx val="28"/>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E8-81D9-4C09-8ECA-F8705BD1C0A9}"/>
              </c:ext>
            </c:extLst>
          </c:dPt>
          <c:dPt>
            <c:idx val="29"/>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EA-81D9-4C09-8ECA-F8705BD1C0A9}"/>
              </c:ext>
            </c:extLst>
          </c:dPt>
          <c:dPt>
            <c:idx val="30"/>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EC-81D9-4C09-8ECA-F8705BD1C0A9}"/>
              </c:ext>
            </c:extLst>
          </c:dPt>
          <c:dPt>
            <c:idx val="31"/>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EE-81D9-4C09-8ECA-F8705BD1C0A9}"/>
              </c:ext>
            </c:extLst>
          </c:dPt>
          <c:dPt>
            <c:idx val="32"/>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F0-81D9-4C09-8ECA-F8705BD1C0A9}"/>
              </c:ext>
            </c:extLst>
          </c:dPt>
          <c:dPt>
            <c:idx val="33"/>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F2-81D9-4C09-8ECA-F8705BD1C0A9}"/>
              </c:ext>
            </c:extLst>
          </c:dPt>
          <c:dPt>
            <c:idx val="34"/>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F4-81D9-4C09-8ECA-F8705BD1C0A9}"/>
              </c:ext>
            </c:extLst>
          </c:dPt>
          <c:dPt>
            <c:idx val="35"/>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F6-81D9-4C09-8ECA-F8705BD1C0A9}"/>
              </c:ext>
            </c:extLst>
          </c:dPt>
          <c:dPt>
            <c:idx val="36"/>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F8-81D9-4C09-8ECA-F8705BD1C0A9}"/>
              </c:ext>
            </c:extLst>
          </c:dPt>
          <c:dPt>
            <c:idx val="37"/>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FA-81D9-4C09-8ECA-F8705BD1C0A9}"/>
              </c:ext>
            </c:extLst>
          </c:dPt>
          <c:dPt>
            <c:idx val="38"/>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FC-81D9-4C09-8ECA-F8705BD1C0A9}"/>
              </c:ext>
            </c:extLst>
          </c:dPt>
          <c:dPt>
            <c:idx val="39"/>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FE-81D9-4C09-8ECA-F8705BD1C0A9}"/>
              </c:ext>
            </c:extLst>
          </c:dPt>
          <c:dPt>
            <c:idx val="40"/>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00-81D9-4C09-8ECA-F8705BD1C0A9}"/>
              </c:ext>
            </c:extLst>
          </c:dPt>
          <c:dPt>
            <c:idx val="41"/>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02-81D9-4C09-8ECA-F8705BD1C0A9}"/>
              </c:ext>
            </c:extLst>
          </c:dPt>
          <c:dPt>
            <c:idx val="42"/>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04-81D9-4C09-8ECA-F8705BD1C0A9}"/>
              </c:ext>
            </c:extLst>
          </c:dPt>
          <c:dPt>
            <c:idx val="43"/>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06-81D9-4C09-8ECA-F8705BD1C0A9}"/>
              </c:ext>
            </c:extLst>
          </c:dPt>
          <c:dPt>
            <c:idx val="44"/>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08-81D9-4C09-8ECA-F8705BD1C0A9}"/>
              </c:ext>
            </c:extLst>
          </c:dPt>
          <c:dPt>
            <c:idx val="45"/>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0A-81D9-4C09-8ECA-F8705BD1C0A9}"/>
              </c:ext>
            </c:extLst>
          </c:dPt>
          <c:dPt>
            <c:idx val="46"/>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0C-81D9-4C09-8ECA-F8705BD1C0A9}"/>
              </c:ext>
            </c:extLst>
          </c:dPt>
          <c:dPt>
            <c:idx val="47"/>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0E-81D9-4C09-8ECA-F8705BD1C0A9}"/>
              </c:ext>
            </c:extLst>
          </c:dPt>
          <c:dPt>
            <c:idx val="48"/>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10-81D9-4C09-8ECA-F8705BD1C0A9}"/>
              </c:ext>
            </c:extLst>
          </c:dPt>
          <c:dPt>
            <c:idx val="49"/>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12-81D9-4C09-8ECA-F8705BD1C0A9}"/>
              </c:ext>
            </c:extLst>
          </c:dPt>
          <c:dPt>
            <c:idx val="50"/>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14-81D9-4C09-8ECA-F8705BD1C0A9}"/>
              </c:ext>
            </c:extLst>
          </c:dPt>
          <c:dPt>
            <c:idx val="51"/>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16-81D9-4C09-8ECA-F8705BD1C0A9}"/>
              </c:ext>
            </c:extLst>
          </c:dPt>
          <c:dPt>
            <c:idx val="52"/>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18-81D9-4C09-8ECA-F8705BD1C0A9}"/>
              </c:ext>
            </c:extLst>
          </c:dPt>
          <c:dPt>
            <c:idx val="53"/>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1A-81D9-4C09-8ECA-F8705BD1C0A9}"/>
              </c:ext>
            </c:extLst>
          </c:dPt>
          <c:dPt>
            <c:idx val="54"/>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1C-81D9-4C09-8ECA-F8705BD1C0A9}"/>
              </c:ext>
            </c:extLst>
          </c:dPt>
          <c:dPt>
            <c:idx val="55"/>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1E-81D9-4C09-8ECA-F8705BD1C0A9}"/>
              </c:ext>
            </c:extLst>
          </c:dPt>
          <c:dPt>
            <c:idx val="56"/>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20-81D9-4C09-8ECA-F8705BD1C0A9}"/>
              </c:ext>
            </c:extLst>
          </c:dPt>
          <c:dPt>
            <c:idx val="57"/>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22-81D9-4C09-8ECA-F8705BD1C0A9}"/>
              </c:ext>
            </c:extLst>
          </c:dPt>
          <c:dPt>
            <c:idx val="58"/>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24-81D9-4C09-8ECA-F8705BD1C0A9}"/>
              </c:ext>
            </c:extLst>
          </c:dPt>
          <c:dPt>
            <c:idx val="59"/>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26-81D9-4C09-8ECA-F8705BD1C0A9}"/>
              </c:ext>
            </c:extLst>
          </c:dPt>
          <c:dPt>
            <c:idx val="60"/>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28-81D9-4C09-8ECA-F8705BD1C0A9}"/>
              </c:ext>
            </c:extLst>
          </c:dPt>
          <c:dPt>
            <c:idx val="61"/>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2A-81D9-4C09-8ECA-F8705BD1C0A9}"/>
              </c:ext>
            </c:extLst>
          </c:dPt>
          <c:dPt>
            <c:idx val="62"/>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2C-81D9-4C09-8ECA-F8705BD1C0A9}"/>
              </c:ext>
            </c:extLst>
          </c:dPt>
          <c:dPt>
            <c:idx val="63"/>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2E-81D9-4C09-8ECA-F8705BD1C0A9}"/>
              </c:ext>
            </c:extLst>
          </c:dPt>
          <c:dPt>
            <c:idx val="64"/>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30-81D9-4C09-8ECA-F8705BD1C0A9}"/>
              </c:ext>
            </c:extLst>
          </c:dPt>
          <c:dPt>
            <c:idx val="65"/>
            <c:invertIfNegative val="0"/>
            <c:bubble3D val="0"/>
            <c:spPr>
              <a:solidFill>
                <a:srgbClr val="66CC00"/>
              </a:solidFill>
              <a:ln w="25400">
                <a:solidFill>
                  <a:srgbClr val="000000"/>
                </a:solidFill>
                <a:prstDash val="solid"/>
              </a:ln>
            </c:spPr>
            <c:extLst>
              <c:ext xmlns:c16="http://schemas.microsoft.com/office/drawing/2014/chart" uri="{C3380CC4-5D6E-409C-BE32-E72D297353CC}">
                <c16:uniqueId val="{00000132-81D9-4C09-8ECA-F8705BD1C0A9}"/>
              </c:ext>
            </c:extLst>
          </c:dPt>
          <c:dPt>
            <c:idx val="66"/>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34-81D9-4C09-8ECA-F8705BD1C0A9}"/>
              </c:ext>
            </c:extLst>
          </c:dPt>
          <c:dPt>
            <c:idx val="67"/>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36-81D9-4C09-8ECA-F8705BD1C0A9}"/>
              </c:ext>
            </c:extLst>
          </c:dPt>
          <c:dPt>
            <c:idx val="68"/>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38-81D9-4C09-8ECA-F8705BD1C0A9}"/>
              </c:ext>
            </c:extLst>
          </c:dPt>
          <c:dPt>
            <c:idx val="69"/>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3A-81D9-4C09-8ECA-F8705BD1C0A9}"/>
              </c:ext>
            </c:extLst>
          </c:dPt>
          <c:dPt>
            <c:idx val="70"/>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3C-81D9-4C09-8ECA-F8705BD1C0A9}"/>
              </c:ext>
            </c:extLst>
          </c:dPt>
          <c:dPt>
            <c:idx val="71"/>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3E-81D9-4C09-8ECA-F8705BD1C0A9}"/>
              </c:ext>
            </c:extLst>
          </c:dPt>
          <c:dPt>
            <c:idx val="72"/>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40-81D9-4C09-8ECA-F8705BD1C0A9}"/>
              </c:ext>
            </c:extLst>
          </c:dPt>
          <c:dPt>
            <c:idx val="73"/>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42-81D9-4C09-8ECA-F8705BD1C0A9}"/>
              </c:ext>
            </c:extLst>
          </c:dPt>
          <c:dPt>
            <c:idx val="74"/>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44-81D9-4C09-8ECA-F8705BD1C0A9}"/>
              </c:ext>
            </c:extLst>
          </c:dPt>
          <c:dPt>
            <c:idx val="75"/>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46-81D9-4C09-8ECA-F8705BD1C0A9}"/>
              </c:ext>
            </c:extLst>
          </c:dPt>
          <c:dPt>
            <c:idx val="76"/>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48-81D9-4C09-8ECA-F8705BD1C0A9}"/>
              </c:ext>
            </c:extLst>
          </c:dPt>
          <c:dPt>
            <c:idx val="77"/>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4A-81D9-4C09-8ECA-F8705BD1C0A9}"/>
              </c:ext>
            </c:extLst>
          </c:dPt>
          <c:dPt>
            <c:idx val="78"/>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4C-81D9-4C09-8ECA-F8705BD1C0A9}"/>
              </c:ext>
            </c:extLst>
          </c:dPt>
          <c:dPt>
            <c:idx val="79"/>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4E-81D9-4C09-8ECA-F8705BD1C0A9}"/>
              </c:ext>
            </c:extLst>
          </c:dPt>
          <c:dPt>
            <c:idx val="80"/>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50-81D9-4C09-8ECA-F8705BD1C0A9}"/>
              </c:ext>
            </c:extLst>
          </c:dPt>
          <c:dPt>
            <c:idx val="81"/>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52-81D9-4C09-8ECA-F8705BD1C0A9}"/>
              </c:ext>
            </c:extLst>
          </c:dPt>
          <c:dPt>
            <c:idx val="82"/>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54-81D9-4C09-8ECA-F8705BD1C0A9}"/>
              </c:ext>
            </c:extLst>
          </c:dPt>
          <c:dPt>
            <c:idx val="83"/>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56-81D9-4C09-8ECA-F8705BD1C0A9}"/>
              </c:ext>
            </c:extLst>
          </c:dPt>
          <c:dPt>
            <c:idx val="84"/>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58-81D9-4C09-8ECA-F8705BD1C0A9}"/>
              </c:ext>
            </c:extLst>
          </c:dPt>
          <c:dPt>
            <c:idx val="85"/>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5A-81D9-4C09-8ECA-F8705BD1C0A9}"/>
              </c:ext>
            </c:extLst>
          </c:dPt>
          <c:dPt>
            <c:idx val="86"/>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5C-81D9-4C09-8ECA-F8705BD1C0A9}"/>
              </c:ext>
            </c:extLst>
          </c:dPt>
          <c:cat>
            <c:strLit>
              <c:ptCount val="87"/>
              <c:pt idx="0">
                <c:v>Pornainen</c:v>
              </c:pt>
              <c:pt idx="1">
                <c:v>Kemiönsaari</c:v>
              </c:pt>
              <c:pt idx="2">
                <c:v>Paimio</c:v>
              </c:pt>
              <c:pt idx="3">
                <c:v>Kerava</c:v>
              </c:pt>
              <c:pt idx="4">
                <c:v>Mynämäki</c:v>
              </c:pt>
              <c:pt idx="5">
                <c:v>Nurmijärvi</c:v>
              </c:pt>
              <c:pt idx="6">
                <c:v>Järvenpää</c:v>
              </c:pt>
              <c:pt idx="7">
                <c:v>Suomussalmi</c:v>
              </c:pt>
              <c:pt idx="8">
                <c:v>Rusko</c:v>
              </c:pt>
              <c:pt idx="9">
                <c:v>Masku</c:v>
              </c:pt>
              <c:pt idx="10">
                <c:v>Hämeenlinna</c:v>
              </c:pt>
              <c:pt idx="11">
                <c:v>Nousiainen</c:v>
              </c:pt>
              <c:pt idx="12">
                <c:v>Savonlinna</c:v>
              </c:pt>
              <c:pt idx="13">
                <c:v>Sauvo</c:v>
              </c:pt>
              <c:pt idx="14">
                <c:v>Nokia</c:v>
              </c:pt>
              <c:pt idx="15">
                <c:v>Parainen</c:v>
              </c:pt>
              <c:pt idx="16">
                <c:v>Kuhmoinen</c:v>
              </c:pt>
              <c:pt idx="17">
                <c:v>Lahti</c:v>
              </c:pt>
              <c:pt idx="18">
                <c:v>Hämeenkyrö</c:v>
              </c:pt>
              <c:pt idx="19">
                <c:v>Vihti</c:v>
              </c:pt>
              <c:pt idx="20">
                <c:v>Uusikaupunki</c:v>
              </c:pt>
              <c:pt idx="21">
                <c:v>Orivesi</c:v>
              </c:pt>
              <c:pt idx="22">
                <c:v>Hollola</c:v>
              </c:pt>
              <c:pt idx="23">
                <c:v>Lieto</c:v>
              </c:pt>
              <c:pt idx="24">
                <c:v>Aura</c:v>
              </c:pt>
              <c:pt idx="25">
                <c:v>Imatra</c:v>
              </c:pt>
              <c:pt idx="26">
                <c:v>Somero</c:v>
              </c:pt>
              <c:pt idx="27">
                <c:v>Äänekoski</c:v>
              </c:pt>
              <c:pt idx="28">
                <c:v>Kangasala</c:v>
              </c:pt>
              <c:pt idx="29">
                <c:v>Turku</c:v>
              </c:pt>
              <c:pt idx="30">
                <c:v>Kaarina</c:v>
              </c:pt>
              <c:pt idx="31">
                <c:v>Jokioinen</c:v>
              </c:pt>
              <c:pt idx="32">
                <c:v>Kirkkonummi</c:v>
              </c:pt>
              <c:pt idx="33">
                <c:v>Tuusula</c:v>
              </c:pt>
              <c:pt idx="34">
                <c:v>Mäntsälä</c:v>
              </c:pt>
              <c:pt idx="35">
                <c:v>Oulu</c:v>
              </c:pt>
              <c:pt idx="36">
                <c:v>Punkalaidun</c:v>
              </c:pt>
              <c:pt idx="37">
                <c:v>Sipoo</c:v>
              </c:pt>
              <c:pt idx="38">
                <c:v>Joensuu</c:v>
              </c:pt>
              <c:pt idx="39">
                <c:v>Lohja</c:v>
              </c:pt>
              <c:pt idx="40">
                <c:v>Naantali</c:v>
              </c:pt>
              <c:pt idx="41">
                <c:v>Laitila</c:v>
              </c:pt>
              <c:pt idx="42">
                <c:v>Ylöjärvi</c:v>
              </c:pt>
              <c:pt idx="43">
                <c:v>Loviisa</c:v>
              </c:pt>
              <c:pt idx="44">
                <c:v>Hausjärvi</c:v>
              </c:pt>
              <c:pt idx="45">
                <c:v>Lempäälä</c:v>
              </c:pt>
              <c:pt idx="46">
                <c:v>Sastamala</c:v>
              </c:pt>
              <c:pt idx="47">
                <c:v>Ylivieska</c:v>
              </c:pt>
              <c:pt idx="48">
                <c:v>Lappeenranta</c:v>
              </c:pt>
              <c:pt idx="49">
                <c:v>Orimattila</c:v>
              </c:pt>
              <c:pt idx="50">
                <c:v>Luumäki</c:v>
              </c:pt>
              <c:pt idx="51">
                <c:v>Iisalmi</c:v>
              </c:pt>
              <c:pt idx="52">
                <c:v>Kuopio</c:v>
              </c:pt>
              <c:pt idx="53">
                <c:v>Loimaa</c:v>
              </c:pt>
              <c:pt idx="54">
                <c:v>Mikkeli</c:v>
              </c:pt>
              <c:pt idx="55">
                <c:v>Forssa</c:v>
              </c:pt>
              <c:pt idx="56">
                <c:v>Lapua</c:v>
              </c:pt>
              <c:pt idx="57">
                <c:v>Ikaalinen</c:v>
              </c:pt>
              <c:pt idx="58">
                <c:v>Raisio</c:v>
              </c:pt>
              <c:pt idx="59">
                <c:v>Ilmajoki</c:v>
              </c:pt>
              <c:pt idx="60">
                <c:v>Vantaa</c:v>
              </c:pt>
              <c:pt idx="61">
                <c:v>Janakkala</c:v>
              </c:pt>
              <c:pt idx="62">
                <c:v>Espoo</c:v>
              </c:pt>
              <c:pt idx="63">
                <c:v>Jyväskylä</c:v>
              </c:pt>
              <c:pt idx="64">
                <c:v>Padasjoki</c:v>
              </c:pt>
              <c:pt idx="65">
                <c:v>Rauma</c:v>
              </c:pt>
              <c:pt idx="66">
                <c:v>Hyvinkää</c:v>
              </c:pt>
              <c:pt idx="67">
                <c:v>Suonenjoki</c:v>
              </c:pt>
              <c:pt idx="68">
                <c:v>Kokkola</c:v>
              </c:pt>
              <c:pt idx="69">
                <c:v>Tampere</c:v>
              </c:pt>
              <c:pt idx="70">
                <c:v>Kouvola</c:v>
              </c:pt>
              <c:pt idx="71">
                <c:v>Kemi</c:v>
              </c:pt>
              <c:pt idx="72">
                <c:v>Pirkkala</c:v>
              </c:pt>
              <c:pt idx="73">
                <c:v>Kauniainen</c:v>
              </c:pt>
              <c:pt idx="74">
                <c:v>Salo</c:v>
              </c:pt>
              <c:pt idx="75">
                <c:v>Hamina</c:v>
              </c:pt>
              <c:pt idx="76">
                <c:v>Iitti</c:v>
              </c:pt>
              <c:pt idx="77">
                <c:v>Vaasa</c:v>
              </c:pt>
              <c:pt idx="78">
                <c:v>Riihimäki</c:v>
              </c:pt>
              <c:pt idx="79">
                <c:v>Karkkila</c:v>
              </c:pt>
              <c:pt idx="80">
                <c:v>Kotka</c:v>
              </c:pt>
              <c:pt idx="81">
                <c:v>Hanko</c:v>
              </c:pt>
              <c:pt idx="82">
                <c:v>Seinäjoki</c:v>
              </c:pt>
              <c:pt idx="83">
                <c:v>Kajaani</c:v>
              </c:pt>
              <c:pt idx="84">
                <c:v>Helsinki</c:v>
              </c:pt>
              <c:pt idx="85">
                <c:v>Varkaus</c:v>
              </c:pt>
              <c:pt idx="86">
                <c:v>Ilomantsi</c:v>
              </c:pt>
            </c:strLit>
          </c:cat>
          <c:val>
            <c:numLit>
              <c:formatCode>General</c:formatCode>
              <c:ptCount val="87"/>
              <c:pt idx="0">
                <c:v>0.29489189386367798</c:v>
              </c:pt>
              <c:pt idx="1">
                <c:v>0.28361397981643677</c:v>
              </c:pt>
              <c:pt idx="2">
                <c:v>0.19822321832180023</c:v>
              </c:pt>
              <c:pt idx="3">
                <c:v>0.11027555912733078</c:v>
              </c:pt>
              <c:pt idx="4">
                <c:v>0.2520388662815094</c:v>
              </c:pt>
              <c:pt idx="5">
                <c:v>0.29257547855377197</c:v>
              </c:pt>
              <c:pt idx="6">
                <c:v>0.19036370515823364</c:v>
              </c:pt>
              <c:pt idx="7">
                <c:v>0.29871836304664612</c:v>
              </c:pt>
              <c:pt idx="8">
                <c:v>0.29861217737197876</c:v>
              </c:pt>
              <c:pt idx="9">
                <c:v>0.27054852247238159</c:v>
              </c:pt>
              <c:pt idx="10">
                <c:v>0.16972078382968903</c:v>
              </c:pt>
              <c:pt idx="11">
                <c:v>0.22632607817649841</c:v>
              </c:pt>
              <c:pt idx="12">
                <c:v>0.32019373774528503</c:v>
              </c:pt>
              <c:pt idx="13">
                <c:v>0.29699757695198059</c:v>
              </c:pt>
              <c:pt idx="14">
                <c:v>0.20577411353588104</c:v>
              </c:pt>
              <c:pt idx="15">
                <c:v>0.24776214361190796</c:v>
              </c:pt>
              <c:pt idx="16">
                <c:v>0.30791392922401428</c:v>
              </c:pt>
              <c:pt idx="17">
                <c:v>0.12389093637466431</c:v>
              </c:pt>
              <c:pt idx="18">
                <c:v>0.2456512451171875</c:v>
              </c:pt>
              <c:pt idx="19">
                <c:v>0.31464970111846924</c:v>
              </c:pt>
              <c:pt idx="20">
                <c:v>0.2215898185968399</c:v>
              </c:pt>
              <c:pt idx="21">
                <c:v>0.26753368973731995</c:v>
              </c:pt>
              <c:pt idx="22">
                <c:v>0.22580407559871674</c:v>
              </c:pt>
              <c:pt idx="23">
                <c:v>0.32271683216094971</c:v>
              </c:pt>
              <c:pt idx="24">
                <c:v>0.33362671732902527</c:v>
              </c:pt>
              <c:pt idx="25">
                <c:v>0.26405084133148193</c:v>
              </c:pt>
              <c:pt idx="26">
                <c:v>0.3414233922958374</c:v>
              </c:pt>
              <c:pt idx="27">
                <c:v>0.29381531476974487</c:v>
              </c:pt>
              <c:pt idx="28">
                <c:v>0.18173748254776001</c:v>
              </c:pt>
              <c:pt idx="29">
                <c:v>7.5764231383800507E-2</c:v>
              </c:pt>
              <c:pt idx="30">
                <c:v>0.21059940755367279</c:v>
              </c:pt>
              <c:pt idx="31">
                <c:v>0.39871948957443237</c:v>
              </c:pt>
              <c:pt idx="32">
                <c:v>0.19523577392101288</c:v>
              </c:pt>
              <c:pt idx="33">
                <c:v>0.38029661774635315</c:v>
              </c:pt>
              <c:pt idx="34">
                <c:v>0.31746721267700195</c:v>
              </c:pt>
              <c:pt idx="35">
                <c:v>0.14371345937252045</c:v>
              </c:pt>
              <c:pt idx="36">
                <c:v>0.28371131420135498</c:v>
              </c:pt>
              <c:pt idx="37">
                <c:v>0.23344144225120544</c:v>
              </c:pt>
              <c:pt idx="38">
                <c:v>0.19341394305229187</c:v>
              </c:pt>
              <c:pt idx="39">
                <c:v>0.26435571908950806</c:v>
              </c:pt>
              <c:pt idx="40">
                <c:v>0.2089751660823822</c:v>
              </c:pt>
              <c:pt idx="41">
                <c:v>0.39973199367523193</c:v>
              </c:pt>
              <c:pt idx="42">
                <c:v>0.22355806827545166</c:v>
              </c:pt>
              <c:pt idx="43">
                <c:v>0.42960190773010254</c:v>
              </c:pt>
              <c:pt idx="44">
                <c:v>0.53232681751251221</c:v>
              </c:pt>
              <c:pt idx="45">
                <c:v>0.20896336436271667</c:v>
              </c:pt>
              <c:pt idx="46">
                <c:v>0.24841193854808807</c:v>
              </c:pt>
              <c:pt idx="47">
                <c:v>0.22620709240436554</c:v>
              </c:pt>
              <c:pt idx="48">
                <c:v>0.13997471332550049</c:v>
              </c:pt>
              <c:pt idx="49">
                <c:v>0.29328656196594238</c:v>
              </c:pt>
              <c:pt idx="50">
                <c:v>0.33215615153312683</c:v>
              </c:pt>
              <c:pt idx="51">
                <c:v>0.20961454510688782</c:v>
              </c:pt>
              <c:pt idx="52">
                <c:v>0.12155229598283768</c:v>
              </c:pt>
              <c:pt idx="53">
                <c:v>0.29761451482772827</c:v>
              </c:pt>
              <c:pt idx="54">
                <c:v>0.17739224433898926</c:v>
              </c:pt>
              <c:pt idx="55">
                <c:v>0.22091095149517059</c:v>
              </c:pt>
              <c:pt idx="56">
                <c:v>0.22304655611515045</c:v>
              </c:pt>
              <c:pt idx="57">
                <c:v>0.30668735504150391</c:v>
              </c:pt>
              <c:pt idx="58">
                <c:v>0.16912741959095001</c:v>
              </c:pt>
              <c:pt idx="59">
                <c:v>0.22892418503761292</c:v>
              </c:pt>
              <c:pt idx="60">
                <c:v>9.7665153443813324E-2</c:v>
              </c:pt>
              <c:pt idx="61">
                <c:v>0.27780216932296753</c:v>
              </c:pt>
              <c:pt idx="62">
                <c:v>0.10115284472703934</c:v>
              </c:pt>
              <c:pt idx="63">
                <c:v>0.10840225964784622</c:v>
              </c:pt>
              <c:pt idx="64">
                <c:v>0.39190128445625305</c:v>
              </c:pt>
              <c:pt idx="65">
                <c:v>0.20503105223178864</c:v>
              </c:pt>
              <c:pt idx="66">
                <c:v>0.14903849363327026</c:v>
              </c:pt>
              <c:pt idx="67">
                <c:v>0.26167964935302734</c:v>
              </c:pt>
              <c:pt idx="68">
                <c:v>0.18852269649505615</c:v>
              </c:pt>
              <c:pt idx="69">
                <c:v>6.7241817712783813E-2</c:v>
              </c:pt>
              <c:pt idx="70">
                <c:v>0.21371465921401978</c:v>
              </c:pt>
              <c:pt idx="71">
                <c:v>0.30303096771240234</c:v>
              </c:pt>
              <c:pt idx="72">
                <c:v>0.18473953008651733</c:v>
              </c:pt>
              <c:pt idx="73">
                <c:v>8.5637591779232025E-2</c:v>
              </c:pt>
              <c:pt idx="74">
                <c:v>0.25597885251045227</c:v>
              </c:pt>
              <c:pt idx="75">
                <c:v>0.45562347769737244</c:v>
              </c:pt>
              <c:pt idx="76">
                <c:v>0.3255818784236908</c:v>
              </c:pt>
              <c:pt idx="77">
                <c:v>0.13317008316516876</c:v>
              </c:pt>
              <c:pt idx="78">
                <c:v>0.22840069234371185</c:v>
              </c:pt>
              <c:pt idx="79">
                <c:v>0.26209777593612671</c:v>
              </c:pt>
              <c:pt idx="80">
                <c:v>0.24438133835792542</c:v>
              </c:pt>
              <c:pt idx="81">
                <c:v>0.4390818178653717</c:v>
              </c:pt>
              <c:pt idx="82">
                <c:v>0.18964517116546631</c:v>
              </c:pt>
              <c:pt idx="83">
                <c:v>0.16115745902061462</c:v>
              </c:pt>
              <c:pt idx="84">
                <c:v>3.2136101275682449E-2</c:v>
              </c:pt>
              <c:pt idx="85">
                <c:v>0.38430929183959961</c:v>
              </c:pt>
              <c:pt idx="86">
                <c:v>0.27340757846832275</c:v>
              </c:pt>
            </c:numLit>
          </c:val>
          <c:extLst>
            <c:ext xmlns:c16="http://schemas.microsoft.com/office/drawing/2014/chart" uri="{C3380CC4-5D6E-409C-BE32-E72D297353CC}">
              <c16:uniqueId val="{0000015D-81D9-4C09-8ECA-F8705BD1C0A9}"/>
            </c:ext>
          </c:extLst>
        </c:ser>
        <c:ser>
          <c:idx val="2"/>
          <c:order val="2"/>
          <c:tx>
            <c:v>Maalämpö</c:v>
          </c:tx>
          <c:spPr>
            <a:solidFill>
              <a:srgbClr val="99CCFF"/>
            </a:solidFill>
          </c:spPr>
          <c:invertIfNegative val="0"/>
          <c:dPt>
            <c:idx val="0"/>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5F-81D9-4C09-8ECA-F8705BD1C0A9}"/>
              </c:ext>
            </c:extLst>
          </c:dPt>
          <c:dPt>
            <c:idx val="1"/>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61-81D9-4C09-8ECA-F8705BD1C0A9}"/>
              </c:ext>
            </c:extLst>
          </c:dPt>
          <c:dPt>
            <c:idx val="2"/>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63-81D9-4C09-8ECA-F8705BD1C0A9}"/>
              </c:ext>
            </c:extLst>
          </c:dPt>
          <c:dPt>
            <c:idx val="3"/>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65-81D9-4C09-8ECA-F8705BD1C0A9}"/>
              </c:ext>
            </c:extLst>
          </c:dPt>
          <c:dPt>
            <c:idx val="4"/>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67-81D9-4C09-8ECA-F8705BD1C0A9}"/>
              </c:ext>
            </c:extLst>
          </c:dPt>
          <c:dPt>
            <c:idx val="5"/>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69-81D9-4C09-8ECA-F8705BD1C0A9}"/>
              </c:ext>
            </c:extLst>
          </c:dPt>
          <c:dPt>
            <c:idx val="6"/>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6B-81D9-4C09-8ECA-F8705BD1C0A9}"/>
              </c:ext>
            </c:extLst>
          </c:dPt>
          <c:dPt>
            <c:idx val="7"/>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6D-81D9-4C09-8ECA-F8705BD1C0A9}"/>
              </c:ext>
            </c:extLst>
          </c:dPt>
          <c:dPt>
            <c:idx val="8"/>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6F-81D9-4C09-8ECA-F8705BD1C0A9}"/>
              </c:ext>
            </c:extLst>
          </c:dPt>
          <c:dPt>
            <c:idx val="9"/>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71-81D9-4C09-8ECA-F8705BD1C0A9}"/>
              </c:ext>
            </c:extLst>
          </c:dPt>
          <c:dPt>
            <c:idx val="10"/>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73-81D9-4C09-8ECA-F8705BD1C0A9}"/>
              </c:ext>
            </c:extLst>
          </c:dPt>
          <c:dPt>
            <c:idx val="11"/>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75-81D9-4C09-8ECA-F8705BD1C0A9}"/>
              </c:ext>
            </c:extLst>
          </c:dPt>
          <c:dPt>
            <c:idx val="12"/>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77-81D9-4C09-8ECA-F8705BD1C0A9}"/>
              </c:ext>
            </c:extLst>
          </c:dPt>
          <c:dPt>
            <c:idx val="13"/>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79-81D9-4C09-8ECA-F8705BD1C0A9}"/>
              </c:ext>
            </c:extLst>
          </c:dPt>
          <c:dPt>
            <c:idx val="14"/>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7B-81D9-4C09-8ECA-F8705BD1C0A9}"/>
              </c:ext>
            </c:extLst>
          </c:dPt>
          <c:dPt>
            <c:idx val="15"/>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7D-81D9-4C09-8ECA-F8705BD1C0A9}"/>
              </c:ext>
            </c:extLst>
          </c:dPt>
          <c:dPt>
            <c:idx val="16"/>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7F-81D9-4C09-8ECA-F8705BD1C0A9}"/>
              </c:ext>
            </c:extLst>
          </c:dPt>
          <c:dPt>
            <c:idx val="17"/>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81-81D9-4C09-8ECA-F8705BD1C0A9}"/>
              </c:ext>
            </c:extLst>
          </c:dPt>
          <c:dPt>
            <c:idx val="18"/>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83-81D9-4C09-8ECA-F8705BD1C0A9}"/>
              </c:ext>
            </c:extLst>
          </c:dPt>
          <c:dPt>
            <c:idx val="19"/>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85-81D9-4C09-8ECA-F8705BD1C0A9}"/>
              </c:ext>
            </c:extLst>
          </c:dPt>
          <c:dPt>
            <c:idx val="20"/>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87-81D9-4C09-8ECA-F8705BD1C0A9}"/>
              </c:ext>
            </c:extLst>
          </c:dPt>
          <c:dPt>
            <c:idx val="21"/>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89-81D9-4C09-8ECA-F8705BD1C0A9}"/>
              </c:ext>
            </c:extLst>
          </c:dPt>
          <c:dPt>
            <c:idx val="22"/>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8B-81D9-4C09-8ECA-F8705BD1C0A9}"/>
              </c:ext>
            </c:extLst>
          </c:dPt>
          <c:dPt>
            <c:idx val="23"/>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8D-81D9-4C09-8ECA-F8705BD1C0A9}"/>
              </c:ext>
            </c:extLst>
          </c:dPt>
          <c:dPt>
            <c:idx val="24"/>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8F-81D9-4C09-8ECA-F8705BD1C0A9}"/>
              </c:ext>
            </c:extLst>
          </c:dPt>
          <c:dPt>
            <c:idx val="25"/>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91-81D9-4C09-8ECA-F8705BD1C0A9}"/>
              </c:ext>
            </c:extLst>
          </c:dPt>
          <c:dPt>
            <c:idx val="26"/>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93-81D9-4C09-8ECA-F8705BD1C0A9}"/>
              </c:ext>
            </c:extLst>
          </c:dPt>
          <c:dPt>
            <c:idx val="27"/>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95-81D9-4C09-8ECA-F8705BD1C0A9}"/>
              </c:ext>
            </c:extLst>
          </c:dPt>
          <c:dPt>
            <c:idx val="28"/>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97-81D9-4C09-8ECA-F8705BD1C0A9}"/>
              </c:ext>
            </c:extLst>
          </c:dPt>
          <c:dPt>
            <c:idx val="29"/>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99-81D9-4C09-8ECA-F8705BD1C0A9}"/>
              </c:ext>
            </c:extLst>
          </c:dPt>
          <c:dPt>
            <c:idx val="30"/>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9B-81D9-4C09-8ECA-F8705BD1C0A9}"/>
              </c:ext>
            </c:extLst>
          </c:dPt>
          <c:dPt>
            <c:idx val="31"/>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9D-81D9-4C09-8ECA-F8705BD1C0A9}"/>
              </c:ext>
            </c:extLst>
          </c:dPt>
          <c:dPt>
            <c:idx val="32"/>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9F-81D9-4C09-8ECA-F8705BD1C0A9}"/>
              </c:ext>
            </c:extLst>
          </c:dPt>
          <c:dPt>
            <c:idx val="33"/>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A1-81D9-4C09-8ECA-F8705BD1C0A9}"/>
              </c:ext>
            </c:extLst>
          </c:dPt>
          <c:dPt>
            <c:idx val="34"/>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A3-81D9-4C09-8ECA-F8705BD1C0A9}"/>
              </c:ext>
            </c:extLst>
          </c:dPt>
          <c:dPt>
            <c:idx val="35"/>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A5-81D9-4C09-8ECA-F8705BD1C0A9}"/>
              </c:ext>
            </c:extLst>
          </c:dPt>
          <c:dPt>
            <c:idx val="36"/>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A7-81D9-4C09-8ECA-F8705BD1C0A9}"/>
              </c:ext>
            </c:extLst>
          </c:dPt>
          <c:dPt>
            <c:idx val="37"/>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A9-81D9-4C09-8ECA-F8705BD1C0A9}"/>
              </c:ext>
            </c:extLst>
          </c:dPt>
          <c:dPt>
            <c:idx val="38"/>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AB-81D9-4C09-8ECA-F8705BD1C0A9}"/>
              </c:ext>
            </c:extLst>
          </c:dPt>
          <c:dPt>
            <c:idx val="39"/>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AD-81D9-4C09-8ECA-F8705BD1C0A9}"/>
              </c:ext>
            </c:extLst>
          </c:dPt>
          <c:dPt>
            <c:idx val="40"/>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AF-81D9-4C09-8ECA-F8705BD1C0A9}"/>
              </c:ext>
            </c:extLst>
          </c:dPt>
          <c:dPt>
            <c:idx val="41"/>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B1-81D9-4C09-8ECA-F8705BD1C0A9}"/>
              </c:ext>
            </c:extLst>
          </c:dPt>
          <c:dPt>
            <c:idx val="42"/>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B3-81D9-4C09-8ECA-F8705BD1C0A9}"/>
              </c:ext>
            </c:extLst>
          </c:dPt>
          <c:dPt>
            <c:idx val="43"/>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B5-81D9-4C09-8ECA-F8705BD1C0A9}"/>
              </c:ext>
            </c:extLst>
          </c:dPt>
          <c:dPt>
            <c:idx val="44"/>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B7-81D9-4C09-8ECA-F8705BD1C0A9}"/>
              </c:ext>
            </c:extLst>
          </c:dPt>
          <c:dPt>
            <c:idx val="45"/>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B9-81D9-4C09-8ECA-F8705BD1C0A9}"/>
              </c:ext>
            </c:extLst>
          </c:dPt>
          <c:dPt>
            <c:idx val="46"/>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BB-81D9-4C09-8ECA-F8705BD1C0A9}"/>
              </c:ext>
            </c:extLst>
          </c:dPt>
          <c:dPt>
            <c:idx val="47"/>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BD-81D9-4C09-8ECA-F8705BD1C0A9}"/>
              </c:ext>
            </c:extLst>
          </c:dPt>
          <c:dPt>
            <c:idx val="48"/>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BF-81D9-4C09-8ECA-F8705BD1C0A9}"/>
              </c:ext>
            </c:extLst>
          </c:dPt>
          <c:dPt>
            <c:idx val="49"/>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C1-81D9-4C09-8ECA-F8705BD1C0A9}"/>
              </c:ext>
            </c:extLst>
          </c:dPt>
          <c:dPt>
            <c:idx val="50"/>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C3-81D9-4C09-8ECA-F8705BD1C0A9}"/>
              </c:ext>
            </c:extLst>
          </c:dPt>
          <c:dPt>
            <c:idx val="51"/>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C5-81D9-4C09-8ECA-F8705BD1C0A9}"/>
              </c:ext>
            </c:extLst>
          </c:dPt>
          <c:dPt>
            <c:idx val="52"/>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C7-81D9-4C09-8ECA-F8705BD1C0A9}"/>
              </c:ext>
            </c:extLst>
          </c:dPt>
          <c:dPt>
            <c:idx val="53"/>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C9-81D9-4C09-8ECA-F8705BD1C0A9}"/>
              </c:ext>
            </c:extLst>
          </c:dPt>
          <c:dPt>
            <c:idx val="54"/>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CB-81D9-4C09-8ECA-F8705BD1C0A9}"/>
              </c:ext>
            </c:extLst>
          </c:dPt>
          <c:dPt>
            <c:idx val="55"/>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CD-81D9-4C09-8ECA-F8705BD1C0A9}"/>
              </c:ext>
            </c:extLst>
          </c:dPt>
          <c:dPt>
            <c:idx val="56"/>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CF-81D9-4C09-8ECA-F8705BD1C0A9}"/>
              </c:ext>
            </c:extLst>
          </c:dPt>
          <c:dPt>
            <c:idx val="57"/>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D1-81D9-4C09-8ECA-F8705BD1C0A9}"/>
              </c:ext>
            </c:extLst>
          </c:dPt>
          <c:dPt>
            <c:idx val="58"/>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D3-81D9-4C09-8ECA-F8705BD1C0A9}"/>
              </c:ext>
            </c:extLst>
          </c:dPt>
          <c:dPt>
            <c:idx val="59"/>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D5-81D9-4C09-8ECA-F8705BD1C0A9}"/>
              </c:ext>
            </c:extLst>
          </c:dPt>
          <c:dPt>
            <c:idx val="60"/>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D7-81D9-4C09-8ECA-F8705BD1C0A9}"/>
              </c:ext>
            </c:extLst>
          </c:dPt>
          <c:dPt>
            <c:idx val="61"/>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D9-81D9-4C09-8ECA-F8705BD1C0A9}"/>
              </c:ext>
            </c:extLst>
          </c:dPt>
          <c:dPt>
            <c:idx val="62"/>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DB-81D9-4C09-8ECA-F8705BD1C0A9}"/>
              </c:ext>
            </c:extLst>
          </c:dPt>
          <c:dPt>
            <c:idx val="63"/>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DD-81D9-4C09-8ECA-F8705BD1C0A9}"/>
              </c:ext>
            </c:extLst>
          </c:dPt>
          <c:dPt>
            <c:idx val="64"/>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DF-81D9-4C09-8ECA-F8705BD1C0A9}"/>
              </c:ext>
            </c:extLst>
          </c:dPt>
          <c:dPt>
            <c:idx val="65"/>
            <c:invertIfNegative val="0"/>
            <c:bubble3D val="0"/>
            <c:spPr>
              <a:solidFill>
                <a:srgbClr val="99CCFF"/>
              </a:solidFill>
              <a:ln w="25400">
                <a:solidFill>
                  <a:srgbClr val="000000"/>
                </a:solidFill>
                <a:prstDash val="solid"/>
              </a:ln>
            </c:spPr>
            <c:extLst>
              <c:ext xmlns:c16="http://schemas.microsoft.com/office/drawing/2014/chart" uri="{C3380CC4-5D6E-409C-BE32-E72D297353CC}">
                <c16:uniqueId val="{000001E1-81D9-4C09-8ECA-F8705BD1C0A9}"/>
              </c:ext>
            </c:extLst>
          </c:dPt>
          <c:dPt>
            <c:idx val="66"/>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E3-81D9-4C09-8ECA-F8705BD1C0A9}"/>
              </c:ext>
            </c:extLst>
          </c:dPt>
          <c:dPt>
            <c:idx val="67"/>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E5-81D9-4C09-8ECA-F8705BD1C0A9}"/>
              </c:ext>
            </c:extLst>
          </c:dPt>
          <c:dPt>
            <c:idx val="68"/>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E7-81D9-4C09-8ECA-F8705BD1C0A9}"/>
              </c:ext>
            </c:extLst>
          </c:dPt>
          <c:dPt>
            <c:idx val="69"/>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E9-81D9-4C09-8ECA-F8705BD1C0A9}"/>
              </c:ext>
            </c:extLst>
          </c:dPt>
          <c:dPt>
            <c:idx val="70"/>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EB-81D9-4C09-8ECA-F8705BD1C0A9}"/>
              </c:ext>
            </c:extLst>
          </c:dPt>
          <c:dPt>
            <c:idx val="71"/>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ED-81D9-4C09-8ECA-F8705BD1C0A9}"/>
              </c:ext>
            </c:extLst>
          </c:dPt>
          <c:dPt>
            <c:idx val="72"/>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EF-81D9-4C09-8ECA-F8705BD1C0A9}"/>
              </c:ext>
            </c:extLst>
          </c:dPt>
          <c:dPt>
            <c:idx val="73"/>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F1-81D9-4C09-8ECA-F8705BD1C0A9}"/>
              </c:ext>
            </c:extLst>
          </c:dPt>
          <c:dPt>
            <c:idx val="74"/>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F3-81D9-4C09-8ECA-F8705BD1C0A9}"/>
              </c:ext>
            </c:extLst>
          </c:dPt>
          <c:dPt>
            <c:idx val="75"/>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F5-81D9-4C09-8ECA-F8705BD1C0A9}"/>
              </c:ext>
            </c:extLst>
          </c:dPt>
          <c:dPt>
            <c:idx val="76"/>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F7-81D9-4C09-8ECA-F8705BD1C0A9}"/>
              </c:ext>
            </c:extLst>
          </c:dPt>
          <c:dPt>
            <c:idx val="77"/>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F9-81D9-4C09-8ECA-F8705BD1C0A9}"/>
              </c:ext>
            </c:extLst>
          </c:dPt>
          <c:dPt>
            <c:idx val="78"/>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FB-81D9-4C09-8ECA-F8705BD1C0A9}"/>
              </c:ext>
            </c:extLst>
          </c:dPt>
          <c:dPt>
            <c:idx val="79"/>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FD-81D9-4C09-8ECA-F8705BD1C0A9}"/>
              </c:ext>
            </c:extLst>
          </c:dPt>
          <c:dPt>
            <c:idx val="80"/>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FF-81D9-4C09-8ECA-F8705BD1C0A9}"/>
              </c:ext>
            </c:extLst>
          </c:dPt>
          <c:dPt>
            <c:idx val="81"/>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01-81D9-4C09-8ECA-F8705BD1C0A9}"/>
              </c:ext>
            </c:extLst>
          </c:dPt>
          <c:dPt>
            <c:idx val="82"/>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03-81D9-4C09-8ECA-F8705BD1C0A9}"/>
              </c:ext>
            </c:extLst>
          </c:dPt>
          <c:dPt>
            <c:idx val="83"/>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05-81D9-4C09-8ECA-F8705BD1C0A9}"/>
              </c:ext>
            </c:extLst>
          </c:dPt>
          <c:dPt>
            <c:idx val="84"/>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07-81D9-4C09-8ECA-F8705BD1C0A9}"/>
              </c:ext>
            </c:extLst>
          </c:dPt>
          <c:dPt>
            <c:idx val="85"/>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09-81D9-4C09-8ECA-F8705BD1C0A9}"/>
              </c:ext>
            </c:extLst>
          </c:dPt>
          <c:dPt>
            <c:idx val="86"/>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0B-81D9-4C09-8ECA-F8705BD1C0A9}"/>
              </c:ext>
            </c:extLst>
          </c:dPt>
          <c:cat>
            <c:strLit>
              <c:ptCount val="87"/>
              <c:pt idx="0">
                <c:v>Pornainen</c:v>
              </c:pt>
              <c:pt idx="1">
                <c:v>Kemiönsaari</c:v>
              </c:pt>
              <c:pt idx="2">
                <c:v>Paimio</c:v>
              </c:pt>
              <c:pt idx="3">
                <c:v>Kerava</c:v>
              </c:pt>
              <c:pt idx="4">
                <c:v>Mynämäki</c:v>
              </c:pt>
              <c:pt idx="5">
                <c:v>Nurmijärvi</c:v>
              </c:pt>
              <c:pt idx="6">
                <c:v>Järvenpää</c:v>
              </c:pt>
              <c:pt idx="7">
                <c:v>Suomussalmi</c:v>
              </c:pt>
              <c:pt idx="8">
                <c:v>Rusko</c:v>
              </c:pt>
              <c:pt idx="9">
                <c:v>Masku</c:v>
              </c:pt>
              <c:pt idx="10">
                <c:v>Hämeenlinna</c:v>
              </c:pt>
              <c:pt idx="11">
                <c:v>Nousiainen</c:v>
              </c:pt>
              <c:pt idx="12">
                <c:v>Savonlinna</c:v>
              </c:pt>
              <c:pt idx="13">
                <c:v>Sauvo</c:v>
              </c:pt>
              <c:pt idx="14">
                <c:v>Nokia</c:v>
              </c:pt>
              <c:pt idx="15">
                <c:v>Parainen</c:v>
              </c:pt>
              <c:pt idx="16">
                <c:v>Kuhmoinen</c:v>
              </c:pt>
              <c:pt idx="17">
                <c:v>Lahti</c:v>
              </c:pt>
              <c:pt idx="18">
                <c:v>Hämeenkyrö</c:v>
              </c:pt>
              <c:pt idx="19">
                <c:v>Vihti</c:v>
              </c:pt>
              <c:pt idx="20">
                <c:v>Uusikaupunki</c:v>
              </c:pt>
              <c:pt idx="21">
                <c:v>Orivesi</c:v>
              </c:pt>
              <c:pt idx="22">
                <c:v>Hollola</c:v>
              </c:pt>
              <c:pt idx="23">
                <c:v>Lieto</c:v>
              </c:pt>
              <c:pt idx="24">
                <c:v>Aura</c:v>
              </c:pt>
              <c:pt idx="25">
                <c:v>Imatra</c:v>
              </c:pt>
              <c:pt idx="26">
                <c:v>Somero</c:v>
              </c:pt>
              <c:pt idx="27">
                <c:v>Äänekoski</c:v>
              </c:pt>
              <c:pt idx="28">
                <c:v>Kangasala</c:v>
              </c:pt>
              <c:pt idx="29">
                <c:v>Turku</c:v>
              </c:pt>
              <c:pt idx="30">
                <c:v>Kaarina</c:v>
              </c:pt>
              <c:pt idx="31">
                <c:v>Jokioinen</c:v>
              </c:pt>
              <c:pt idx="32">
                <c:v>Kirkkonummi</c:v>
              </c:pt>
              <c:pt idx="33">
                <c:v>Tuusula</c:v>
              </c:pt>
              <c:pt idx="34">
                <c:v>Mäntsälä</c:v>
              </c:pt>
              <c:pt idx="35">
                <c:v>Oulu</c:v>
              </c:pt>
              <c:pt idx="36">
                <c:v>Punkalaidun</c:v>
              </c:pt>
              <c:pt idx="37">
                <c:v>Sipoo</c:v>
              </c:pt>
              <c:pt idx="38">
                <c:v>Joensuu</c:v>
              </c:pt>
              <c:pt idx="39">
                <c:v>Lohja</c:v>
              </c:pt>
              <c:pt idx="40">
                <c:v>Naantali</c:v>
              </c:pt>
              <c:pt idx="41">
                <c:v>Laitila</c:v>
              </c:pt>
              <c:pt idx="42">
                <c:v>Ylöjärvi</c:v>
              </c:pt>
              <c:pt idx="43">
                <c:v>Loviisa</c:v>
              </c:pt>
              <c:pt idx="44">
                <c:v>Hausjärvi</c:v>
              </c:pt>
              <c:pt idx="45">
                <c:v>Lempäälä</c:v>
              </c:pt>
              <c:pt idx="46">
                <c:v>Sastamala</c:v>
              </c:pt>
              <c:pt idx="47">
                <c:v>Ylivieska</c:v>
              </c:pt>
              <c:pt idx="48">
                <c:v>Lappeenranta</c:v>
              </c:pt>
              <c:pt idx="49">
                <c:v>Orimattila</c:v>
              </c:pt>
              <c:pt idx="50">
                <c:v>Luumäki</c:v>
              </c:pt>
              <c:pt idx="51">
                <c:v>Iisalmi</c:v>
              </c:pt>
              <c:pt idx="52">
                <c:v>Kuopio</c:v>
              </c:pt>
              <c:pt idx="53">
                <c:v>Loimaa</c:v>
              </c:pt>
              <c:pt idx="54">
                <c:v>Mikkeli</c:v>
              </c:pt>
              <c:pt idx="55">
                <c:v>Forssa</c:v>
              </c:pt>
              <c:pt idx="56">
                <c:v>Lapua</c:v>
              </c:pt>
              <c:pt idx="57">
                <c:v>Ikaalinen</c:v>
              </c:pt>
              <c:pt idx="58">
                <c:v>Raisio</c:v>
              </c:pt>
              <c:pt idx="59">
                <c:v>Ilmajoki</c:v>
              </c:pt>
              <c:pt idx="60">
                <c:v>Vantaa</c:v>
              </c:pt>
              <c:pt idx="61">
                <c:v>Janakkala</c:v>
              </c:pt>
              <c:pt idx="62">
                <c:v>Espoo</c:v>
              </c:pt>
              <c:pt idx="63">
                <c:v>Jyväskylä</c:v>
              </c:pt>
              <c:pt idx="64">
                <c:v>Padasjoki</c:v>
              </c:pt>
              <c:pt idx="65">
                <c:v>Rauma</c:v>
              </c:pt>
              <c:pt idx="66">
                <c:v>Hyvinkää</c:v>
              </c:pt>
              <c:pt idx="67">
                <c:v>Suonenjoki</c:v>
              </c:pt>
              <c:pt idx="68">
                <c:v>Kokkola</c:v>
              </c:pt>
              <c:pt idx="69">
                <c:v>Tampere</c:v>
              </c:pt>
              <c:pt idx="70">
                <c:v>Kouvola</c:v>
              </c:pt>
              <c:pt idx="71">
                <c:v>Kemi</c:v>
              </c:pt>
              <c:pt idx="72">
                <c:v>Pirkkala</c:v>
              </c:pt>
              <c:pt idx="73">
                <c:v>Kauniainen</c:v>
              </c:pt>
              <c:pt idx="74">
                <c:v>Salo</c:v>
              </c:pt>
              <c:pt idx="75">
                <c:v>Hamina</c:v>
              </c:pt>
              <c:pt idx="76">
                <c:v>Iitti</c:v>
              </c:pt>
              <c:pt idx="77">
                <c:v>Vaasa</c:v>
              </c:pt>
              <c:pt idx="78">
                <c:v>Riihimäki</c:v>
              </c:pt>
              <c:pt idx="79">
                <c:v>Karkkila</c:v>
              </c:pt>
              <c:pt idx="80">
                <c:v>Kotka</c:v>
              </c:pt>
              <c:pt idx="81">
                <c:v>Hanko</c:v>
              </c:pt>
              <c:pt idx="82">
                <c:v>Seinäjoki</c:v>
              </c:pt>
              <c:pt idx="83">
                <c:v>Kajaani</c:v>
              </c:pt>
              <c:pt idx="84">
                <c:v>Helsinki</c:v>
              </c:pt>
              <c:pt idx="85">
                <c:v>Varkaus</c:v>
              </c:pt>
              <c:pt idx="86">
                <c:v>Ilomantsi</c:v>
              </c:pt>
            </c:strLit>
          </c:cat>
          <c:val>
            <c:numLit>
              <c:formatCode>General</c:formatCode>
              <c:ptCount val="87"/>
              <c:pt idx="0">
                <c:v>2.2162297740578651E-2</c:v>
              </c:pt>
              <c:pt idx="1">
                <c:v>1.6056735068559647E-2</c:v>
              </c:pt>
              <c:pt idx="2">
                <c:v>9.0282298624515533E-3</c:v>
              </c:pt>
              <c:pt idx="3">
                <c:v>1.3600945472717285E-2</c:v>
              </c:pt>
              <c:pt idx="4">
                <c:v>8.2792602479457855E-3</c:v>
              </c:pt>
              <c:pt idx="5">
                <c:v>1.8070707097649574E-2</c:v>
              </c:pt>
              <c:pt idx="6">
                <c:v>1.5278290957212448E-2</c:v>
              </c:pt>
              <c:pt idx="7">
                <c:v>7.8772846609354019E-3</c:v>
              </c:pt>
              <c:pt idx="8">
                <c:v>3.40161994099617E-2</c:v>
              </c:pt>
              <c:pt idx="9">
                <c:v>3.2165929675102234E-2</c:v>
              </c:pt>
              <c:pt idx="10">
                <c:v>1.1060423217713833E-2</c:v>
              </c:pt>
              <c:pt idx="11">
                <c:v>1.7376989126205444E-2</c:v>
              </c:pt>
              <c:pt idx="12">
                <c:v>1.1965898796916008E-2</c:v>
              </c:pt>
              <c:pt idx="13">
                <c:v>1.3330763205885887E-2</c:v>
              </c:pt>
              <c:pt idx="14">
                <c:v>3.1312227249145508E-2</c:v>
              </c:pt>
              <c:pt idx="15">
                <c:v>2.2030448541045189E-2</c:v>
              </c:pt>
              <c:pt idx="16">
                <c:v>1.001957431435585E-2</c:v>
              </c:pt>
              <c:pt idx="17">
                <c:v>7.6568727381527424E-3</c:v>
              </c:pt>
              <c:pt idx="18">
                <c:v>1.2284409254789352E-2</c:v>
              </c:pt>
              <c:pt idx="19">
                <c:v>1.4756930992007256E-2</c:v>
              </c:pt>
              <c:pt idx="20">
                <c:v>1.0803136974573135E-2</c:v>
              </c:pt>
              <c:pt idx="21">
                <c:v>1.3110792264342308E-2</c:v>
              </c:pt>
              <c:pt idx="22">
                <c:v>1.3508561067283154E-2</c:v>
              </c:pt>
              <c:pt idx="23">
                <c:v>3.2366432249546051E-2</c:v>
              </c:pt>
              <c:pt idx="24">
                <c:v>1.4291640371084213E-2</c:v>
              </c:pt>
              <c:pt idx="25">
                <c:v>4.1286945343017578E-3</c:v>
              </c:pt>
              <c:pt idx="26">
                <c:v>5.0662131980061531E-3</c:v>
              </c:pt>
              <c:pt idx="27">
                <c:v>9.4782570376992226E-3</c:v>
              </c:pt>
              <c:pt idx="28">
                <c:v>2.1766701713204384E-2</c:v>
              </c:pt>
              <c:pt idx="29">
                <c:v>1.1243341490626335E-2</c:v>
              </c:pt>
              <c:pt idx="30">
                <c:v>2.3239405825734138E-2</c:v>
              </c:pt>
              <c:pt idx="31">
                <c:v>1.0453556664288044E-2</c:v>
              </c:pt>
              <c:pt idx="32">
                <c:v>2.022835984826088E-2</c:v>
              </c:pt>
              <c:pt idx="33">
                <c:v>3.2529357820749283E-2</c:v>
              </c:pt>
              <c:pt idx="34">
                <c:v>1.848752424120903E-2</c:v>
              </c:pt>
              <c:pt idx="35">
                <c:v>9.9232112988829613E-3</c:v>
              </c:pt>
              <c:pt idx="36">
                <c:v>3.2421895302832127E-3</c:v>
              </c:pt>
              <c:pt idx="37">
                <c:v>6.5275952219963074E-2</c:v>
              </c:pt>
              <c:pt idx="38">
                <c:v>9.0050902217626572E-3</c:v>
              </c:pt>
              <c:pt idx="39">
                <c:v>1.5053379349410534E-2</c:v>
              </c:pt>
              <c:pt idx="40">
                <c:v>2.1094774827361107E-2</c:v>
              </c:pt>
              <c:pt idx="41">
                <c:v>7.8705092892050743E-3</c:v>
              </c:pt>
              <c:pt idx="42">
                <c:v>2.8195522725582123E-2</c:v>
              </c:pt>
              <c:pt idx="43">
                <c:v>2.4906741455197334E-2</c:v>
              </c:pt>
              <c:pt idx="44">
                <c:v>1.8485935404896736E-2</c:v>
              </c:pt>
              <c:pt idx="45">
                <c:v>3.6235325038433075E-2</c:v>
              </c:pt>
              <c:pt idx="46">
                <c:v>1.9300173968076706E-2</c:v>
              </c:pt>
              <c:pt idx="47">
                <c:v>2.0693717524409294E-2</c:v>
              </c:pt>
              <c:pt idx="48">
                <c:v>6.2778000719845295E-3</c:v>
              </c:pt>
              <c:pt idx="49">
                <c:v>3.4348059445619583E-2</c:v>
              </c:pt>
              <c:pt idx="50">
                <c:v>8.3470940589904785E-3</c:v>
              </c:pt>
              <c:pt idx="51">
                <c:v>1.4434529468417168E-2</c:v>
              </c:pt>
              <c:pt idx="52">
                <c:v>1.1371214874088764E-2</c:v>
              </c:pt>
              <c:pt idx="53">
                <c:v>1.1331957764923573E-2</c:v>
              </c:pt>
              <c:pt idx="54">
                <c:v>1.5851924195885658E-2</c:v>
              </c:pt>
              <c:pt idx="55">
                <c:v>7.4242758564651012E-3</c:v>
              </c:pt>
              <c:pt idx="56">
                <c:v>2.3282313719391823E-2</c:v>
              </c:pt>
              <c:pt idx="57">
                <c:v>9.8381834104657173E-3</c:v>
              </c:pt>
              <c:pt idx="58">
                <c:v>1.2544288299977779E-2</c:v>
              </c:pt>
              <c:pt idx="59">
                <c:v>2.0197762176394463E-2</c:v>
              </c:pt>
              <c:pt idx="60">
                <c:v>7.9040378332138062E-3</c:v>
              </c:pt>
              <c:pt idx="61">
                <c:v>1.3023730367422104E-2</c:v>
              </c:pt>
              <c:pt idx="62">
                <c:v>1.2483599595725536E-2</c:v>
              </c:pt>
              <c:pt idx="63">
                <c:v>1.216549426317215E-2</c:v>
              </c:pt>
              <c:pt idx="64">
                <c:v>5.9096859768033028E-3</c:v>
              </c:pt>
              <c:pt idx="65">
                <c:v>8.4397215396165848E-3</c:v>
              </c:pt>
              <c:pt idx="66">
                <c:v>7.2100250981748104E-3</c:v>
              </c:pt>
              <c:pt idx="67">
                <c:v>4.3239817023277283E-3</c:v>
              </c:pt>
              <c:pt idx="68">
                <c:v>2.4058781564235687E-2</c:v>
              </c:pt>
              <c:pt idx="69">
                <c:v>1.0927570983767509E-2</c:v>
              </c:pt>
              <c:pt idx="70">
                <c:v>9.2095416039228439E-3</c:v>
              </c:pt>
              <c:pt idx="71">
                <c:v>6.5406053327023983E-3</c:v>
              </c:pt>
              <c:pt idx="72">
                <c:v>6.4593568444252014E-2</c:v>
              </c:pt>
              <c:pt idx="73">
                <c:v>1.3249862007796764E-2</c:v>
              </c:pt>
              <c:pt idx="74">
                <c:v>1.8673360347747803E-2</c:v>
              </c:pt>
              <c:pt idx="75">
                <c:v>3.4384012222290039E-2</c:v>
              </c:pt>
              <c:pt idx="76">
                <c:v>1.7621325328946114E-2</c:v>
              </c:pt>
              <c:pt idx="77">
                <c:v>1.5562971122562885E-2</c:v>
              </c:pt>
              <c:pt idx="78">
                <c:v>6.4284005202353001E-3</c:v>
              </c:pt>
              <c:pt idx="79">
                <c:v>1.1417832225561142E-2</c:v>
              </c:pt>
              <c:pt idx="80">
                <c:v>1.2283949181437492E-2</c:v>
              </c:pt>
              <c:pt idx="81">
                <c:v>1.7502551898360252E-2</c:v>
              </c:pt>
              <c:pt idx="82">
                <c:v>1.0317366570234299E-2</c:v>
              </c:pt>
              <c:pt idx="83">
                <c:v>1.4837375842034817E-2</c:v>
              </c:pt>
              <c:pt idx="84">
                <c:v>4.2831758037209511E-3</c:v>
              </c:pt>
              <c:pt idx="85">
                <c:v>6.4114229753613472E-3</c:v>
              </c:pt>
              <c:pt idx="86">
                <c:v>1.1268241330981255E-2</c:v>
              </c:pt>
            </c:numLit>
          </c:val>
          <c:extLst>
            <c:ext xmlns:c16="http://schemas.microsoft.com/office/drawing/2014/chart" uri="{C3380CC4-5D6E-409C-BE32-E72D297353CC}">
              <c16:uniqueId val="{0000020C-81D9-4C09-8ECA-F8705BD1C0A9}"/>
            </c:ext>
          </c:extLst>
        </c:ser>
        <c:ser>
          <c:idx val="3"/>
          <c:order val="3"/>
          <c:tx>
            <c:v>Erillislämmitys</c:v>
          </c:tx>
          <c:spPr>
            <a:solidFill>
              <a:srgbClr val="006666"/>
            </a:solidFill>
          </c:spPr>
          <c:invertIfNegative val="0"/>
          <c:dPt>
            <c:idx val="0"/>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0E-81D9-4C09-8ECA-F8705BD1C0A9}"/>
              </c:ext>
            </c:extLst>
          </c:dPt>
          <c:dPt>
            <c:idx val="1"/>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10-81D9-4C09-8ECA-F8705BD1C0A9}"/>
              </c:ext>
            </c:extLst>
          </c:dPt>
          <c:dPt>
            <c:idx val="2"/>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12-81D9-4C09-8ECA-F8705BD1C0A9}"/>
              </c:ext>
            </c:extLst>
          </c:dPt>
          <c:dPt>
            <c:idx val="3"/>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14-81D9-4C09-8ECA-F8705BD1C0A9}"/>
              </c:ext>
            </c:extLst>
          </c:dPt>
          <c:dPt>
            <c:idx val="4"/>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16-81D9-4C09-8ECA-F8705BD1C0A9}"/>
              </c:ext>
            </c:extLst>
          </c:dPt>
          <c:dPt>
            <c:idx val="5"/>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18-81D9-4C09-8ECA-F8705BD1C0A9}"/>
              </c:ext>
            </c:extLst>
          </c:dPt>
          <c:dPt>
            <c:idx val="6"/>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1A-81D9-4C09-8ECA-F8705BD1C0A9}"/>
              </c:ext>
            </c:extLst>
          </c:dPt>
          <c:dPt>
            <c:idx val="7"/>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1C-81D9-4C09-8ECA-F8705BD1C0A9}"/>
              </c:ext>
            </c:extLst>
          </c:dPt>
          <c:dPt>
            <c:idx val="8"/>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1E-81D9-4C09-8ECA-F8705BD1C0A9}"/>
              </c:ext>
            </c:extLst>
          </c:dPt>
          <c:dPt>
            <c:idx val="9"/>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20-81D9-4C09-8ECA-F8705BD1C0A9}"/>
              </c:ext>
            </c:extLst>
          </c:dPt>
          <c:dPt>
            <c:idx val="10"/>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22-81D9-4C09-8ECA-F8705BD1C0A9}"/>
              </c:ext>
            </c:extLst>
          </c:dPt>
          <c:dPt>
            <c:idx val="11"/>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24-81D9-4C09-8ECA-F8705BD1C0A9}"/>
              </c:ext>
            </c:extLst>
          </c:dPt>
          <c:dPt>
            <c:idx val="12"/>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26-81D9-4C09-8ECA-F8705BD1C0A9}"/>
              </c:ext>
            </c:extLst>
          </c:dPt>
          <c:dPt>
            <c:idx val="13"/>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28-81D9-4C09-8ECA-F8705BD1C0A9}"/>
              </c:ext>
            </c:extLst>
          </c:dPt>
          <c:dPt>
            <c:idx val="14"/>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2A-81D9-4C09-8ECA-F8705BD1C0A9}"/>
              </c:ext>
            </c:extLst>
          </c:dPt>
          <c:dPt>
            <c:idx val="15"/>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2C-81D9-4C09-8ECA-F8705BD1C0A9}"/>
              </c:ext>
            </c:extLst>
          </c:dPt>
          <c:dPt>
            <c:idx val="16"/>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2E-81D9-4C09-8ECA-F8705BD1C0A9}"/>
              </c:ext>
            </c:extLst>
          </c:dPt>
          <c:dPt>
            <c:idx val="17"/>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30-81D9-4C09-8ECA-F8705BD1C0A9}"/>
              </c:ext>
            </c:extLst>
          </c:dPt>
          <c:dPt>
            <c:idx val="18"/>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32-81D9-4C09-8ECA-F8705BD1C0A9}"/>
              </c:ext>
            </c:extLst>
          </c:dPt>
          <c:dPt>
            <c:idx val="19"/>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34-81D9-4C09-8ECA-F8705BD1C0A9}"/>
              </c:ext>
            </c:extLst>
          </c:dPt>
          <c:dPt>
            <c:idx val="20"/>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36-81D9-4C09-8ECA-F8705BD1C0A9}"/>
              </c:ext>
            </c:extLst>
          </c:dPt>
          <c:dPt>
            <c:idx val="21"/>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38-81D9-4C09-8ECA-F8705BD1C0A9}"/>
              </c:ext>
            </c:extLst>
          </c:dPt>
          <c:dPt>
            <c:idx val="22"/>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3A-81D9-4C09-8ECA-F8705BD1C0A9}"/>
              </c:ext>
            </c:extLst>
          </c:dPt>
          <c:dPt>
            <c:idx val="23"/>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3C-81D9-4C09-8ECA-F8705BD1C0A9}"/>
              </c:ext>
            </c:extLst>
          </c:dPt>
          <c:dPt>
            <c:idx val="24"/>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3E-81D9-4C09-8ECA-F8705BD1C0A9}"/>
              </c:ext>
            </c:extLst>
          </c:dPt>
          <c:dPt>
            <c:idx val="25"/>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40-81D9-4C09-8ECA-F8705BD1C0A9}"/>
              </c:ext>
            </c:extLst>
          </c:dPt>
          <c:dPt>
            <c:idx val="26"/>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42-81D9-4C09-8ECA-F8705BD1C0A9}"/>
              </c:ext>
            </c:extLst>
          </c:dPt>
          <c:dPt>
            <c:idx val="27"/>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44-81D9-4C09-8ECA-F8705BD1C0A9}"/>
              </c:ext>
            </c:extLst>
          </c:dPt>
          <c:dPt>
            <c:idx val="28"/>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46-81D9-4C09-8ECA-F8705BD1C0A9}"/>
              </c:ext>
            </c:extLst>
          </c:dPt>
          <c:dPt>
            <c:idx val="29"/>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48-81D9-4C09-8ECA-F8705BD1C0A9}"/>
              </c:ext>
            </c:extLst>
          </c:dPt>
          <c:dPt>
            <c:idx val="30"/>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4A-81D9-4C09-8ECA-F8705BD1C0A9}"/>
              </c:ext>
            </c:extLst>
          </c:dPt>
          <c:dPt>
            <c:idx val="31"/>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4C-81D9-4C09-8ECA-F8705BD1C0A9}"/>
              </c:ext>
            </c:extLst>
          </c:dPt>
          <c:dPt>
            <c:idx val="32"/>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4E-81D9-4C09-8ECA-F8705BD1C0A9}"/>
              </c:ext>
            </c:extLst>
          </c:dPt>
          <c:dPt>
            <c:idx val="33"/>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50-81D9-4C09-8ECA-F8705BD1C0A9}"/>
              </c:ext>
            </c:extLst>
          </c:dPt>
          <c:dPt>
            <c:idx val="34"/>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52-81D9-4C09-8ECA-F8705BD1C0A9}"/>
              </c:ext>
            </c:extLst>
          </c:dPt>
          <c:dPt>
            <c:idx val="35"/>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54-81D9-4C09-8ECA-F8705BD1C0A9}"/>
              </c:ext>
            </c:extLst>
          </c:dPt>
          <c:dPt>
            <c:idx val="36"/>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56-81D9-4C09-8ECA-F8705BD1C0A9}"/>
              </c:ext>
            </c:extLst>
          </c:dPt>
          <c:dPt>
            <c:idx val="37"/>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58-81D9-4C09-8ECA-F8705BD1C0A9}"/>
              </c:ext>
            </c:extLst>
          </c:dPt>
          <c:dPt>
            <c:idx val="38"/>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5A-81D9-4C09-8ECA-F8705BD1C0A9}"/>
              </c:ext>
            </c:extLst>
          </c:dPt>
          <c:dPt>
            <c:idx val="39"/>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5C-81D9-4C09-8ECA-F8705BD1C0A9}"/>
              </c:ext>
            </c:extLst>
          </c:dPt>
          <c:dPt>
            <c:idx val="40"/>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5E-81D9-4C09-8ECA-F8705BD1C0A9}"/>
              </c:ext>
            </c:extLst>
          </c:dPt>
          <c:dPt>
            <c:idx val="41"/>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60-81D9-4C09-8ECA-F8705BD1C0A9}"/>
              </c:ext>
            </c:extLst>
          </c:dPt>
          <c:dPt>
            <c:idx val="42"/>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62-81D9-4C09-8ECA-F8705BD1C0A9}"/>
              </c:ext>
            </c:extLst>
          </c:dPt>
          <c:dPt>
            <c:idx val="43"/>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64-81D9-4C09-8ECA-F8705BD1C0A9}"/>
              </c:ext>
            </c:extLst>
          </c:dPt>
          <c:dPt>
            <c:idx val="44"/>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66-81D9-4C09-8ECA-F8705BD1C0A9}"/>
              </c:ext>
            </c:extLst>
          </c:dPt>
          <c:dPt>
            <c:idx val="45"/>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68-81D9-4C09-8ECA-F8705BD1C0A9}"/>
              </c:ext>
            </c:extLst>
          </c:dPt>
          <c:dPt>
            <c:idx val="46"/>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6A-81D9-4C09-8ECA-F8705BD1C0A9}"/>
              </c:ext>
            </c:extLst>
          </c:dPt>
          <c:dPt>
            <c:idx val="47"/>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6C-81D9-4C09-8ECA-F8705BD1C0A9}"/>
              </c:ext>
            </c:extLst>
          </c:dPt>
          <c:dPt>
            <c:idx val="48"/>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6E-81D9-4C09-8ECA-F8705BD1C0A9}"/>
              </c:ext>
            </c:extLst>
          </c:dPt>
          <c:dPt>
            <c:idx val="49"/>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70-81D9-4C09-8ECA-F8705BD1C0A9}"/>
              </c:ext>
            </c:extLst>
          </c:dPt>
          <c:dPt>
            <c:idx val="50"/>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72-81D9-4C09-8ECA-F8705BD1C0A9}"/>
              </c:ext>
            </c:extLst>
          </c:dPt>
          <c:dPt>
            <c:idx val="51"/>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74-81D9-4C09-8ECA-F8705BD1C0A9}"/>
              </c:ext>
            </c:extLst>
          </c:dPt>
          <c:dPt>
            <c:idx val="52"/>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76-81D9-4C09-8ECA-F8705BD1C0A9}"/>
              </c:ext>
            </c:extLst>
          </c:dPt>
          <c:dPt>
            <c:idx val="53"/>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78-81D9-4C09-8ECA-F8705BD1C0A9}"/>
              </c:ext>
            </c:extLst>
          </c:dPt>
          <c:dPt>
            <c:idx val="54"/>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7A-81D9-4C09-8ECA-F8705BD1C0A9}"/>
              </c:ext>
            </c:extLst>
          </c:dPt>
          <c:dPt>
            <c:idx val="55"/>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7C-81D9-4C09-8ECA-F8705BD1C0A9}"/>
              </c:ext>
            </c:extLst>
          </c:dPt>
          <c:dPt>
            <c:idx val="56"/>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7E-81D9-4C09-8ECA-F8705BD1C0A9}"/>
              </c:ext>
            </c:extLst>
          </c:dPt>
          <c:dPt>
            <c:idx val="57"/>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80-81D9-4C09-8ECA-F8705BD1C0A9}"/>
              </c:ext>
            </c:extLst>
          </c:dPt>
          <c:dPt>
            <c:idx val="58"/>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82-81D9-4C09-8ECA-F8705BD1C0A9}"/>
              </c:ext>
            </c:extLst>
          </c:dPt>
          <c:dPt>
            <c:idx val="59"/>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84-81D9-4C09-8ECA-F8705BD1C0A9}"/>
              </c:ext>
            </c:extLst>
          </c:dPt>
          <c:dPt>
            <c:idx val="60"/>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86-81D9-4C09-8ECA-F8705BD1C0A9}"/>
              </c:ext>
            </c:extLst>
          </c:dPt>
          <c:dPt>
            <c:idx val="61"/>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88-81D9-4C09-8ECA-F8705BD1C0A9}"/>
              </c:ext>
            </c:extLst>
          </c:dPt>
          <c:dPt>
            <c:idx val="62"/>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8A-81D9-4C09-8ECA-F8705BD1C0A9}"/>
              </c:ext>
            </c:extLst>
          </c:dPt>
          <c:dPt>
            <c:idx val="63"/>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8C-81D9-4C09-8ECA-F8705BD1C0A9}"/>
              </c:ext>
            </c:extLst>
          </c:dPt>
          <c:dPt>
            <c:idx val="64"/>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8E-81D9-4C09-8ECA-F8705BD1C0A9}"/>
              </c:ext>
            </c:extLst>
          </c:dPt>
          <c:dPt>
            <c:idx val="65"/>
            <c:invertIfNegative val="0"/>
            <c:bubble3D val="0"/>
            <c:spPr>
              <a:solidFill>
                <a:srgbClr val="006666"/>
              </a:solidFill>
              <a:ln w="25400">
                <a:solidFill>
                  <a:srgbClr val="000000"/>
                </a:solidFill>
                <a:prstDash val="solid"/>
              </a:ln>
            </c:spPr>
            <c:extLst>
              <c:ext xmlns:c16="http://schemas.microsoft.com/office/drawing/2014/chart" uri="{C3380CC4-5D6E-409C-BE32-E72D297353CC}">
                <c16:uniqueId val="{00000290-81D9-4C09-8ECA-F8705BD1C0A9}"/>
              </c:ext>
            </c:extLst>
          </c:dPt>
          <c:dPt>
            <c:idx val="66"/>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92-81D9-4C09-8ECA-F8705BD1C0A9}"/>
              </c:ext>
            </c:extLst>
          </c:dPt>
          <c:dPt>
            <c:idx val="67"/>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94-81D9-4C09-8ECA-F8705BD1C0A9}"/>
              </c:ext>
            </c:extLst>
          </c:dPt>
          <c:dPt>
            <c:idx val="68"/>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96-81D9-4C09-8ECA-F8705BD1C0A9}"/>
              </c:ext>
            </c:extLst>
          </c:dPt>
          <c:dPt>
            <c:idx val="69"/>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98-81D9-4C09-8ECA-F8705BD1C0A9}"/>
              </c:ext>
            </c:extLst>
          </c:dPt>
          <c:dPt>
            <c:idx val="70"/>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9A-81D9-4C09-8ECA-F8705BD1C0A9}"/>
              </c:ext>
            </c:extLst>
          </c:dPt>
          <c:dPt>
            <c:idx val="71"/>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9C-81D9-4C09-8ECA-F8705BD1C0A9}"/>
              </c:ext>
            </c:extLst>
          </c:dPt>
          <c:dPt>
            <c:idx val="72"/>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9E-81D9-4C09-8ECA-F8705BD1C0A9}"/>
              </c:ext>
            </c:extLst>
          </c:dPt>
          <c:dPt>
            <c:idx val="73"/>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A0-81D9-4C09-8ECA-F8705BD1C0A9}"/>
              </c:ext>
            </c:extLst>
          </c:dPt>
          <c:dPt>
            <c:idx val="74"/>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A2-81D9-4C09-8ECA-F8705BD1C0A9}"/>
              </c:ext>
            </c:extLst>
          </c:dPt>
          <c:dPt>
            <c:idx val="75"/>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A4-81D9-4C09-8ECA-F8705BD1C0A9}"/>
              </c:ext>
            </c:extLst>
          </c:dPt>
          <c:dPt>
            <c:idx val="76"/>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A6-81D9-4C09-8ECA-F8705BD1C0A9}"/>
              </c:ext>
            </c:extLst>
          </c:dPt>
          <c:dPt>
            <c:idx val="77"/>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A8-81D9-4C09-8ECA-F8705BD1C0A9}"/>
              </c:ext>
            </c:extLst>
          </c:dPt>
          <c:dPt>
            <c:idx val="78"/>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AA-81D9-4C09-8ECA-F8705BD1C0A9}"/>
              </c:ext>
            </c:extLst>
          </c:dPt>
          <c:dPt>
            <c:idx val="79"/>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AC-81D9-4C09-8ECA-F8705BD1C0A9}"/>
              </c:ext>
            </c:extLst>
          </c:dPt>
          <c:dPt>
            <c:idx val="80"/>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AE-81D9-4C09-8ECA-F8705BD1C0A9}"/>
              </c:ext>
            </c:extLst>
          </c:dPt>
          <c:dPt>
            <c:idx val="81"/>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B0-81D9-4C09-8ECA-F8705BD1C0A9}"/>
              </c:ext>
            </c:extLst>
          </c:dPt>
          <c:dPt>
            <c:idx val="82"/>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B2-81D9-4C09-8ECA-F8705BD1C0A9}"/>
              </c:ext>
            </c:extLst>
          </c:dPt>
          <c:dPt>
            <c:idx val="83"/>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B4-81D9-4C09-8ECA-F8705BD1C0A9}"/>
              </c:ext>
            </c:extLst>
          </c:dPt>
          <c:dPt>
            <c:idx val="84"/>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B6-81D9-4C09-8ECA-F8705BD1C0A9}"/>
              </c:ext>
            </c:extLst>
          </c:dPt>
          <c:dPt>
            <c:idx val="85"/>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B8-81D9-4C09-8ECA-F8705BD1C0A9}"/>
              </c:ext>
            </c:extLst>
          </c:dPt>
          <c:dPt>
            <c:idx val="86"/>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BA-81D9-4C09-8ECA-F8705BD1C0A9}"/>
              </c:ext>
            </c:extLst>
          </c:dPt>
          <c:cat>
            <c:strLit>
              <c:ptCount val="87"/>
              <c:pt idx="0">
                <c:v>Pornainen</c:v>
              </c:pt>
              <c:pt idx="1">
                <c:v>Kemiönsaari</c:v>
              </c:pt>
              <c:pt idx="2">
                <c:v>Paimio</c:v>
              </c:pt>
              <c:pt idx="3">
                <c:v>Kerava</c:v>
              </c:pt>
              <c:pt idx="4">
                <c:v>Mynämäki</c:v>
              </c:pt>
              <c:pt idx="5">
                <c:v>Nurmijärvi</c:v>
              </c:pt>
              <c:pt idx="6">
                <c:v>Järvenpää</c:v>
              </c:pt>
              <c:pt idx="7">
                <c:v>Suomussalmi</c:v>
              </c:pt>
              <c:pt idx="8">
                <c:v>Rusko</c:v>
              </c:pt>
              <c:pt idx="9">
                <c:v>Masku</c:v>
              </c:pt>
              <c:pt idx="10">
                <c:v>Hämeenlinna</c:v>
              </c:pt>
              <c:pt idx="11">
                <c:v>Nousiainen</c:v>
              </c:pt>
              <c:pt idx="12">
                <c:v>Savonlinna</c:v>
              </c:pt>
              <c:pt idx="13">
                <c:v>Sauvo</c:v>
              </c:pt>
              <c:pt idx="14">
                <c:v>Nokia</c:v>
              </c:pt>
              <c:pt idx="15">
                <c:v>Parainen</c:v>
              </c:pt>
              <c:pt idx="16">
                <c:v>Kuhmoinen</c:v>
              </c:pt>
              <c:pt idx="17">
                <c:v>Lahti</c:v>
              </c:pt>
              <c:pt idx="18">
                <c:v>Hämeenkyrö</c:v>
              </c:pt>
              <c:pt idx="19">
                <c:v>Vihti</c:v>
              </c:pt>
              <c:pt idx="20">
                <c:v>Uusikaupunki</c:v>
              </c:pt>
              <c:pt idx="21">
                <c:v>Orivesi</c:v>
              </c:pt>
              <c:pt idx="22">
                <c:v>Hollola</c:v>
              </c:pt>
              <c:pt idx="23">
                <c:v>Lieto</c:v>
              </c:pt>
              <c:pt idx="24">
                <c:v>Aura</c:v>
              </c:pt>
              <c:pt idx="25">
                <c:v>Imatra</c:v>
              </c:pt>
              <c:pt idx="26">
                <c:v>Somero</c:v>
              </c:pt>
              <c:pt idx="27">
                <c:v>Äänekoski</c:v>
              </c:pt>
              <c:pt idx="28">
                <c:v>Kangasala</c:v>
              </c:pt>
              <c:pt idx="29">
                <c:v>Turku</c:v>
              </c:pt>
              <c:pt idx="30">
                <c:v>Kaarina</c:v>
              </c:pt>
              <c:pt idx="31">
                <c:v>Jokioinen</c:v>
              </c:pt>
              <c:pt idx="32">
                <c:v>Kirkkonummi</c:v>
              </c:pt>
              <c:pt idx="33">
                <c:v>Tuusula</c:v>
              </c:pt>
              <c:pt idx="34">
                <c:v>Mäntsälä</c:v>
              </c:pt>
              <c:pt idx="35">
                <c:v>Oulu</c:v>
              </c:pt>
              <c:pt idx="36">
                <c:v>Punkalaidun</c:v>
              </c:pt>
              <c:pt idx="37">
                <c:v>Sipoo</c:v>
              </c:pt>
              <c:pt idx="38">
                <c:v>Joensuu</c:v>
              </c:pt>
              <c:pt idx="39">
                <c:v>Lohja</c:v>
              </c:pt>
              <c:pt idx="40">
                <c:v>Naantali</c:v>
              </c:pt>
              <c:pt idx="41">
                <c:v>Laitila</c:v>
              </c:pt>
              <c:pt idx="42">
                <c:v>Ylöjärvi</c:v>
              </c:pt>
              <c:pt idx="43">
                <c:v>Loviisa</c:v>
              </c:pt>
              <c:pt idx="44">
                <c:v>Hausjärvi</c:v>
              </c:pt>
              <c:pt idx="45">
                <c:v>Lempäälä</c:v>
              </c:pt>
              <c:pt idx="46">
                <c:v>Sastamala</c:v>
              </c:pt>
              <c:pt idx="47">
                <c:v>Ylivieska</c:v>
              </c:pt>
              <c:pt idx="48">
                <c:v>Lappeenranta</c:v>
              </c:pt>
              <c:pt idx="49">
                <c:v>Orimattila</c:v>
              </c:pt>
              <c:pt idx="50">
                <c:v>Luumäki</c:v>
              </c:pt>
              <c:pt idx="51">
                <c:v>Iisalmi</c:v>
              </c:pt>
              <c:pt idx="52">
                <c:v>Kuopio</c:v>
              </c:pt>
              <c:pt idx="53">
                <c:v>Loimaa</c:v>
              </c:pt>
              <c:pt idx="54">
                <c:v>Mikkeli</c:v>
              </c:pt>
              <c:pt idx="55">
                <c:v>Forssa</c:v>
              </c:pt>
              <c:pt idx="56">
                <c:v>Lapua</c:v>
              </c:pt>
              <c:pt idx="57">
                <c:v>Ikaalinen</c:v>
              </c:pt>
              <c:pt idx="58">
                <c:v>Raisio</c:v>
              </c:pt>
              <c:pt idx="59">
                <c:v>Ilmajoki</c:v>
              </c:pt>
              <c:pt idx="60">
                <c:v>Vantaa</c:v>
              </c:pt>
              <c:pt idx="61">
                <c:v>Janakkala</c:v>
              </c:pt>
              <c:pt idx="62">
                <c:v>Espoo</c:v>
              </c:pt>
              <c:pt idx="63">
                <c:v>Jyväskylä</c:v>
              </c:pt>
              <c:pt idx="64">
                <c:v>Padasjoki</c:v>
              </c:pt>
              <c:pt idx="65">
                <c:v>Rauma</c:v>
              </c:pt>
              <c:pt idx="66">
                <c:v>Hyvinkää</c:v>
              </c:pt>
              <c:pt idx="67">
                <c:v>Suonenjoki</c:v>
              </c:pt>
              <c:pt idx="68">
                <c:v>Kokkola</c:v>
              </c:pt>
              <c:pt idx="69">
                <c:v>Tampere</c:v>
              </c:pt>
              <c:pt idx="70">
                <c:v>Kouvola</c:v>
              </c:pt>
              <c:pt idx="71">
                <c:v>Kemi</c:v>
              </c:pt>
              <c:pt idx="72">
                <c:v>Pirkkala</c:v>
              </c:pt>
              <c:pt idx="73">
                <c:v>Kauniainen</c:v>
              </c:pt>
              <c:pt idx="74">
                <c:v>Salo</c:v>
              </c:pt>
              <c:pt idx="75">
                <c:v>Hamina</c:v>
              </c:pt>
              <c:pt idx="76">
                <c:v>Iitti</c:v>
              </c:pt>
              <c:pt idx="77">
                <c:v>Vaasa</c:v>
              </c:pt>
              <c:pt idx="78">
                <c:v>Riihimäki</c:v>
              </c:pt>
              <c:pt idx="79">
                <c:v>Karkkila</c:v>
              </c:pt>
              <c:pt idx="80">
                <c:v>Kotka</c:v>
              </c:pt>
              <c:pt idx="81">
                <c:v>Hanko</c:v>
              </c:pt>
              <c:pt idx="82">
                <c:v>Seinäjoki</c:v>
              </c:pt>
              <c:pt idx="83">
                <c:v>Kajaani</c:v>
              </c:pt>
              <c:pt idx="84">
                <c:v>Helsinki</c:v>
              </c:pt>
              <c:pt idx="85">
                <c:v>Varkaus</c:v>
              </c:pt>
              <c:pt idx="86">
                <c:v>Ilomantsi</c:v>
              </c:pt>
            </c:strLit>
          </c:cat>
          <c:val>
            <c:numLit>
              <c:formatCode>General</c:formatCode>
              <c:ptCount val="87"/>
              <c:pt idx="0">
                <c:v>0.22443605959415436</c:v>
              </c:pt>
              <c:pt idx="1">
                <c:v>0.20191086828708649</c:v>
              </c:pt>
              <c:pt idx="2">
                <c:v>0.3144538402557373</c:v>
              </c:pt>
              <c:pt idx="3">
                <c:v>0.20707143843173981</c:v>
              </c:pt>
              <c:pt idx="4">
                <c:v>0.35359719395637512</c:v>
              </c:pt>
              <c:pt idx="5">
                <c:v>0.28779476881027222</c:v>
              </c:pt>
              <c:pt idx="6">
                <c:v>0.16841340065002441</c:v>
              </c:pt>
              <c:pt idx="7">
                <c:v>0.32718932628631592</c:v>
              </c:pt>
              <c:pt idx="8">
                <c:v>0.34680008888244629</c:v>
              </c:pt>
              <c:pt idx="9">
                <c:v>0.42050224542617798</c:v>
              </c:pt>
              <c:pt idx="10">
                <c:v>0.32687529921531677</c:v>
              </c:pt>
              <c:pt idx="11">
                <c:v>0.4939953088760376</c:v>
              </c:pt>
              <c:pt idx="12">
                <c:v>0.39683225750923157</c:v>
              </c:pt>
              <c:pt idx="13">
                <c:v>0.46229520440101624</c:v>
              </c:pt>
              <c:pt idx="14">
                <c:v>0.34387826919555664</c:v>
              </c:pt>
              <c:pt idx="15">
                <c:v>0.51190471649169922</c:v>
              </c:pt>
              <c:pt idx="16">
                <c:v>0.46941643953323364</c:v>
              </c:pt>
              <c:pt idx="17">
                <c:v>0.21148636937141418</c:v>
              </c:pt>
              <c:pt idx="18">
                <c:v>0.43173113465309143</c:v>
              </c:pt>
              <c:pt idx="19">
                <c:v>0.43699720501899719</c:v>
              </c:pt>
              <c:pt idx="20">
                <c:v>0.55817461013793945</c:v>
              </c:pt>
              <c:pt idx="21">
                <c:v>0.46764042973518372</c:v>
              </c:pt>
              <c:pt idx="22">
                <c:v>0.39718863368034363</c:v>
              </c:pt>
              <c:pt idx="23">
                <c:v>0.40693512558937073</c:v>
              </c:pt>
              <c:pt idx="24">
                <c:v>0.49349367618560791</c:v>
              </c:pt>
              <c:pt idx="25">
                <c:v>0.57735151052474976</c:v>
              </c:pt>
              <c:pt idx="26">
                <c:v>0.53906911611557007</c:v>
              </c:pt>
              <c:pt idx="27">
                <c:v>0.46632152795791626</c:v>
              </c:pt>
              <c:pt idx="28">
                <c:v>0.48726028203964233</c:v>
              </c:pt>
              <c:pt idx="29">
                <c:v>0.19990658760070801</c:v>
              </c:pt>
              <c:pt idx="30">
                <c:v>0.38761213421821594</c:v>
              </c:pt>
              <c:pt idx="31">
                <c:v>0.45535501837730408</c:v>
              </c:pt>
              <c:pt idx="32">
                <c:v>0.2315116822719574</c:v>
              </c:pt>
              <c:pt idx="33">
                <c:v>0.32284751534461975</c:v>
              </c:pt>
              <c:pt idx="34">
                <c:v>0.40530464053153992</c:v>
              </c:pt>
              <c:pt idx="35">
                <c:v>0.12446404993534088</c:v>
              </c:pt>
              <c:pt idx="36">
                <c:v>0.68266844749450684</c:v>
              </c:pt>
              <c:pt idx="37">
                <c:v>0.2783781886100769</c:v>
              </c:pt>
              <c:pt idx="38">
                <c:v>0.14577764272689819</c:v>
              </c:pt>
              <c:pt idx="39">
                <c:v>0.57081139087677002</c:v>
              </c:pt>
              <c:pt idx="40">
                <c:v>0.29175060987472534</c:v>
              </c:pt>
              <c:pt idx="41">
                <c:v>0.56371259689331055</c:v>
              </c:pt>
              <c:pt idx="42">
                <c:v>0.37147822976112366</c:v>
              </c:pt>
              <c:pt idx="43">
                <c:v>0.55788189172744751</c:v>
              </c:pt>
              <c:pt idx="44">
                <c:v>0.4712601900100708</c:v>
              </c:pt>
              <c:pt idx="45">
                <c:v>0.46351784467697144</c:v>
              </c:pt>
              <c:pt idx="46">
                <c:v>0.75821900367736816</c:v>
              </c:pt>
              <c:pt idx="47">
                <c:v>0.41713440418243408</c:v>
              </c:pt>
              <c:pt idx="48">
                <c:v>0.25304415822029114</c:v>
              </c:pt>
              <c:pt idx="49">
                <c:v>0.58835363388061523</c:v>
              </c:pt>
              <c:pt idx="50">
                <c:v>0.75072956085205078</c:v>
              </c:pt>
              <c:pt idx="51">
                <c:v>0.29706355929374695</c:v>
              </c:pt>
              <c:pt idx="52">
                <c:v>0.14259502291679382</c:v>
              </c:pt>
              <c:pt idx="53">
                <c:v>0.79789948463439941</c:v>
              </c:pt>
              <c:pt idx="54">
                <c:v>0.25072216987609863</c:v>
              </c:pt>
              <c:pt idx="55">
                <c:v>0.55881857872009277</c:v>
              </c:pt>
              <c:pt idx="56">
                <c:v>0.4316641092300415</c:v>
              </c:pt>
              <c:pt idx="57">
                <c:v>0.67407602071762085</c:v>
              </c:pt>
              <c:pt idx="58">
                <c:v>0.26027202606201172</c:v>
              </c:pt>
              <c:pt idx="59">
                <c:v>0.47728529572486877</c:v>
              </c:pt>
              <c:pt idx="60">
                <c:v>9.9729537963867188E-2</c:v>
              </c:pt>
              <c:pt idx="61">
                <c:v>0.47635293006896973</c:v>
              </c:pt>
              <c:pt idx="62">
                <c:v>7.0233486592769623E-2</c:v>
              </c:pt>
              <c:pt idx="63">
                <c:v>0.17290070652961731</c:v>
              </c:pt>
              <c:pt idx="64">
                <c:v>0.31888914108276367</c:v>
              </c:pt>
              <c:pt idx="65">
                <c:v>0.45127898454666138</c:v>
              </c:pt>
              <c:pt idx="66">
                <c:v>0.21687780320644379</c:v>
              </c:pt>
              <c:pt idx="67">
                <c:v>0.37279066443443298</c:v>
              </c:pt>
              <c:pt idx="68">
                <c:v>0.37925276160240173</c:v>
              </c:pt>
              <c:pt idx="69">
                <c:v>0.12999555468559265</c:v>
              </c:pt>
              <c:pt idx="70">
                <c:v>0.55201870203018188</c:v>
              </c:pt>
              <c:pt idx="71">
                <c:v>0.42021635174751282</c:v>
              </c:pt>
              <c:pt idx="72">
                <c:v>0.38651379942893982</c:v>
              </c:pt>
              <c:pt idx="73">
                <c:v>0.18097564578056335</c:v>
              </c:pt>
              <c:pt idx="74">
                <c:v>0.57416760921478271</c:v>
              </c:pt>
              <c:pt idx="75">
                <c:v>0.77918517589569092</c:v>
              </c:pt>
              <c:pt idx="76">
                <c:v>0.57211339473724365</c:v>
              </c:pt>
              <c:pt idx="77">
                <c:v>0.2399546205997467</c:v>
              </c:pt>
              <c:pt idx="78">
                <c:v>0.29455134272575378</c:v>
              </c:pt>
              <c:pt idx="79">
                <c:v>0.58953797817230225</c:v>
              </c:pt>
              <c:pt idx="80">
                <c:v>0.54396069049835205</c:v>
              </c:pt>
              <c:pt idx="81">
                <c:v>1.1746022701263428</c:v>
              </c:pt>
              <c:pt idx="82">
                <c:v>0.34540846943855286</c:v>
              </c:pt>
              <c:pt idx="83">
                <c:v>0.23650853335857391</c:v>
              </c:pt>
              <c:pt idx="84">
                <c:v>4.18960340321064E-2</c:v>
              </c:pt>
              <c:pt idx="85">
                <c:v>0.49943557381629944</c:v>
              </c:pt>
              <c:pt idx="86">
                <c:v>0.30810442566871643</c:v>
              </c:pt>
            </c:numLit>
          </c:val>
          <c:extLst>
            <c:ext xmlns:c16="http://schemas.microsoft.com/office/drawing/2014/chart" uri="{C3380CC4-5D6E-409C-BE32-E72D297353CC}">
              <c16:uniqueId val="{000002BB-81D9-4C09-8ECA-F8705BD1C0A9}"/>
            </c:ext>
          </c:extLst>
        </c:ser>
        <c:dLbls>
          <c:showLegendKey val="0"/>
          <c:showVal val="0"/>
          <c:showCatName val="0"/>
          <c:showSerName val="0"/>
          <c:showPercent val="0"/>
          <c:showBubbleSize val="0"/>
        </c:dLbls>
        <c:gapWidth val="55"/>
        <c:overlap val="100"/>
        <c:axId val="235558400"/>
        <c:axId val="235559936"/>
      </c:barChart>
      <c:catAx>
        <c:axId val="235558400"/>
        <c:scaling>
          <c:orientation val="minMax"/>
        </c:scaling>
        <c:delete val="0"/>
        <c:axPos val="b"/>
        <c:numFmt formatCode="General" sourceLinked="0"/>
        <c:majorTickMark val="none"/>
        <c:minorTickMark val="none"/>
        <c:tickLblPos val="nextTo"/>
        <c:txPr>
          <a:bodyPr/>
          <a:lstStyle/>
          <a:p>
            <a:pPr>
              <a:defRPr sz="800" b="0">
                <a:latin typeface="Abadi Extra Light"/>
                <a:ea typeface="Abadi Extra Light"/>
                <a:cs typeface="Abadi Extra Light"/>
              </a:defRPr>
            </a:pPr>
            <a:endParaRPr lang="fi-FI"/>
          </a:p>
        </c:txPr>
        <c:crossAx val="235559936"/>
        <c:crosses val="autoZero"/>
        <c:auto val="1"/>
        <c:lblAlgn val="ctr"/>
        <c:lblOffset val="100"/>
        <c:tickLblSkip val="1"/>
        <c:noMultiLvlLbl val="0"/>
      </c:catAx>
      <c:valAx>
        <c:axId val="235559936"/>
        <c:scaling>
          <c:orientation val="minMax"/>
        </c:scaling>
        <c:delete val="0"/>
        <c:axPos val="l"/>
        <c:majorGridlines>
          <c:spPr>
            <a:ln>
              <a:solidFill>
                <a:srgbClr val="D2D2D2"/>
              </a:solidFill>
              <a:prstDash val="solid"/>
            </a:ln>
          </c:spPr>
        </c:majorGridlines>
        <c:numFmt formatCode="General" sourceLinked="1"/>
        <c:majorTickMark val="none"/>
        <c:minorTickMark val="none"/>
        <c:tickLblPos val="nextTo"/>
        <c:txPr>
          <a:bodyPr/>
          <a:lstStyle/>
          <a:p>
            <a:pPr>
              <a:defRPr sz="1000" b="0">
                <a:latin typeface="Abadi Extra Light"/>
                <a:ea typeface="Abadi Extra Light"/>
                <a:cs typeface="Abadi Extra Light"/>
              </a:defRPr>
            </a:pPr>
            <a:endParaRPr lang="fi-FI"/>
          </a:p>
        </c:txPr>
        <c:crossAx val="235558400"/>
        <c:crosses val="autoZero"/>
        <c:crossBetween val="between"/>
      </c:valAx>
    </c:plotArea>
    <c:legend>
      <c:legendPos val="t"/>
      <c:legendEntry>
        <c:idx val="0"/>
        <c:txPr>
          <a:bodyPr/>
          <a:lstStyle/>
          <a:p>
            <a:pPr>
              <a:defRPr sz="1000" b="0">
                <a:latin typeface="Abadi Extra Light"/>
                <a:ea typeface="Abadi Extra Light"/>
                <a:cs typeface="Abadi Extra Light"/>
              </a:defRPr>
            </a:pPr>
            <a:endParaRPr lang="fi-FI"/>
          </a:p>
        </c:txPr>
      </c:legendEntry>
      <c:legendEntry>
        <c:idx val="1"/>
        <c:txPr>
          <a:bodyPr/>
          <a:lstStyle/>
          <a:p>
            <a:pPr>
              <a:defRPr sz="1000" b="0">
                <a:latin typeface="Abadi Extra Light"/>
                <a:ea typeface="Abadi Extra Light"/>
                <a:cs typeface="Abadi Extra Light"/>
              </a:defRPr>
            </a:pPr>
            <a:endParaRPr lang="fi-FI"/>
          </a:p>
        </c:txPr>
      </c:legendEntry>
      <c:legendEntry>
        <c:idx val="2"/>
        <c:txPr>
          <a:bodyPr/>
          <a:lstStyle/>
          <a:p>
            <a:pPr>
              <a:defRPr sz="1000" b="0">
                <a:latin typeface="Abadi Extra Light"/>
                <a:ea typeface="Abadi Extra Light"/>
                <a:cs typeface="Abadi Extra Light"/>
              </a:defRPr>
            </a:pPr>
            <a:endParaRPr lang="fi-FI"/>
          </a:p>
        </c:txPr>
      </c:legendEntry>
      <c:legendEntry>
        <c:idx val="3"/>
        <c:txPr>
          <a:bodyPr/>
          <a:lstStyle/>
          <a:p>
            <a:pPr>
              <a:defRPr sz="1000" b="0">
                <a:latin typeface="Abadi Extra Light"/>
                <a:ea typeface="Abadi Extra Light"/>
                <a:cs typeface="Abadi Extra Light"/>
              </a:defRPr>
            </a:pPr>
            <a:endParaRPr lang="fi-FI"/>
          </a:p>
        </c:txPr>
      </c:legendEntry>
      <c:layout>
        <c:manualLayout>
          <c:xMode val="edge"/>
          <c:yMode val="edge"/>
          <c:x val="2.359550561797753E-2"/>
          <c:y val="3.4146341463414637E-2"/>
          <c:w val="0.7471910112359551"/>
          <c:h val="2.4390243902439025E-2"/>
        </c:manualLayout>
      </c:layout>
      <c:overlay val="0"/>
      <c:txPr>
        <a:bodyPr/>
        <a:lstStyle/>
        <a:p>
          <a:pPr>
            <a:defRPr sz="1100"/>
          </a:pPr>
          <a:endParaRPr lang="fi-FI"/>
        </a:p>
      </c:txPr>
    </c:legend>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txPr>
    <a:bodyPr/>
    <a:lstStyle/>
    <a:p>
      <a:pPr>
        <a:defRPr sz="1070" baseline="0"/>
      </a:pPr>
      <a:endParaRPr lang="fi-FI"/>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304255507387418E-2"/>
          <c:y val="9.1530055694257734E-2"/>
          <c:w val="0.91398053614084751"/>
          <c:h val="0.7884328788169771"/>
        </c:manualLayout>
      </c:layout>
      <c:barChart>
        <c:barDir val="col"/>
        <c:grouping val="stacked"/>
        <c:varyColors val="0"/>
        <c:ser>
          <c:idx val="0"/>
          <c:order val="0"/>
          <c:tx>
            <c:v>Kuluttajien sähkönkulutus</c:v>
          </c:tx>
          <c:spPr>
            <a:solidFill>
              <a:srgbClr val="CCFF99"/>
            </a:solidFill>
          </c:spPr>
          <c:invertIfNegative val="0"/>
          <c:dPt>
            <c:idx val="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1-0140-4ACF-873A-36F30F48FB6D}"/>
              </c:ext>
            </c:extLst>
          </c:dPt>
          <c:dPt>
            <c:idx val="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3-0140-4ACF-873A-36F30F48FB6D}"/>
              </c:ext>
            </c:extLst>
          </c:dPt>
          <c:dPt>
            <c:idx val="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5-0140-4ACF-873A-36F30F48FB6D}"/>
              </c:ext>
            </c:extLst>
          </c:dPt>
          <c:dPt>
            <c:idx val="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7-0140-4ACF-873A-36F30F48FB6D}"/>
              </c:ext>
            </c:extLst>
          </c:dPt>
          <c:dPt>
            <c:idx val="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9-0140-4ACF-873A-36F30F48FB6D}"/>
              </c:ext>
            </c:extLst>
          </c:dPt>
          <c:dPt>
            <c:idx val="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B-0140-4ACF-873A-36F30F48FB6D}"/>
              </c:ext>
            </c:extLst>
          </c:dPt>
          <c:dPt>
            <c:idx val="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D-0140-4ACF-873A-36F30F48FB6D}"/>
              </c:ext>
            </c:extLst>
          </c:dPt>
          <c:dPt>
            <c:idx val="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F-0140-4ACF-873A-36F30F48FB6D}"/>
              </c:ext>
            </c:extLst>
          </c:dPt>
          <c:dPt>
            <c:idx val="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1-0140-4ACF-873A-36F30F48FB6D}"/>
              </c:ext>
            </c:extLst>
          </c:dPt>
          <c:dPt>
            <c:idx val="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3-0140-4ACF-873A-36F30F48FB6D}"/>
              </c:ext>
            </c:extLst>
          </c:dPt>
          <c:dPt>
            <c:idx val="1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5-0140-4ACF-873A-36F30F48FB6D}"/>
              </c:ext>
            </c:extLst>
          </c:dPt>
          <c:dPt>
            <c:idx val="1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7-0140-4ACF-873A-36F30F48FB6D}"/>
              </c:ext>
            </c:extLst>
          </c:dPt>
          <c:dPt>
            <c:idx val="1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9-0140-4ACF-873A-36F30F48FB6D}"/>
              </c:ext>
            </c:extLst>
          </c:dPt>
          <c:dPt>
            <c:idx val="1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B-0140-4ACF-873A-36F30F48FB6D}"/>
              </c:ext>
            </c:extLst>
          </c:dPt>
          <c:dPt>
            <c:idx val="1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D-0140-4ACF-873A-36F30F48FB6D}"/>
              </c:ext>
            </c:extLst>
          </c:dPt>
          <c:dPt>
            <c:idx val="1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F-0140-4ACF-873A-36F30F48FB6D}"/>
              </c:ext>
            </c:extLst>
          </c:dPt>
          <c:dPt>
            <c:idx val="1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1-0140-4ACF-873A-36F30F48FB6D}"/>
              </c:ext>
            </c:extLst>
          </c:dPt>
          <c:dPt>
            <c:idx val="1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3-0140-4ACF-873A-36F30F48FB6D}"/>
              </c:ext>
            </c:extLst>
          </c:dPt>
          <c:dPt>
            <c:idx val="1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5-0140-4ACF-873A-36F30F48FB6D}"/>
              </c:ext>
            </c:extLst>
          </c:dPt>
          <c:dPt>
            <c:idx val="1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7-0140-4ACF-873A-36F30F48FB6D}"/>
              </c:ext>
            </c:extLst>
          </c:dPt>
          <c:dPt>
            <c:idx val="2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9-0140-4ACF-873A-36F30F48FB6D}"/>
              </c:ext>
            </c:extLst>
          </c:dPt>
          <c:dPt>
            <c:idx val="2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B-0140-4ACF-873A-36F30F48FB6D}"/>
              </c:ext>
            </c:extLst>
          </c:dPt>
          <c:dPt>
            <c:idx val="2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D-0140-4ACF-873A-36F30F48FB6D}"/>
              </c:ext>
            </c:extLst>
          </c:dPt>
          <c:dPt>
            <c:idx val="2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F-0140-4ACF-873A-36F30F48FB6D}"/>
              </c:ext>
            </c:extLst>
          </c:dPt>
          <c:dPt>
            <c:idx val="2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1-0140-4ACF-873A-36F30F48FB6D}"/>
              </c:ext>
            </c:extLst>
          </c:dPt>
          <c:dPt>
            <c:idx val="2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3-0140-4ACF-873A-36F30F48FB6D}"/>
              </c:ext>
            </c:extLst>
          </c:dPt>
          <c:dPt>
            <c:idx val="2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5-0140-4ACF-873A-36F30F48FB6D}"/>
              </c:ext>
            </c:extLst>
          </c:dPt>
          <c:dPt>
            <c:idx val="2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7-0140-4ACF-873A-36F30F48FB6D}"/>
              </c:ext>
            </c:extLst>
          </c:dPt>
          <c:dPt>
            <c:idx val="2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9-0140-4ACF-873A-36F30F48FB6D}"/>
              </c:ext>
            </c:extLst>
          </c:dPt>
          <c:dPt>
            <c:idx val="2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B-0140-4ACF-873A-36F30F48FB6D}"/>
              </c:ext>
            </c:extLst>
          </c:dPt>
          <c:dPt>
            <c:idx val="3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D-0140-4ACF-873A-36F30F48FB6D}"/>
              </c:ext>
            </c:extLst>
          </c:dPt>
          <c:dPt>
            <c:idx val="3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F-0140-4ACF-873A-36F30F48FB6D}"/>
              </c:ext>
            </c:extLst>
          </c:dPt>
          <c:dPt>
            <c:idx val="3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1-0140-4ACF-873A-36F30F48FB6D}"/>
              </c:ext>
            </c:extLst>
          </c:dPt>
          <c:dPt>
            <c:idx val="3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3-0140-4ACF-873A-36F30F48FB6D}"/>
              </c:ext>
            </c:extLst>
          </c:dPt>
          <c:dPt>
            <c:idx val="3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5-0140-4ACF-873A-36F30F48FB6D}"/>
              </c:ext>
            </c:extLst>
          </c:dPt>
          <c:dPt>
            <c:idx val="3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7-0140-4ACF-873A-36F30F48FB6D}"/>
              </c:ext>
            </c:extLst>
          </c:dPt>
          <c:dPt>
            <c:idx val="3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9-0140-4ACF-873A-36F30F48FB6D}"/>
              </c:ext>
            </c:extLst>
          </c:dPt>
          <c:dPt>
            <c:idx val="3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B-0140-4ACF-873A-36F30F48FB6D}"/>
              </c:ext>
            </c:extLst>
          </c:dPt>
          <c:dPt>
            <c:idx val="3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D-0140-4ACF-873A-36F30F48FB6D}"/>
              </c:ext>
            </c:extLst>
          </c:dPt>
          <c:dPt>
            <c:idx val="3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F-0140-4ACF-873A-36F30F48FB6D}"/>
              </c:ext>
            </c:extLst>
          </c:dPt>
          <c:dPt>
            <c:idx val="4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1-0140-4ACF-873A-36F30F48FB6D}"/>
              </c:ext>
            </c:extLst>
          </c:dPt>
          <c:dPt>
            <c:idx val="4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3-0140-4ACF-873A-36F30F48FB6D}"/>
              </c:ext>
            </c:extLst>
          </c:dPt>
          <c:dPt>
            <c:idx val="4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5-0140-4ACF-873A-36F30F48FB6D}"/>
              </c:ext>
            </c:extLst>
          </c:dPt>
          <c:dPt>
            <c:idx val="4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7-0140-4ACF-873A-36F30F48FB6D}"/>
              </c:ext>
            </c:extLst>
          </c:dPt>
          <c:dPt>
            <c:idx val="4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9-0140-4ACF-873A-36F30F48FB6D}"/>
              </c:ext>
            </c:extLst>
          </c:dPt>
          <c:dPt>
            <c:idx val="4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B-0140-4ACF-873A-36F30F48FB6D}"/>
              </c:ext>
            </c:extLst>
          </c:dPt>
          <c:dPt>
            <c:idx val="4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D-0140-4ACF-873A-36F30F48FB6D}"/>
              </c:ext>
            </c:extLst>
          </c:dPt>
          <c:dPt>
            <c:idx val="4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F-0140-4ACF-873A-36F30F48FB6D}"/>
              </c:ext>
            </c:extLst>
          </c:dPt>
          <c:dPt>
            <c:idx val="4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1-0140-4ACF-873A-36F30F48FB6D}"/>
              </c:ext>
            </c:extLst>
          </c:dPt>
          <c:dPt>
            <c:idx val="4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3-0140-4ACF-873A-36F30F48FB6D}"/>
              </c:ext>
            </c:extLst>
          </c:dPt>
          <c:dPt>
            <c:idx val="5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5-0140-4ACF-873A-36F30F48FB6D}"/>
              </c:ext>
            </c:extLst>
          </c:dPt>
          <c:dPt>
            <c:idx val="5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7-0140-4ACF-873A-36F30F48FB6D}"/>
              </c:ext>
            </c:extLst>
          </c:dPt>
          <c:dPt>
            <c:idx val="5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9-0140-4ACF-873A-36F30F48FB6D}"/>
              </c:ext>
            </c:extLst>
          </c:dPt>
          <c:dPt>
            <c:idx val="5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B-0140-4ACF-873A-36F30F48FB6D}"/>
              </c:ext>
            </c:extLst>
          </c:dPt>
          <c:dPt>
            <c:idx val="5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D-0140-4ACF-873A-36F30F48FB6D}"/>
              </c:ext>
            </c:extLst>
          </c:dPt>
          <c:dPt>
            <c:idx val="5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F-0140-4ACF-873A-36F30F48FB6D}"/>
              </c:ext>
            </c:extLst>
          </c:dPt>
          <c:dPt>
            <c:idx val="5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1-0140-4ACF-873A-36F30F48FB6D}"/>
              </c:ext>
            </c:extLst>
          </c:dPt>
          <c:dPt>
            <c:idx val="5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3-0140-4ACF-873A-36F30F48FB6D}"/>
              </c:ext>
            </c:extLst>
          </c:dPt>
          <c:dPt>
            <c:idx val="5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5-0140-4ACF-873A-36F30F48FB6D}"/>
              </c:ext>
            </c:extLst>
          </c:dPt>
          <c:dPt>
            <c:idx val="5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7-0140-4ACF-873A-36F30F48FB6D}"/>
              </c:ext>
            </c:extLst>
          </c:dPt>
          <c:dPt>
            <c:idx val="60"/>
            <c:invertIfNegative val="0"/>
            <c:bubble3D val="0"/>
            <c:spPr>
              <a:solidFill>
                <a:srgbClr val="CCFF99"/>
              </a:solidFill>
              <a:ln w="25400">
                <a:solidFill>
                  <a:srgbClr val="000000"/>
                </a:solidFill>
                <a:prstDash val="solid"/>
              </a:ln>
              <a:effectLst/>
            </c:spPr>
            <c:extLst>
              <c:ext xmlns:c16="http://schemas.microsoft.com/office/drawing/2014/chart" uri="{C3380CC4-5D6E-409C-BE32-E72D297353CC}">
                <c16:uniqueId val="{00000079-0140-4ACF-873A-36F30F48FB6D}"/>
              </c:ext>
            </c:extLst>
          </c:dPt>
          <c:dPt>
            <c:idx val="6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B-0140-4ACF-873A-36F30F48FB6D}"/>
              </c:ext>
            </c:extLst>
          </c:dPt>
          <c:dPt>
            <c:idx val="6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D-0140-4ACF-873A-36F30F48FB6D}"/>
              </c:ext>
            </c:extLst>
          </c:dPt>
          <c:dPt>
            <c:idx val="6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F-0140-4ACF-873A-36F30F48FB6D}"/>
              </c:ext>
            </c:extLst>
          </c:dPt>
          <c:dPt>
            <c:idx val="6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1-0140-4ACF-873A-36F30F48FB6D}"/>
              </c:ext>
            </c:extLst>
          </c:dPt>
          <c:dPt>
            <c:idx val="6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3-0140-4ACF-873A-36F30F48FB6D}"/>
              </c:ext>
            </c:extLst>
          </c:dPt>
          <c:dPt>
            <c:idx val="6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5-0140-4ACF-873A-36F30F48FB6D}"/>
              </c:ext>
            </c:extLst>
          </c:dPt>
          <c:dPt>
            <c:idx val="6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7-0140-4ACF-873A-36F30F48FB6D}"/>
              </c:ext>
            </c:extLst>
          </c:dPt>
          <c:dPt>
            <c:idx val="6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9-0140-4ACF-873A-36F30F48FB6D}"/>
              </c:ext>
            </c:extLst>
          </c:dPt>
          <c:dPt>
            <c:idx val="6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B-0140-4ACF-873A-36F30F48FB6D}"/>
              </c:ext>
            </c:extLst>
          </c:dPt>
          <c:dPt>
            <c:idx val="7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D-0140-4ACF-873A-36F30F48FB6D}"/>
              </c:ext>
            </c:extLst>
          </c:dPt>
          <c:dPt>
            <c:idx val="7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F-0140-4ACF-873A-36F30F48FB6D}"/>
              </c:ext>
            </c:extLst>
          </c:dPt>
          <c:dPt>
            <c:idx val="7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1-0140-4ACF-873A-36F30F48FB6D}"/>
              </c:ext>
            </c:extLst>
          </c:dPt>
          <c:dPt>
            <c:idx val="7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3-0140-4ACF-873A-36F30F48FB6D}"/>
              </c:ext>
            </c:extLst>
          </c:dPt>
          <c:dPt>
            <c:idx val="7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5-0140-4ACF-873A-36F30F48FB6D}"/>
              </c:ext>
            </c:extLst>
          </c:dPt>
          <c:dPt>
            <c:idx val="7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7-0140-4ACF-873A-36F30F48FB6D}"/>
              </c:ext>
            </c:extLst>
          </c:dPt>
          <c:dPt>
            <c:idx val="7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9-0140-4ACF-873A-36F30F48FB6D}"/>
              </c:ext>
            </c:extLst>
          </c:dPt>
          <c:dPt>
            <c:idx val="7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B-0140-4ACF-873A-36F30F48FB6D}"/>
              </c:ext>
            </c:extLst>
          </c:dPt>
          <c:dPt>
            <c:idx val="7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D-0140-4ACF-873A-36F30F48FB6D}"/>
              </c:ext>
            </c:extLst>
          </c:dPt>
          <c:dPt>
            <c:idx val="7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F-0140-4ACF-873A-36F30F48FB6D}"/>
              </c:ext>
            </c:extLst>
          </c:dPt>
          <c:dPt>
            <c:idx val="8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1-0140-4ACF-873A-36F30F48FB6D}"/>
              </c:ext>
            </c:extLst>
          </c:dPt>
          <c:dPt>
            <c:idx val="8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3-0140-4ACF-873A-36F30F48FB6D}"/>
              </c:ext>
            </c:extLst>
          </c:dPt>
          <c:dPt>
            <c:idx val="8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5-0140-4ACF-873A-36F30F48FB6D}"/>
              </c:ext>
            </c:extLst>
          </c:dPt>
          <c:dPt>
            <c:idx val="8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7-0140-4ACF-873A-36F30F48FB6D}"/>
              </c:ext>
            </c:extLst>
          </c:dPt>
          <c:dPt>
            <c:idx val="8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9-0140-4ACF-873A-36F30F48FB6D}"/>
              </c:ext>
            </c:extLst>
          </c:dPt>
          <c:dPt>
            <c:idx val="8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B-0140-4ACF-873A-36F30F48FB6D}"/>
              </c:ext>
            </c:extLst>
          </c:dPt>
          <c:dPt>
            <c:idx val="8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D-0140-4ACF-873A-36F30F48FB6D}"/>
              </c:ext>
            </c:extLst>
          </c:dPt>
          <c:cat>
            <c:strLit>
              <c:ptCount val="87"/>
              <c:pt idx="0">
                <c:v>Pornainen</c:v>
              </c:pt>
              <c:pt idx="1">
                <c:v>Kuhmoinen</c:v>
              </c:pt>
              <c:pt idx="2">
                <c:v>Sauvo</c:v>
              </c:pt>
              <c:pt idx="3">
                <c:v>Padasjoki</c:v>
              </c:pt>
              <c:pt idx="4">
                <c:v>Nousiainen</c:v>
              </c:pt>
              <c:pt idx="5">
                <c:v>Kauniainen</c:v>
              </c:pt>
              <c:pt idx="6">
                <c:v>Aura</c:v>
              </c:pt>
              <c:pt idx="7">
                <c:v>Rusko</c:v>
              </c:pt>
              <c:pt idx="8">
                <c:v>Hanko</c:v>
              </c:pt>
              <c:pt idx="9">
                <c:v>Kemiönsaari</c:v>
              </c:pt>
              <c:pt idx="10">
                <c:v>Ilomantsi</c:v>
              </c:pt>
              <c:pt idx="11">
                <c:v>Suomussalmi</c:v>
              </c:pt>
              <c:pt idx="12">
                <c:v>Karkkila</c:v>
              </c:pt>
              <c:pt idx="13">
                <c:v>Jokioinen</c:v>
              </c:pt>
              <c:pt idx="14">
                <c:v>Punkalaidun</c:v>
              </c:pt>
              <c:pt idx="15">
                <c:v>Hausjärvi</c:v>
              </c:pt>
              <c:pt idx="16">
                <c:v>Masku</c:v>
              </c:pt>
              <c:pt idx="17">
                <c:v>Suonenjoki</c:v>
              </c:pt>
              <c:pt idx="18">
                <c:v>Luumäki</c:v>
              </c:pt>
              <c:pt idx="19">
                <c:v>Iitti</c:v>
              </c:pt>
              <c:pt idx="20">
                <c:v>Mynämäki</c:v>
              </c:pt>
              <c:pt idx="21">
                <c:v>Parainen</c:v>
              </c:pt>
              <c:pt idx="22">
                <c:v>Ikaalinen</c:v>
              </c:pt>
              <c:pt idx="23">
                <c:v>Naantali</c:v>
              </c:pt>
              <c:pt idx="24">
                <c:v>Uusikaupunki</c:v>
              </c:pt>
              <c:pt idx="25">
                <c:v>Paimio</c:v>
              </c:pt>
              <c:pt idx="26">
                <c:v>Orivesi</c:v>
              </c:pt>
              <c:pt idx="27">
                <c:v>Forssa</c:v>
              </c:pt>
              <c:pt idx="28">
                <c:v>Hämeenkyrö</c:v>
              </c:pt>
              <c:pt idx="29">
                <c:v>Laitila</c:v>
              </c:pt>
              <c:pt idx="30">
                <c:v>Imatra</c:v>
              </c:pt>
              <c:pt idx="31">
                <c:v>Kemi</c:v>
              </c:pt>
              <c:pt idx="32">
                <c:v>Ylivieska</c:v>
              </c:pt>
              <c:pt idx="33">
                <c:v>Pirkkala</c:v>
              </c:pt>
              <c:pt idx="34">
                <c:v>Lieto</c:v>
              </c:pt>
              <c:pt idx="35">
                <c:v>Somero</c:v>
              </c:pt>
              <c:pt idx="36">
                <c:v>Raisio</c:v>
              </c:pt>
              <c:pt idx="37">
                <c:v>Kerava</c:v>
              </c:pt>
              <c:pt idx="38">
                <c:v>Varkaus</c:v>
              </c:pt>
              <c:pt idx="39">
                <c:v>Äänekoski</c:v>
              </c:pt>
              <c:pt idx="40">
                <c:v>Loviisa</c:v>
              </c:pt>
              <c:pt idx="41">
                <c:v>Iisalmi</c:v>
              </c:pt>
              <c:pt idx="42">
                <c:v>Sipoo</c:v>
              </c:pt>
              <c:pt idx="43">
                <c:v>Järvenpää</c:v>
              </c:pt>
              <c:pt idx="44">
                <c:v>Nokia</c:v>
              </c:pt>
              <c:pt idx="45">
                <c:v>Ilmajoki</c:v>
              </c:pt>
              <c:pt idx="46">
                <c:v>Hollola</c:v>
              </c:pt>
              <c:pt idx="47">
                <c:v>Lapua</c:v>
              </c:pt>
              <c:pt idx="48">
                <c:v>Kaarina</c:v>
              </c:pt>
              <c:pt idx="49">
                <c:v>Janakkala</c:v>
              </c:pt>
              <c:pt idx="50">
                <c:v>Orimattila</c:v>
              </c:pt>
              <c:pt idx="51">
                <c:v>Riihimäki</c:v>
              </c:pt>
              <c:pt idx="52">
                <c:v>Savonlinna</c:v>
              </c:pt>
              <c:pt idx="53">
                <c:v>Hamina</c:v>
              </c:pt>
              <c:pt idx="54">
                <c:v>Lempäälä</c:v>
              </c:pt>
              <c:pt idx="55">
                <c:v>Ylöjärvi</c:v>
              </c:pt>
              <c:pt idx="56">
                <c:v>Vihti</c:v>
              </c:pt>
              <c:pt idx="57">
                <c:v>Tuusula</c:v>
              </c:pt>
              <c:pt idx="58">
                <c:v>Kangasala</c:v>
              </c:pt>
              <c:pt idx="59">
                <c:v>Kirkkonummi</c:v>
              </c:pt>
              <c:pt idx="60">
                <c:v>--&gt;  Rauma</c:v>
              </c:pt>
              <c:pt idx="61">
                <c:v>Sastamala</c:v>
              </c:pt>
              <c:pt idx="62">
                <c:v>Loimaa</c:v>
              </c:pt>
              <c:pt idx="63">
                <c:v>Mäntsälä</c:v>
              </c:pt>
              <c:pt idx="64">
                <c:v>Nurmijärvi</c:v>
              </c:pt>
              <c:pt idx="65">
                <c:v>Kajaani</c:v>
              </c:pt>
              <c:pt idx="66">
                <c:v>Hyvinkää</c:v>
              </c:pt>
              <c:pt idx="67">
                <c:v>Kotka</c:v>
              </c:pt>
              <c:pt idx="68">
                <c:v>Lohja</c:v>
              </c:pt>
              <c:pt idx="69">
                <c:v>Vaasa</c:v>
              </c:pt>
              <c:pt idx="70">
                <c:v>Kokkola</c:v>
              </c:pt>
              <c:pt idx="71">
                <c:v>Mikkeli</c:v>
              </c:pt>
              <c:pt idx="72">
                <c:v>Joensuu</c:v>
              </c:pt>
              <c:pt idx="73">
                <c:v>Hämeenlinna</c:v>
              </c:pt>
              <c:pt idx="74">
                <c:v>Lappeenranta</c:v>
              </c:pt>
              <c:pt idx="75">
                <c:v>Salo</c:v>
              </c:pt>
              <c:pt idx="76">
                <c:v>Lahti</c:v>
              </c:pt>
              <c:pt idx="77">
                <c:v>Seinäjoki</c:v>
              </c:pt>
              <c:pt idx="78">
                <c:v>Kouvola</c:v>
              </c:pt>
              <c:pt idx="79">
                <c:v>Turku</c:v>
              </c:pt>
              <c:pt idx="80">
                <c:v>Jyväskylä</c:v>
              </c:pt>
              <c:pt idx="81">
                <c:v>Kuopio</c:v>
              </c:pt>
              <c:pt idx="82">
                <c:v>Oulu</c:v>
              </c:pt>
              <c:pt idx="83">
                <c:v>Tampere</c:v>
              </c:pt>
              <c:pt idx="84">
                <c:v>Vantaa</c:v>
              </c:pt>
              <c:pt idx="85">
                <c:v>Espoo</c:v>
              </c:pt>
              <c:pt idx="86">
                <c:v>Helsinki</c:v>
              </c:pt>
            </c:strLit>
          </c:cat>
          <c:val>
            <c:numLit>
              <c:formatCode>General</c:formatCode>
              <c:ptCount val="87"/>
              <c:pt idx="0">
                <c:v>1.0099058151245117</c:v>
              </c:pt>
              <c:pt idx="1">
                <c:v>1.5386511087417603</c:v>
              </c:pt>
              <c:pt idx="2">
                <c:v>0.93273717164993286</c:v>
              </c:pt>
              <c:pt idx="3">
                <c:v>1.2097824811935425</c:v>
              </c:pt>
              <c:pt idx="4">
                <c:v>1.1059553623199463</c:v>
              </c:pt>
              <c:pt idx="5">
                <c:v>3.0779616832733154</c:v>
              </c:pt>
              <c:pt idx="6">
                <c:v>0.80841410160064697</c:v>
              </c:pt>
              <c:pt idx="7">
                <c:v>0.9425162672996521</c:v>
              </c:pt>
              <c:pt idx="8">
                <c:v>1.8100913763046265</c:v>
              </c:pt>
              <c:pt idx="9">
                <c:v>3.0472936630249023</c:v>
              </c:pt>
              <c:pt idx="10">
                <c:v>2.2774271965026855</c:v>
              </c:pt>
              <c:pt idx="11">
                <c:v>1.9184575080871582</c:v>
              </c:pt>
              <c:pt idx="12">
                <c:v>1.9108982086181641</c:v>
              </c:pt>
              <c:pt idx="13">
                <c:v>0.94454860687255859</c:v>
              </c:pt>
              <c:pt idx="14">
                <c:v>1.1663198471069336</c:v>
              </c:pt>
              <c:pt idx="15">
                <c:v>1.101401686668396</c:v>
              </c:pt>
              <c:pt idx="16">
                <c:v>2.1633927822113037</c:v>
              </c:pt>
              <c:pt idx="17">
                <c:v>1.8227676153182983</c:v>
              </c:pt>
              <c:pt idx="18">
                <c:v>1.8984134197235107</c:v>
              </c:pt>
              <c:pt idx="19">
                <c:v>1.7463072538375854</c:v>
              </c:pt>
              <c:pt idx="20">
                <c:v>2.3722686767578125</c:v>
              </c:pt>
              <c:pt idx="21">
                <c:v>6.0097064971923828</c:v>
              </c:pt>
              <c:pt idx="22">
                <c:v>3.0076189041137695</c:v>
              </c:pt>
              <c:pt idx="23">
                <c:v>11.968244552612305</c:v>
              </c:pt>
              <c:pt idx="24">
                <c:v>5.118532657623291</c:v>
              </c:pt>
              <c:pt idx="25">
                <c:v>5.1445140838623047</c:v>
              </c:pt>
              <c:pt idx="26">
                <c:v>2.8308625221252441</c:v>
              </c:pt>
              <c:pt idx="27">
                <c:v>5.2228507995605469</c:v>
              </c:pt>
              <c:pt idx="28">
                <c:v>2.2364692687988281</c:v>
              </c:pt>
              <c:pt idx="29">
                <c:v>1.4351575374603271</c:v>
              </c:pt>
              <c:pt idx="30">
                <c:v>6.3035249710083008</c:v>
              </c:pt>
              <c:pt idx="31">
                <c:v>4.6126899719238281</c:v>
              </c:pt>
              <c:pt idx="32">
                <c:v>4.5921354293823242</c:v>
              </c:pt>
              <c:pt idx="33">
                <c:v>4.7815814018249512</c:v>
              </c:pt>
              <c:pt idx="34">
                <c:v>2.9975712299346924</c:v>
              </c:pt>
              <c:pt idx="35">
                <c:v>2.080838680267334</c:v>
              </c:pt>
              <c:pt idx="36">
                <c:v>7.8020544052124023</c:v>
              </c:pt>
              <c:pt idx="37">
                <c:v>10.654969215393066</c:v>
              </c:pt>
              <c:pt idx="38">
                <c:v>1.3757864236831665</c:v>
              </c:pt>
              <c:pt idx="39">
                <c:v>3.496284008026123</c:v>
              </c:pt>
              <c:pt idx="40">
                <c:v>4.4813613891601563</c:v>
              </c:pt>
              <c:pt idx="41">
                <c:v>5.942812442779541</c:v>
              </c:pt>
              <c:pt idx="42">
                <c:v>8.6015558242797852</c:v>
              </c:pt>
              <c:pt idx="43">
                <c:v>10.158181190490723</c:v>
              </c:pt>
              <c:pt idx="44">
                <c:v>7.2968020439147949</c:v>
              </c:pt>
              <c:pt idx="45">
                <c:v>3.5154886245727539</c:v>
              </c:pt>
              <c:pt idx="46">
                <c:v>5.3368492126464844</c:v>
              </c:pt>
              <c:pt idx="47">
                <c:v>4.0241127014160156</c:v>
              </c:pt>
              <c:pt idx="48">
                <c:v>8.3526115417480469</c:v>
              </c:pt>
              <c:pt idx="49">
                <c:v>3.7518105506896973</c:v>
              </c:pt>
              <c:pt idx="50">
                <c:v>4.5974535942077637</c:v>
              </c:pt>
              <c:pt idx="51">
                <c:v>11.46414852142334</c:v>
              </c:pt>
              <c:pt idx="52">
                <c:v>8.2004613876342773</c:v>
              </c:pt>
              <c:pt idx="53">
                <c:v>29.788728713989258</c:v>
              </c:pt>
              <c:pt idx="54">
                <c:v>6.114901065826416</c:v>
              </c:pt>
              <c:pt idx="55">
                <c:v>7.3479323387145996</c:v>
              </c:pt>
              <c:pt idx="56">
                <c:v>6.2633061408996582</c:v>
              </c:pt>
              <c:pt idx="57">
                <c:v>4.0622801780700684</c:v>
              </c:pt>
              <c:pt idx="58">
                <c:v>9.0113039016723633</c:v>
              </c:pt>
              <c:pt idx="59">
                <c:v>12.30534839630127</c:v>
              </c:pt>
              <c:pt idx="60">
                <c:v>10.838655471801758</c:v>
              </c:pt>
              <c:pt idx="61">
                <c:v>6.5289707183837891</c:v>
              </c:pt>
              <c:pt idx="62">
                <c:v>4.5921740531921387</c:v>
              </c:pt>
              <c:pt idx="63">
                <c:v>7.2780547142028809</c:v>
              </c:pt>
              <c:pt idx="64">
                <c:v>7.7132911682128906</c:v>
              </c:pt>
              <c:pt idx="65">
                <c:v>13.606231689453125</c:v>
              </c:pt>
              <c:pt idx="66">
                <c:v>14.312485694885254</c:v>
              </c:pt>
              <c:pt idx="67">
                <c:v>13.817951202392578</c:v>
              </c:pt>
              <c:pt idx="68">
                <c:v>12.492757797241211</c:v>
              </c:pt>
              <c:pt idx="69">
                <c:v>21.994388580322266</c:v>
              </c:pt>
              <c:pt idx="70">
                <c:v>14.350181579589844</c:v>
              </c:pt>
              <c:pt idx="71">
                <c:v>19.089376449584961</c:v>
              </c:pt>
              <c:pt idx="72">
                <c:v>18.648109436035156</c:v>
              </c:pt>
              <c:pt idx="73">
                <c:v>25.196329116821289</c:v>
              </c:pt>
              <c:pt idx="74">
                <c:v>28.209163665771484</c:v>
              </c:pt>
              <c:pt idx="75">
                <c:v>13.677759170532227</c:v>
              </c:pt>
              <c:pt idx="76">
                <c:v>36.313018798828125</c:v>
              </c:pt>
              <c:pt idx="77">
                <c:v>22.709150314331055</c:v>
              </c:pt>
              <c:pt idx="78">
                <c:v>29.21026611328125</c:v>
              </c:pt>
              <c:pt idx="79">
                <c:v>72.0367431640625</c:v>
              </c:pt>
              <c:pt idx="80">
                <c:v>49.100513458251953</c:v>
              </c:pt>
              <c:pt idx="81">
                <c:v>40.934783935546875</c:v>
              </c:pt>
              <c:pt idx="82">
                <c:v>63.972286224365234</c:v>
              </c:pt>
              <c:pt idx="83">
                <c:v>85.221694946289063</c:v>
              </c:pt>
              <c:pt idx="84">
                <c:v>92.415634155273438</c:v>
              </c:pt>
              <c:pt idx="85">
                <c:v>110.03376770019531</c:v>
              </c:pt>
              <c:pt idx="86">
                <c:v>260.9190673828125</c:v>
              </c:pt>
            </c:numLit>
          </c:val>
          <c:extLst>
            <c:ext xmlns:c16="http://schemas.microsoft.com/office/drawing/2014/chart" uri="{C3380CC4-5D6E-409C-BE32-E72D297353CC}">
              <c16:uniqueId val="{000000AE-0140-4ACF-873A-36F30F48FB6D}"/>
            </c:ext>
          </c:extLst>
        </c:ser>
        <c:ser>
          <c:idx val="1"/>
          <c:order val="1"/>
          <c:tx>
            <c:v>Sähkölämmitys</c:v>
          </c:tx>
          <c:spPr>
            <a:solidFill>
              <a:srgbClr val="66CC00"/>
            </a:solidFill>
          </c:spPr>
          <c:invertIfNegative val="0"/>
          <c:dPt>
            <c:idx val="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0-0140-4ACF-873A-36F30F48FB6D}"/>
              </c:ext>
            </c:extLst>
          </c:dPt>
          <c:dPt>
            <c:idx val="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2-0140-4ACF-873A-36F30F48FB6D}"/>
              </c:ext>
            </c:extLst>
          </c:dPt>
          <c:dPt>
            <c:idx val="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4-0140-4ACF-873A-36F30F48FB6D}"/>
              </c:ext>
            </c:extLst>
          </c:dPt>
          <c:dPt>
            <c:idx val="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6-0140-4ACF-873A-36F30F48FB6D}"/>
              </c:ext>
            </c:extLst>
          </c:dPt>
          <c:dPt>
            <c:idx val="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8-0140-4ACF-873A-36F30F48FB6D}"/>
              </c:ext>
            </c:extLst>
          </c:dPt>
          <c:dPt>
            <c:idx val="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A-0140-4ACF-873A-36F30F48FB6D}"/>
              </c:ext>
            </c:extLst>
          </c:dPt>
          <c:dPt>
            <c:idx val="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C-0140-4ACF-873A-36F30F48FB6D}"/>
              </c:ext>
            </c:extLst>
          </c:dPt>
          <c:dPt>
            <c:idx val="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E-0140-4ACF-873A-36F30F48FB6D}"/>
              </c:ext>
            </c:extLst>
          </c:dPt>
          <c:dPt>
            <c:idx val="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0-0140-4ACF-873A-36F30F48FB6D}"/>
              </c:ext>
            </c:extLst>
          </c:dPt>
          <c:dPt>
            <c:idx val="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2-0140-4ACF-873A-36F30F48FB6D}"/>
              </c:ext>
            </c:extLst>
          </c:dPt>
          <c:dPt>
            <c:idx val="1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4-0140-4ACF-873A-36F30F48FB6D}"/>
              </c:ext>
            </c:extLst>
          </c:dPt>
          <c:dPt>
            <c:idx val="1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6-0140-4ACF-873A-36F30F48FB6D}"/>
              </c:ext>
            </c:extLst>
          </c:dPt>
          <c:dPt>
            <c:idx val="1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8-0140-4ACF-873A-36F30F48FB6D}"/>
              </c:ext>
            </c:extLst>
          </c:dPt>
          <c:dPt>
            <c:idx val="1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A-0140-4ACF-873A-36F30F48FB6D}"/>
              </c:ext>
            </c:extLst>
          </c:dPt>
          <c:dPt>
            <c:idx val="1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C-0140-4ACF-873A-36F30F48FB6D}"/>
              </c:ext>
            </c:extLst>
          </c:dPt>
          <c:dPt>
            <c:idx val="1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E-0140-4ACF-873A-36F30F48FB6D}"/>
              </c:ext>
            </c:extLst>
          </c:dPt>
          <c:dPt>
            <c:idx val="1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0-0140-4ACF-873A-36F30F48FB6D}"/>
              </c:ext>
            </c:extLst>
          </c:dPt>
          <c:dPt>
            <c:idx val="1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2-0140-4ACF-873A-36F30F48FB6D}"/>
              </c:ext>
            </c:extLst>
          </c:dPt>
          <c:dPt>
            <c:idx val="1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4-0140-4ACF-873A-36F30F48FB6D}"/>
              </c:ext>
            </c:extLst>
          </c:dPt>
          <c:dPt>
            <c:idx val="1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6-0140-4ACF-873A-36F30F48FB6D}"/>
              </c:ext>
            </c:extLst>
          </c:dPt>
          <c:dPt>
            <c:idx val="2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8-0140-4ACF-873A-36F30F48FB6D}"/>
              </c:ext>
            </c:extLst>
          </c:dPt>
          <c:dPt>
            <c:idx val="2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A-0140-4ACF-873A-36F30F48FB6D}"/>
              </c:ext>
            </c:extLst>
          </c:dPt>
          <c:dPt>
            <c:idx val="2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C-0140-4ACF-873A-36F30F48FB6D}"/>
              </c:ext>
            </c:extLst>
          </c:dPt>
          <c:dPt>
            <c:idx val="2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E-0140-4ACF-873A-36F30F48FB6D}"/>
              </c:ext>
            </c:extLst>
          </c:dPt>
          <c:dPt>
            <c:idx val="2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0-0140-4ACF-873A-36F30F48FB6D}"/>
              </c:ext>
            </c:extLst>
          </c:dPt>
          <c:dPt>
            <c:idx val="2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2-0140-4ACF-873A-36F30F48FB6D}"/>
              </c:ext>
            </c:extLst>
          </c:dPt>
          <c:dPt>
            <c:idx val="2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4-0140-4ACF-873A-36F30F48FB6D}"/>
              </c:ext>
            </c:extLst>
          </c:dPt>
          <c:dPt>
            <c:idx val="2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6-0140-4ACF-873A-36F30F48FB6D}"/>
              </c:ext>
            </c:extLst>
          </c:dPt>
          <c:dPt>
            <c:idx val="2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8-0140-4ACF-873A-36F30F48FB6D}"/>
              </c:ext>
            </c:extLst>
          </c:dPt>
          <c:dPt>
            <c:idx val="2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A-0140-4ACF-873A-36F30F48FB6D}"/>
              </c:ext>
            </c:extLst>
          </c:dPt>
          <c:dPt>
            <c:idx val="3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C-0140-4ACF-873A-36F30F48FB6D}"/>
              </c:ext>
            </c:extLst>
          </c:dPt>
          <c:dPt>
            <c:idx val="3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E-0140-4ACF-873A-36F30F48FB6D}"/>
              </c:ext>
            </c:extLst>
          </c:dPt>
          <c:dPt>
            <c:idx val="3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0-0140-4ACF-873A-36F30F48FB6D}"/>
              </c:ext>
            </c:extLst>
          </c:dPt>
          <c:dPt>
            <c:idx val="3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2-0140-4ACF-873A-36F30F48FB6D}"/>
              </c:ext>
            </c:extLst>
          </c:dPt>
          <c:dPt>
            <c:idx val="3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4-0140-4ACF-873A-36F30F48FB6D}"/>
              </c:ext>
            </c:extLst>
          </c:dPt>
          <c:dPt>
            <c:idx val="3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6-0140-4ACF-873A-36F30F48FB6D}"/>
              </c:ext>
            </c:extLst>
          </c:dPt>
          <c:dPt>
            <c:idx val="3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8-0140-4ACF-873A-36F30F48FB6D}"/>
              </c:ext>
            </c:extLst>
          </c:dPt>
          <c:dPt>
            <c:idx val="3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A-0140-4ACF-873A-36F30F48FB6D}"/>
              </c:ext>
            </c:extLst>
          </c:dPt>
          <c:dPt>
            <c:idx val="3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C-0140-4ACF-873A-36F30F48FB6D}"/>
              </c:ext>
            </c:extLst>
          </c:dPt>
          <c:dPt>
            <c:idx val="3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E-0140-4ACF-873A-36F30F48FB6D}"/>
              </c:ext>
            </c:extLst>
          </c:dPt>
          <c:dPt>
            <c:idx val="4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0-0140-4ACF-873A-36F30F48FB6D}"/>
              </c:ext>
            </c:extLst>
          </c:dPt>
          <c:dPt>
            <c:idx val="4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2-0140-4ACF-873A-36F30F48FB6D}"/>
              </c:ext>
            </c:extLst>
          </c:dPt>
          <c:dPt>
            <c:idx val="4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4-0140-4ACF-873A-36F30F48FB6D}"/>
              </c:ext>
            </c:extLst>
          </c:dPt>
          <c:dPt>
            <c:idx val="4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6-0140-4ACF-873A-36F30F48FB6D}"/>
              </c:ext>
            </c:extLst>
          </c:dPt>
          <c:dPt>
            <c:idx val="4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8-0140-4ACF-873A-36F30F48FB6D}"/>
              </c:ext>
            </c:extLst>
          </c:dPt>
          <c:dPt>
            <c:idx val="4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A-0140-4ACF-873A-36F30F48FB6D}"/>
              </c:ext>
            </c:extLst>
          </c:dPt>
          <c:dPt>
            <c:idx val="4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C-0140-4ACF-873A-36F30F48FB6D}"/>
              </c:ext>
            </c:extLst>
          </c:dPt>
          <c:dPt>
            <c:idx val="4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E-0140-4ACF-873A-36F30F48FB6D}"/>
              </c:ext>
            </c:extLst>
          </c:dPt>
          <c:dPt>
            <c:idx val="4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0-0140-4ACF-873A-36F30F48FB6D}"/>
              </c:ext>
            </c:extLst>
          </c:dPt>
          <c:dPt>
            <c:idx val="4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2-0140-4ACF-873A-36F30F48FB6D}"/>
              </c:ext>
            </c:extLst>
          </c:dPt>
          <c:dPt>
            <c:idx val="5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4-0140-4ACF-873A-36F30F48FB6D}"/>
              </c:ext>
            </c:extLst>
          </c:dPt>
          <c:dPt>
            <c:idx val="5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6-0140-4ACF-873A-36F30F48FB6D}"/>
              </c:ext>
            </c:extLst>
          </c:dPt>
          <c:dPt>
            <c:idx val="5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8-0140-4ACF-873A-36F30F48FB6D}"/>
              </c:ext>
            </c:extLst>
          </c:dPt>
          <c:dPt>
            <c:idx val="5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A-0140-4ACF-873A-36F30F48FB6D}"/>
              </c:ext>
            </c:extLst>
          </c:dPt>
          <c:dPt>
            <c:idx val="5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C-0140-4ACF-873A-36F30F48FB6D}"/>
              </c:ext>
            </c:extLst>
          </c:dPt>
          <c:dPt>
            <c:idx val="5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E-0140-4ACF-873A-36F30F48FB6D}"/>
              </c:ext>
            </c:extLst>
          </c:dPt>
          <c:dPt>
            <c:idx val="5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0-0140-4ACF-873A-36F30F48FB6D}"/>
              </c:ext>
            </c:extLst>
          </c:dPt>
          <c:dPt>
            <c:idx val="5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2-0140-4ACF-873A-36F30F48FB6D}"/>
              </c:ext>
            </c:extLst>
          </c:dPt>
          <c:dPt>
            <c:idx val="5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4-0140-4ACF-873A-36F30F48FB6D}"/>
              </c:ext>
            </c:extLst>
          </c:dPt>
          <c:dPt>
            <c:idx val="5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6-0140-4ACF-873A-36F30F48FB6D}"/>
              </c:ext>
            </c:extLst>
          </c:dPt>
          <c:dPt>
            <c:idx val="60"/>
            <c:invertIfNegative val="0"/>
            <c:bubble3D val="0"/>
            <c:spPr>
              <a:solidFill>
                <a:srgbClr val="66CC00"/>
              </a:solidFill>
              <a:ln w="25400">
                <a:solidFill>
                  <a:srgbClr val="000000"/>
                </a:solidFill>
                <a:prstDash val="solid"/>
              </a:ln>
              <a:effectLst/>
            </c:spPr>
            <c:extLst>
              <c:ext xmlns:c16="http://schemas.microsoft.com/office/drawing/2014/chart" uri="{C3380CC4-5D6E-409C-BE32-E72D297353CC}">
                <c16:uniqueId val="{00000128-0140-4ACF-873A-36F30F48FB6D}"/>
              </c:ext>
            </c:extLst>
          </c:dPt>
          <c:dPt>
            <c:idx val="6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A-0140-4ACF-873A-36F30F48FB6D}"/>
              </c:ext>
            </c:extLst>
          </c:dPt>
          <c:dPt>
            <c:idx val="6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C-0140-4ACF-873A-36F30F48FB6D}"/>
              </c:ext>
            </c:extLst>
          </c:dPt>
          <c:dPt>
            <c:idx val="6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E-0140-4ACF-873A-36F30F48FB6D}"/>
              </c:ext>
            </c:extLst>
          </c:dPt>
          <c:dPt>
            <c:idx val="6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0-0140-4ACF-873A-36F30F48FB6D}"/>
              </c:ext>
            </c:extLst>
          </c:dPt>
          <c:dPt>
            <c:idx val="6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2-0140-4ACF-873A-36F30F48FB6D}"/>
              </c:ext>
            </c:extLst>
          </c:dPt>
          <c:dPt>
            <c:idx val="6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4-0140-4ACF-873A-36F30F48FB6D}"/>
              </c:ext>
            </c:extLst>
          </c:dPt>
          <c:dPt>
            <c:idx val="6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6-0140-4ACF-873A-36F30F48FB6D}"/>
              </c:ext>
            </c:extLst>
          </c:dPt>
          <c:dPt>
            <c:idx val="6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8-0140-4ACF-873A-36F30F48FB6D}"/>
              </c:ext>
            </c:extLst>
          </c:dPt>
          <c:dPt>
            <c:idx val="6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A-0140-4ACF-873A-36F30F48FB6D}"/>
              </c:ext>
            </c:extLst>
          </c:dPt>
          <c:dPt>
            <c:idx val="7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C-0140-4ACF-873A-36F30F48FB6D}"/>
              </c:ext>
            </c:extLst>
          </c:dPt>
          <c:dPt>
            <c:idx val="7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E-0140-4ACF-873A-36F30F48FB6D}"/>
              </c:ext>
            </c:extLst>
          </c:dPt>
          <c:dPt>
            <c:idx val="7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0-0140-4ACF-873A-36F30F48FB6D}"/>
              </c:ext>
            </c:extLst>
          </c:dPt>
          <c:dPt>
            <c:idx val="7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2-0140-4ACF-873A-36F30F48FB6D}"/>
              </c:ext>
            </c:extLst>
          </c:dPt>
          <c:dPt>
            <c:idx val="7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4-0140-4ACF-873A-36F30F48FB6D}"/>
              </c:ext>
            </c:extLst>
          </c:dPt>
          <c:dPt>
            <c:idx val="7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6-0140-4ACF-873A-36F30F48FB6D}"/>
              </c:ext>
            </c:extLst>
          </c:dPt>
          <c:dPt>
            <c:idx val="7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8-0140-4ACF-873A-36F30F48FB6D}"/>
              </c:ext>
            </c:extLst>
          </c:dPt>
          <c:dPt>
            <c:idx val="7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A-0140-4ACF-873A-36F30F48FB6D}"/>
              </c:ext>
            </c:extLst>
          </c:dPt>
          <c:dPt>
            <c:idx val="7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C-0140-4ACF-873A-36F30F48FB6D}"/>
              </c:ext>
            </c:extLst>
          </c:dPt>
          <c:dPt>
            <c:idx val="7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E-0140-4ACF-873A-36F30F48FB6D}"/>
              </c:ext>
            </c:extLst>
          </c:dPt>
          <c:dPt>
            <c:idx val="8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0-0140-4ACF-873A-36F30F48FB6D}"/>
              </c:ext>
            </c:extLst>
          </c:dPt>
          <c:dPt>
            <c:idx val="8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2-0140-4ACF-873A-36F30F48FB6D}"/>
              </c:ext>
            </c:extLst>
          </c:dPt>
          <c:dPt>
            <c:idx val="8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4-0140-4ACF-873A-36F30F48FB6D}"/>
              </c:ext>
            </c:extLst>
          </c:dPt>
          <c:dPt>
            <c:idx val="8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6-0140-4ACF-873A-36F30F48FB6D}"/>
              </c:ext>
            </c:extLst>
          </c:dPt>
          <c:dPt>
            <c:idx val="8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8-0140-4ACF-873A-36F30F48FB6D}"/>
              </c:ext>
            </c:extLst>
          </c:dPt>
          <c:dPt>
            <c:idx val="8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A-0140-4ACF-873A-36F30F48FB6D}"/>
              </c:ext>
            </c:extLst>
          </c:dPt>
          <c:dPt>
            <c:idx val="8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C-0140-4ACF-873A-36F30F48FB6D}"/>
              </c:ext>
            </c:extLst>
          </c:dPt>
          <c:cat>
            <c:strLit>
              <c:ptCount val="87"/>
              <c:pt idx="0">
                <c:v>Pornainen</c:v>
              </c:pt>
              <c:pt idx="1">
                <c:v>Kuhmoinen</c:v>
              </c:pt>
              <c:pt idx="2">
                <c:v>Sauvo</c:v>
              </c:pt>
              <c:pt idx="3">
                <c:v>Padasjoki</c:v>
              </c:pt>
              <c:pt idx="4">
                <c:v>Nousiainen</c:v>
              </c:pt>
              <c:pt idx="5">
                <c:v>Kauniainen</c:v>
              </c:pt>
              <c:pt idx="6">
                <c:v>Aura</c:v>
              </c:pt>
              <c:pt idx="7">
                <c:v>Rusko</c:v>
              </c:pt>
              <c:pt idx="8">
                <c:v>Hanko</c:v>
              </c:pt>
              <c:pt idx="9">
                <c:v>Kemiönsaari</c:v>
              </c:pt>
              <c:pt idx="10">
                <c:v>Ilomantsi</c:v>
              </c:pt>
              <c:pt idx="11">
                <c:v>Suomussalmi</c:v>
              </c:pt>
              <c:pt idx="12">
                <c:v>Karkkila</c:v>
              </c:pt>
              <c:pt idx="13">
                <c:v>Jokioinen</c:v>
              </c:pt>
              <c:pt idx="14">
                <c:v>Punkalaidun</c:v>
              </c:pt>
              <c:pt idx="15">
                <c:v>Hausjärvi</c:v>
              </c:pt>
              <c:pt idx="16">
                <c:v>Masku</c:v>
              </c:pt>
              <c:pt idx="17">
                <c:v>Suonenjoki</c:v>
              </c:pt>
              <c:pt idx="18">
                <c:v>Luumäki</c:v>
              </c:pt>
              <c:pt idx="19">
                <c:v>Iitti</c:v>
              </c:pt>
              <c:pt idx="20">
                <c:v>Mynämäki</c:v>
              </c:pt>
              <c:pt idx="21">
                <c:v>Parainen</c:v>
              </c:pt>
              <c:pt idx="22">
                <c:v>Ikaalinen</c:v>
              </c:pt>
              <c:pt idx="23">
                <c:v>Naantali</c:v>
              </c:pt>
              <c:pt idx="24">
                <c:v>Uusikaupunki</c:v>
              </c:pt>
              <c:pt idx="25">
                <c:v>Paimio</c:v>
              </c:pt>
              <c:pt idx="26">
                <c:v>Orivesi</c:v>
              </c:pt>
              <c:pt idx="27">
                <c:v>Forssa</c:v>
              </c:pt>
              <c:pt idx="28">
                <c:v>Hämeenkyrö</c:v>
              </c:pt>
              <c:pt idx="29">
                <c:v>Laitila</c:v>
              </c:pt>
              <c:pt idx="30">
                <c:v>Imatra</c:v>
              </c:pt>
              <c:pt idx="31">
                <c:v>Kemi</c:v>
              </c:pt>
              <c:pt idx="32">
                <c:v>Ylivieska</c:v>
              </c:pt>
              <c:pt idx="33">
                <c:v>Pirkkala</c:v>
              </c:pt>
              <c:pt idx="34">
                <c:v>Lieto</c:v>
              </c:pt>
              <c:pt idx="35">
                <c:v>Somero</c:v>
              </c:pt>
              <c:pt idx="36">
                <c:v>Raisio</c:v>
              </c:pt>
              <c:pt idx="37">
                <c:v>Kerava</c:v>
              </c:pt>
              <c:pt idx="38">
                <c:v>Varkaus</c:v>
              </c:pt>
              <c:pt idx="39">
                <c:v>Äänekoski</c:v>
              </c:pt>
              <c:pt idx="40">
                <c:v>Loviisa</c:v>
              </c:pt>
              <c:pt idx="41">
                <c:v>Iisalmi</c:v>
              </c:pt>
              <c:pt idx="42">
                <c:v>Sipoo</c:v>
              </c:pt>
              <c:pt idx="43">
                <c:v>Järvenpää</c:v>
              </c:pt>
              <c:pt idx="44">
                <c:v>Nokia</c:v>
              </c:pt>
              <c:pt idx="45">
                <c:v>Ilmajoki</c:v>
              </c:pt>
              <c:pt idx="46">
                <c:v>Hollola</c:v>
              </c:pt>
              <c:pt idx="47">
                <c:v>Lapua</c:v>
              </c:pt>
              <c:pt idx="48">
                <c:v>Kaarina</c:v>
              </c:pt>
              <c:pt idx="49">
                <c:v>Janakkala</c:v>
              </c:pt>
              <c:pt idx="50">
                <c:v>Orimattila</c:v>
              </c:pt>
              <c:pt idx="51">
                <c:v>Riihimäki</c:v>
              </c:pt>
              <c:pt idx="52">
                <c:v>Savonlinna</c:v>
              </c:pt>
              <c:pt idx="53">
                <c:v>Hamina</c:v>
              </c:pt>
              <c:pt idx="54">
                <c:v>Lempäälä</c:v>
              </c:pt>
              <c:pt idx="55">
                <c:v>Ylöjärvi</c:v>
              </c:pt>
              <c:pt idx="56">
                <c:v>Vihti</c:v>
              </c:pt>
              <c:pt idx="57">
                <c:v>Tuusula</c:v>
              </c:pt>
              <c:pt idx="58">
                <c:v>Kangasala</c:v>
              </c:pt>
              <c:pt idx="59">
                <c:v>Kirkkonummi</c:v>
              </c:pt>
              <c:pt idx="60">
                <c:v>--&gt;  Rauma</c:v>
              </c:pt>
              <c:pt idx="61">
                <c:v>Sastamala</c:v>
              </c:pt>
              <c:pt idx="62">
                <c:v>Loimaa</c:v>
              </c:pt>
              <c:pt idx="63">
                <c:v>Mäntsälä</c:v>
              </c:pt>
              <c:pt idx="64">
                <c:v>Nurmijärvi</c:v>
              </c:pt>
              <c:pt idx="65">
                <c:v>Kajaani</c:v>
              </c:pt>
              <c:pt idx="66">
                <c:v>Hyvinkää</c:v>
              </c:pt>
              <c:pt idx="67">
                <c:v>Kotka</c:v>
              </c:pt>
              <c:pt idx="68">
                <c:v>Lohja</c:v>
              </c:pt>
              <c:pt idx="69">
                <c:v>Vaasa</c:v>
              </c:pt>
              <c:pt idx="70">
                <c:v>Kokkola</c:v>
              </c:pt>
              <c:pt idx="71">
                <c:v>Mikkeli</c:v>
              </c:pt>
              <c:pt idx="72">
                <c:v>Joensuu</c:v>
              </c:pt>
              <c:pt idx="73">
                <c:v>Hämeenlinna</c:v>
              </c:pt>
              <c:pt idx="74">
                <c:v>Lappeenranta</c:v>
              </c:pt>
              <c:pt idx="75">
                <c:v>Salo</c:v>
              </c:pt>
              <c:pt idx="76">
                <c:v>Lahti</c:v>
              </c:pt>
              <c:pt idx="77">
                <c:v>Seinäjoki</c:v>
              </c:pt>
              <c:pt idx="78">
                <c:v>Kouvola</c:v>
              </c:pt>
              <c:pt idx="79">
                <c:v>Turku</c:v>
              </c:pt>
              <c:pt idx="80">
                <c:v>Jyväskylä</c:v>
              </c:pt>
              <c:pt idx="81">
                <c:v>Kuopio</c:v>
              </c:pt>
              <c:pt idx="82">
                <c:v>Oulu</c:v>
              </c:pt>
              <c:pt idx="83">
                <c:v>Tampere</c:v>
              </c:pt>
              <c:pt idx="84">
                <c:v>Vantaa</c:v>
              </c:pt>
              <c:pt idx="85">
                <c:v>Espoo</c:v>
              </c:pt>
              <c:pt idx="86">
                <c:v>Helsinki</c:v>
              </c:pt>
            </c:strLit>
          </c:cat>
          <c:val>
            <c:numLit>
              <c:formatCode>General</c:formatCode>
              <c:ptCount val="87"/>
              <c:pt idx="0">
                <c:v>1.477703332901001</c:v>
              </c:pt>
              <c:pt idx="1">
                <c:v>0.65246963500976563</c:v>
              </c:pt>
              <c:pt idx="2">
                <c:v>0.86634188890457153</c:v>
              </c:pt>
              <c:pt idx="3">
                <c:v>1.0777285099029541</c:v>
              </c:pt>
              <c:pt idx="4">
                <c:v>1.051058292388916</c:v>
              </c:pt>
              <c:pt idx="5">
                <c:v>0.88069701194763184</c:v>
              </c:pt>
              <c:pt idx="6">
                <c:v>1.3228299617767334</c:v>
              </c:pt>
              <c:pt idx="7">
                <c:v>1.9194791316986084</c:v>
              </c:pt>
              <c:pt idx="8">
                <c:v>3.4388887882232666</c:v>
              </c:pt>
              <c:pt idx="9">
                <c:v>1.857387900352478</c:v>
              </c:pt>
              <c:pt idx="10">
                <c:v>1.2281469106674194</c:v>
              </c:pt>
              <c:pt idx="11">
                <c:v>2.2006583213806152</c:v>
              </c:pt>
              <c:pt idx="12">
                <c:v>2.2548272609710693</c:v>
              </c:pt>
              <c:pt idx="13">
                <c:v>1.9896103143692017</c:v>
              </c:pt>
              <c:pt idx="14">
                <c:v>0.75892776250839233</c:v>
              </c:pt>
              <c:pt idx="15">
                <c:v>4.2751169204711914</c:v>
              </c:pt>
              <c:pt idx="16">
                <c:v>2.6086289882659912</c:v>
              </c:pt>
              <c:pt idx="17">
                <c:v>1.7697395086288452</c:v>
              </c:pt>
              <c:pt idx="18">
                <c:v>1.468462347984314</c:v>
              </c:pt>
              <c:pt idx="19">
                <c:v>2.1175844669342041</c:v>
              </c:pt>
              <c:pt idx="20">
                <c:v>1.9001210927963257</c:v>
              </c:pt>
              <c:pt idx="21">
                <c:v>3.7142021656036377</c:v>
              </c:pt>
              <c:pt idx="22">
                <c:v>2.0867006778717041</c:v>
              </c:pt>
              <c:pt idx="23">
                <c:v>4.1481571197509766</c:v>
              </c:pt>
              <c:pt idx="24">
                <c:v>3.344233512878418</c:v>
              </c:pt>
              <c:pt idx="25">
                <c:v>2.2078101634979248</c:v>
              </c:pt>
              <c:pt idx="26">
                <c:v>2.3904135227203369</c:v>
              </c:pt>
              <c:pt idx="27">
                <c:v>3.6359732151031494</c:v>
              </c:pt>
              <c:pt idx="28">
                <c:v>2.5196447372436523</c:v>
              </c:pt>
              <c:pt idx="29">
                <c:v>3.3441579341888428</c:v>
              </c:pt>
              <c:pt idx="30">
                <c:v>6.6561932563781738</c:v>
              </c:pt>
              <c:pt idx="31">
                <c:v>5.9088006019592285</c:v>
              </c:pt>
              <c:pt idx="32">
                <c:v>3.4593851566314697</c:v>
              </c:pt>
              <c:pt idx="33">
                <c:v>3.7696101665496826</c:v>
              </c:pt>
              <c:pt idx="34">
                <c:v>6.6147270202636719</c:v>
              </c:pt>
              <c:pt idx="35">
                <c:v>2.876833438873291</c:v>
              </c:pt>
              <c:pt idx="36">
                <c:v>4.2183761596679688</c:v>
              </c:pt>
              <c:pt idx="37">
                <c:v>4.1547422409057617</c:v>
              </c:pt>
              <c:pt idx="38">
                <c:v>7.5935673713684082</c:v>
              </c:pt>
              <c:pt idx="39">
                <c:v>5.3239336013793945</c:v>
              </c:pt>
              <c:pt idx="40">
                <c:v>6.2584404945373535</c:v>
              </c:pt>
              <c:pt idx="41">
                <c:v>4.3601922988891602</c:v>
              </c:pt>
              <c:pt idx="42">
                <c:v>5.2104129791259766</c:v>
              </c:pt>
              <c:pt idx="43">
                <c:v>8.6862955093383789</c:v>
              </c:pt>
              <c:pt idx="44">
                <c:v>7.2732915878295898</c:v>
              </c:pt>
              <c:pt idx="45">
                <c:v>2.8315632343292236</c:v>
              </c:pt>
              <c:pt idx="46">
                <c:v>5.1806230545043945</c:v>
              </c:pt>
              <c:pt idx="47">
                <c:v>3.1447334289550781</c:v>
              </c:pt>
              <c:pt idx="48">
                <c:v>7.549567699432373</c:v>
              </c:pt>
              <c:pt idx="49">
                <c:v>4.5226192474365234</c:v>
              </c:pt>
              <c:pt idx="50">
                <c:v>4.6148643493652344</c:v>
              </c:pt>
              <c:pt idx="51">
                <c:v>6.4749312400817871</c:v>
              </c:pt>
              <c:pt idx="52">
                <c:v>10.273415565490723</c:v>
              </c:pt>
              <c:pt idx="53">
                <c:v>8.9069833755493164</c:v>
              </c:pt>
              <c:pt idx="54">
                <c:v>5.136319637298584</c:v>
              </c:pt>
              <c:pt idx="55">
                <c:v>7.5131158828735352</c:v>
              </c:pt>
              <c:pt idx="56">
                <c:v>9.0974664688110352</c:v>
              </c:pt>
              <c:pt idx="57">
                <c:v>15.357898712158203</c:v>
              </c:pt>
              <c:pt idx="58">
                <c:v>5.9898858070373535</c:v>
              </c:pt>
              <c:pt idx="59">
                <c:v>7.9503908157348633</c:v>
              </c:pt>
              <c:pt idx="60">
                <c:v>7.9279360771179199</c:v>
              </c:pt>
              <c:pt idx="61">
                <c:v>5.8958091735839844</c:v>
              </c:pt>
              <c:pt idx="62">
                <c:v>4.5808825492858887</c:v>
              </c:pt>
              <c:pt idx="63">
                <c:v>6.6388745307922363</c:v>
              </c:pt>
              <c:pt idx="64">
                <c:v>13.007321357727051</c:v>
              </c:pt>
              <c:pt idx="65">
                <c:v>5.8495321273803711</c:v>
              </c:pt>
              <c:pt idx="66">
                <c:v>6.9745540618896484</c:v>
              </c:pt>
              <c:pt idx="67">
                <c:v>12.369850158691406</c:v>
              </c:pt>
              <c:pt idx="68">
                <c:v>12.110400199890137</c:v>
              </c:pt>
              <c:pt idx="69">
                <c:v>9.0539674758911133</c:v>
              </c:pt>
              <c:pt idx="70">
                <c:v>9.0502204895019531</c:v>
              </c:pt>
              <c:pt idx="71">
                <c:v>9.2208490371704102</c:v>
              </c:pt>
              <c:pt idx="72">
                <c:v>14.992094039916992</c:v>
              </c:pt>
              <c:pt idx="73">
                <c:v>11.548311233520508</c:v>
              </c:pt>
              <c:pt idx="74">
                <c:v>10.169162750244141</c:v>
              </c:pt>
              <c:pt idx="75">
                <c:v>13.037771224975586</c:v>
              </c:pt>
              <c:pt idx="76">
                <c:v>14.888593673706055</c:v>
              </c:pt>
              <c:pt idx="77">
                <c:v>12.388191223144531</c:v>
              </c:pt>
              <c:pt idx="78">
                <c:v>16.975141525268555</c:v>
              </c:pt>
              <c:pt idx="79">
                <c:v>14.993741035461426</c:v>
              </c:pt>
              <c:pt idx="80">
                <c:v>15.814480781555176</c:v>
              </c:pt>
              <c:pt idx="81">
                <c:v>14.901581764221191</c:v>
              </c:pt>
              <c:pt idx="82">
                <c:v>30.445407867431641</c:v>
              </c:pt>
              <c:pt idx="83">
                <c:v>16.743818283081055</c:v>
              </c:pt>
              <c:pt idx="84">
                <c:v>23.714954376220703</c:v>
              </c:pt>
              <c:pt idx="85">
                <c:v>30.87933349609375</c:v>
              </c:pt>
              <c:pt idx="86">
                <c:v>21.339269638061523</c:v>
              </c:pt>
            </c:numLit>
          </c:val>
          <c:extLst>
            <c:ext xmlns:c16="http://schemas.microsoft.com/office/drawing/2014/chart" uri="{C3380CC4-5D6E-409C-BE32-E72D297353CC}">
              <c16:uniqueId val="{0000015D-0140-4ACF-873A-36F30F48FB6D}"/>
            </c:ext>
          </c:extLst>
        </c:ser>
        <c:ser>
          <c:idx val="2"/>
          <c:order val="2"/>
          <c:tx>
            <c:v>Maalämpö</c:v>
          </c:tx>
          <c:spPr>
            <a:solidFill>
              <a:srgbClr val="99CCFF"/>
            </a:solidFill>
          </c:spPr>
          <c:invertIfNegative val="0"/>
          <c:dPt>
            <c:idx val="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5F-0140-4ACF-873A-36F30F48FB6D}"/>
              </c:ext>
            </c:extLst>
          </c:dPt>
          <c:dPt>
            <c:idx val="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1-0140-4ACF-873A-36F30F48FB6D}"/>
              </c:ext>
            </c:extLst>
          </c:dPt>
          <c:dPt>
            <c:idx val="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3-0140-4ACF-873A-36F30F48FB6D}"/>
              </c:ext>
            </c:extLst>
          </c:dPt>
          <c:dPt>
            <c:idx val="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5-0140-4ACF-873A-36F30F48FB6D}"/>
              </c:ext>
            </c:extLst>
          </c:dPt>
          <c:dPt>
            <c:idx val="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7-0140-4ACF-873A-36F30F48FB6D}"/>
              </c:ext>
            </c:extLst>
          </c:dPt>
          <c:dPt>
            <c:idx val="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9-0140-4ACF-873A-36F30F48FB6D}"/>
              </c:ext>
            </c:extLst>
          </c:dPt>
          <c:dPt>
            <c:idx val="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B-0140-4ACF-873A-36F30F48FB6D}"/>
              </c:ext>
            </c:extLst>
          </c:dPt>
          <c:dPt>
            <c:idx val="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D-0140-4ACF-873A-36F30F48FB6D}"/>
              </c:ext>
            </c:extLst>
          </c:dPt>
          <c:dPt>
            <c:idx val="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F-0140-4ACF-873A-36F30F48FB6D}"/>
              </c:ext>
            </c:extLst>
          </c:dPt>
          <c:dPt>
            <c:idx val="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1-0140-4ACF-873A-36F30F48FB6D}"/>
              </c:ext>
            </c:extLst>
          </c:dPt>
          <c:dPt>
            <c:idx val="1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3-0140-4ACF-873A-36F30F48FB6D}"/>
              </c:ext>
            </c:extLst>
          </c:dPt>
          <c:dPt>
            <c:idx val="1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5-0140-4ACF-873A-36F30F48FB6D}"/>
              </c:ext>
            </c:extLst>
          </c:dPt>
          <c:dPt>
            <c:idx val="1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7-0140-4ACF-873A-36F30F48FB6D}"/>
              </c:ext>
            </c:extLst>
          </c:dPt>
          <c:dPt>
            <c:idx val="1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9-0140-4ACF-873A-36F30F48FB6D}"/>
              </c:ext>
            </c:extLst>
          </c:dPt>
          <c:dPt>
            <c:idx val="1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B-0140-4ACF-873A-36F30F48FB6D}"/>
              </c:ext>
            </c:extLst>
          </c:dPt>
          <c:dPt>
            <c:idx val="1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D-0140-4ACF-873A-36F30F48FB6D}"/>
              </c:ext>
            </c:extLst>
          </c:dPt>
          <c:dPt>
            <c:idx val="1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F-0140-4ACF-873A-36F30F48FB6D}"/>
              </c:ext>
            </c:extLst>
          </c:dPt>
          <c:dPt>
            <c:idx val="1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1-0140-4ACF-873A-36F30F48FB6D}"/>
              </c:ext>
            </c:extLst>
          </c:dPt>
          <c:dPt>
            <c:idx val="1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3-0140-4ACF-873A-36F30F48FB6D}"/>
              </c:ext>
            </c:extLst>
          </c:dPt>
          <c:dPt>
            <c:idx val="1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5-0140-4ACF-873A-36F30F48FB6D}"/>
              </c:ext>
            </c:extLst>
          </c:dPt>
          <c:dPt>
            <c:idx val="2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7-0140-4ACF-873A-36F30F48FB6D}"/>
              </c:ext>
            </c:extLst>
          </c:dPt>
          <c:dPt>
            <c:idx val="2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9-0140-4ACF-873A-36F30F48FB6D}"/>
              </c:ext>
            </c:extLst>
          </c:dPt>
          <c:dPt>
            <c:idx val="2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B-0140-4ACF-873A-36F30F48FB6D}"/>
              </c:ext>
            </c:extLst>
          </c:dPt>
          <c:dPt>
            <c:idx val="2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D-0140-4ACF-873A-36F30F48FB6D}"/>
              </c:ext>
            </c:extLst>
          </c:dPt>
          <c:dPt>
            <c:idx val="2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F-0140-4ACF-873A-36F30F48FB6D}"/>
              </c:ext>
            </c:extLst>
          </c:dPt>
          <c:dPt>
            <c:idx val="2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1-0140-4ACF-873A-36F30F48FB6D}"/>
              </c:ext>
            </c:extLst>
          </c:dPt>
          <c:dPt>
            <c:idx val="2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3-0140-4ACF-873A-36F30F48FB6D}"/>
              </c:ext>
            </c:extLst>
          </c:dPt>
          <c:dPt>
            <c:idx val="2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5-0140-4ACF-873A-36F30F48FB6D}"/>
              </c:ext>
            </c:extLst>
          </c:dPt>
          <c:dPt>
            <c:idx val="2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7-0140-4ACF-873A-36F30F48FB6D}"/>
              </c:ext>
            </c:extLst>
          </c:dPt>
          <c:dPt>
            <c:idx val="2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9-0140-4ACF-873A-36F30F48FB6D}"/>
              </c:ext>
            </c:extLst>
          </c:dPt>
          <c:dPt>
            <c:idx val="3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B-0140-4ACF-873A-36F30F48FB6D}"/>
              </c:ext>
            </c:extLst>
          </c:dPt>
          <c:dPt>
            <c:idx val="3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D-0140-4ACF-873A-36F30F48FB6D}"/>
              </c:ext>
            </c:extLst>
          </c:dPt>
          <c:dPt>
            <c:idx val="3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F-0140-4ACF-873A-36F30F48FB6D}"/>
              </c:ext>
            </c:extLst>
          </c:dPt>
          <c:dPt>
            <c:idx val="3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1-0140-4ACF-873A-36F30F48FB6D}"/>
              </c:ext>
            </c:extLst>
          </c:dPt>
          <c:dPt>
            <c:idx val="3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3-0140-4ACF-873A-36F30F48FB6D}"/>
              </c:ext>
            </c:extLst>
          </c:dPt>
          <c:dPt>
            <c:idx val="3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5-0140-4ACF-873A-36F30F48FB6D}"/>
              </c:ext>
            </c:extLst>
          </c:dPt>
          <c:dPt>
            <c:idx val="3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7-0140-4ACF-873A-36F30F48FB6D}"/>
              </c:ext>
            </c:extLst>
          </c:dPt>
          <c:dPt>
            <c:idx val="3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9-0140-4ACF-873A-36F30F48FB6D}"/>
              </c:ext>
            </c:extLst>
          </c:dPt>
          <c:dPt>
            <c:idx val="3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B-0140-4ACF-873A-36F30F48FB6D}"/>
              </c:ext>
            </c:extLst>
          </c:dPt>
          <c:dPt>
            <c:idx val="3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D-0140-4ACF-873A-36F30F48FB6D}"/>
              </c:ext>
            </c:extLst>
          </c:dPt>
          <c:dPt>
            <c:idx val="4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F-0140-4ACF-873A-36F30F48FB6D}"/>
              </c:ext>
            </c:extLst>
          </c:dPt>
          <c:dPt>
            <c:idx val="4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1-0140-4ACF-873A-36F30F48FB6D}"/>
              </c:ext>
            </c:extLst>
          </c:dPt>
          <c:dPt>
            <c:idx val="4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3-0140-4ACF-873A-36F30F48FB6D}"/>
              </c:ext>
            </c:extLst>
          </c:dPt>
          <c:dPt>
            <c:idx val="4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5-0140-4ACF-873A-36F30F48FB6D}"/>
              </c:ext>
            </c:extLst>
          </c:dPt>
          <c:dPt>
            <c:idx val="4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7-0140-4ACF-873A-36F30F48FB6D}"/>
              </c:ext>
            </c:extLst>
          </c:dPt>
          <c:dPt>
            <c:idx val="4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9-0140-4ACF-873A-36F30F48FB6D}"/>
              </c:ext>
            </c:extLst>
          </c:dPt>
          <c:dPt>
            <c:idx val="4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B-0140-4ACF-873A-36F30F48FB6D}"/>
              </c:ext>
            </c:extLst>
          </c:dPt>
          <c:dPt>
            <c:idx val="4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D-0140-4ACF-873A-36F30F48FB6D}"/>
              </c:ext>
            </c:extLst>
          </c:dPt>
          <c:dPt>
            <c:idx val="4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F-0140-4ACF-873A-36F30F48FB6D}"/>
              </c:ext>
            </c:extLst>
          </c:dPt>
          <c:dPt>
            <c:idx val="4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1-0140-4ACF-873A-36F30F48FB6D}"/>
              </c:ext>
            </c:extLst>
          </c:dPt>
          <c:dPt>
            <c:idx val="5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3-0140-4ACF-873A-36F30F48FB6D}"/>
              </c:ext>
            </c:extLst>
          </c:dPt>
          <c:dPt>
            <c:idx val="5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5-0140-4ACF-873A-36F30F48FB6D}"/>
              </c:ext>
            </c:extLst>
          </c:dPt>
          <c:dPt>
            <c:idx val="5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7-0140-4ACF-873A-36F30F48FB6D}"/>
              </c:ext>
            </c:extLst>
          </c:dPt>
          <c:dPt>
            <c:idx val="5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9-0140-4ACF-873A-36F30F48FB6D}"/>
              </c:ext>
            </c:extLst>
          </c:dPt>
          <c:dPt>
            <c:idx val="5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B-0140-4ACF-873A-36F30F48FB6D}"/>
              </c:ext>
            </c:extLst>
          </c:dPt>
          <c:dPt>
            <c:idx val="5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D-0140-4ACF-873A-36F30F48FB6D}"/>
              </c:ext>
            </c:extLst>
          </c:dPt>
          <c:dPt>
            <c:idx val="5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F-0140-4ACF-873A-36F30F48FB6D}"/>
              </c:ext>
            </c:extLst>
          </c:dPt>
          <c:dPt>
            <c:idx val="5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1-0140-4ACF-873A-36F30F48FB6D}"/>
              </c:ext>
            </c:extLst>
          </c:dPt>
          <c:dPt>
            <c:idx val="5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3-0140-4ACF-873A-36F30F48FB6D}"/>
              </c:ext>
            </c:extLst>
          </c:dPt>
          <c:dPt>
            <c:idx val="5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5-0140-4ACF-873A-36F30F48FB6D}"/>
              </c:ext>
            </c:extLst>
          </c:dPt>
          <c:dPt>
            <c:idx val="60"/>
            <c:invertIfNegative val="0"/>
            <c:bubble3D val="0"/>
            <c:spPr>
              <a:solidFill>
                <a:srgbClr val="99CCFF"/>
              </a:solidFill>
              <a:ln w="25400">
                <a:solidFill>
                  <a:srgbClr val="000000"/>
                </a:solidFill>
                <a:prstDash val="solid"/>
              </a:ln>
              <a:effectLst/>
            </c:spPr>
            <c:extLst>
              <c:ext xmlns:c16="http://schemas.microsoft.com/office/drawing/2014/chart" uri="{C3380CC4-5D6E-409C-BE32-E72D297353CC}">
                <c16:uniqueId val="{000001D7-0140-4ACF-873A-36F30F48FB6D}"/>
              </c:ext>
            </c:extLst>
          </c:dPt>
          <c:dPt>
            <c:idx val="6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9-0140-4ACF-873A-36F30F48FB6D}"/>
              </c:ext>
            </c:extLst>
          </c:dPt>
          <c:dPt>
            <c:idx val="6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B-0140-4ACF-873A-36F30F48FB6D}"/>
              </c:ext>
            </c:extLst>
          </c:dPt>
          <c:dPt>
            <c:idx val="6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D-0140-4ACF-873A-36F30F48FB6D}"/>
              </c:ext>
            </c:extLst>
          </c:dPt>
          <c:dPt>
            <c:idx val="6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F-0140-4ACF-873A-36F30F48FB6D}"/>
              </c:ext>
            </c:extLst>
          </c:dPt>
          <c:dPt>
            <c:idx val="6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1-0140-4ACF-873A-36F30F48FB6D}"/>
              </c:ext>
            </c:extLst>
          </c:dPt>
          <c:dPt>
            <c:idx val="6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3-0140-4ACF-873A-36F30F48FB6D}"/>
              </c:ext>
            </c:extLst>
          </c:dPt>
          <c:dPt>
            <c:idx val="6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5-0140-4ACF-873A-36F30F48FB6D}"/>
              </c:ext>
            </c:extLst>
          </c:dPt>
          <c:dPt>
            <c:idx val="6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7-0140-4ACF-873A-36F30F48FB6D}"/>
              </c:ext>
            </c:extLst>
          </c:dPt>
          <c:dPt>
            <c:idx val="6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9-0140-4ACF-873A-36F30F48FB6D}"/>
              </c:ext>
            </c:extLst>
          </c:dPt>
          <c:dPt>
            <c:idx val="7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B-0140-4ACF-873A-36F30F48FB6D}"/>
              </c:ext>
            </c:extLst>
          </c:dPt>
          <c:dPt>
            <c:idx val="7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D-0140-4ACF-873A-36F30F48FB6D}"/>
              </c:ext>
            </c:extLst>
          </c:dPt>
          <c:dPt>
            <c:idx val="7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F-0140-4ACF-873A-36F30F48FB6D}"/>
              </c:ext>
            </c:extLst>
          </c:dPt>
          <c:dPt>
            <c:idx val="7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1-0140-4ACF-873A-36F30F48FB6D}"/>
              </c:ext>
            </c:extLst>
          </c:dPt>
          <c:dPt>
            <c:idx val="7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3-0140-4ACF-873A-36F30F48FB6D}"/>
              </c:ext>
            </c:extLst>
          </c:dPt>
          <c:dPt>
            <c:idx val="7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5-0140-4ACF-873A-36F30F48FB6D}"/>
              </c:ext>
            </c:extLst>
          </c:dPt>
          <c:dPt>
            <c:idx val="7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7-0140-4ACF-873A-36F30F48FB6D}"/>
              </c:ext>
            </c:extLst>
          </c:dPt>
          <c:dPt>
            <c:idx val="7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9-0140-4ACF-873A-36F30F48FB6D}"/>
              </c:ext>
            </c:extLst>
          </c:dPt>
          <c:dPt>
            <c:idx val="7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B-0140-4ACF-873A-36F30F48FB6D}"/>
              </c:ext>
            </c:extLst>
          </c:dPt>
          <c:dPt>
            <c:idx val="7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D-0140-4ACF-873A-36F30F48FB6D}"/>
              </c:ext>
            </c:extLst>
          </c:dPt>
          <c:dPt>
            <c:idx val="8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F-0140-4ACF-873A-36F30F48FB6D}"/>
              </c:ext>
            </c:extLst>
          </c:dPt>
          <c:dPt>
            <c:idx val="8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1-0140-4ACF-873A-36F30F48FB6D}"/>
              </c:ext>
            </c:extLst>
          </c:dPt>
          <c:dPt>
            <c:idx val="8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3-0140-4ACF-873A-36F30F48FB6D}"/>
              </c:ext>
            </c:extLst>
          </c:dPt>
          <c:dPt>
            <c:idx val="8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5-0140-4ACF-873A-36F30F48FB6D}"/>
              </c:ext>
            </c:extLst>
          </c:dPt>
          <c:dPt>
            <c:idx val="8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7-0140-4ACF-873A-36F30F48FB6D}"/>
              </c:ext>
            </c:extLst>
          </c:dPt>
          <c:dPt>
            <c:idx val="8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9-0140-4ACF-873A-36F30F48FB6D}"/>
              </c:ext>
            </c:extLst>
          </c:dPt>
          <c:dPt>
            <c:idx val="8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B-0140-4ACF-873A-36F30F48FB6D}"/>
              </c:ext>
            </c:extLst>
          </c:dPt>
          <c:cat>
            <c:strLit>
              <c:ptCount val="87"/>
              <c:pt idx="0">
                <c:v>Pornainen</c:v>
              </c:pt>
              <c:pt idx="1">
                <c:v>Kuhmoinen</c:v>
              </c:pt>
              <c:pt idx="2">
                <c:v>Sauvo</c:v>
              </c:pt>
              <c:pt idx="3">
                <c:v>Padasjoki</c:v>
              </c:pt>
              <c:pt idx="4">
                <c:v>Nousiainen</c:v>
              </c:pt>
              <c:pt idx="5">
                <c:v>Kauniainen</c:v>
              </c:pt>
              <c:pt idx="6">
                <c:v>Aura</c:v>
              </c:pt>
              <c:pt idx="7">
                <c:v>Rusko</c:v>
              </c:pt>
              <c:pt idx="8">
                <c:v>Hanko</c:v>
              </c:pt>
              <c:pt idx="9">
                <c:v>Kemiönsaari</c:v>
              </c:pt>
              <c:pt idx="10">
                <c:v>Ilomantsi</c:v>
              </c:pt>
              <c:pt idx="11">
                <c:v>Suomussalmi</c:v>
              </c:pt>
              <c:pt idx="12">
                <c:v>Karkkila</c:v>
              </c:pt>
              <c:pt idx="13">
                <c:v>Jokioinen</c:v>
              </c:pt>
              <c:pt idx="14">
                <c:v>Punkalaidun</c:v>
              </c:pt>
              <c:pt idx="15">
                <c:v>Hausjärvi</c:v>
              </c:pt>
              <c:pt idx="16">
                <c:v>Masku</c:v>
              </c:pt>
              <c:pt idx="17">
                <c:v>Suonenjoki</c:v>
              </c:pt>
              <c:pt idx="18">
                <c:v>Luumäki</c:v>
              </c:pt>
              <c:pt idx="19">
                <c:v>Iitti</c:v>
              </c:pt>
              <c:pt idx="20">
                <c:v>Mynämäki</c:v>
              </c:pt>
              <c:pt idx="21">
                <c:v>Parainen</c:v>
              </c:pt>
              <c:pt idx="22">
                <c:v>Ikaalinen</c:v>
              </c:pt>
              <c:pt idx="23">
                <c:v>Naantali</c:v>
              </c:pt>
              <c:pt idx="24">
                <c:v>Uusikaupunki</c:v>
              </c:pt>
              <c:pt idx="25">
                <c:v>Paimio</c:v>
              </c:pt>
              <c:pt idx="26">
                <c:v>Orivesi</c:v>
              </c:pt>
              <c:pt idx="27">
                <c:v>Forssa</c:v>
              </c:pt>
              <c:pt idx="28">
                <c:v>Hämeenkyrö</c:v>
              </c:pt>
              <c:pt idx="29">
                <c:v>Laitila</c:v>
              </c:pt>
              <c:pt idx="30">
                <c:v>Imatra</c:v>
              </c:pt>
              <c:pt idx="31">
                <c:v>Kemi</c:v>
              </c:pt>
              <c:pt idx="32">
                <c:v>Ylivieska</c:v>
              </c:pt>
              <c:pt idx="33">
                <c:v>Pirkkala</c:v>
              </c:pt>
              <c:pt idx="34">
                <c:v>Lieto</c:v>
              </c:pt>
              <c:pt idx="35">
                <c:v>Somero</c:v>
              </c:pt>
              <c:pt idx="36">
                <c:v>Raisio</c:v>
              </c:pt>
              <c:pt idx="37">
                <c:v>Kerava</c:v>
              </c:pt>
              <c:pt idx="38">
                <c:v>Varkaus</c:v>
              </c:pt>
              <c:pt idx="39">
                <c:v>Äänekoski</c:v>
              </c:pt>
              <c:pt idx="40">
                <c:v>Loviisa</c:v>
              </c:pt>
              <c:pt idx="41">
                <c:v>Iisalmi</c:v>
              </c:pt>
              <c:pt idx="42">
                <c:v>Sipoo</c:v>
              </c:pt>
              <c:pt idx="43">
                <c:v>Järvenpää</c:v>
              </c:pt>
              <c:pt idx="44">
                <c:v>Nokia</c:v>
              </c:pt>
              <c:pt idx="45">
                <c:v>Ilmajoki</c:v>
              </c:pt>
              <c:pt idx="46">
                <c:v>Hollola</c:v>
              </c:pt>
              <c:pt idx="47">
                <c:v>Lapua</c:v>
              </c:pt>
              <c:pt idx="48">
                <c:v>Kaarina</c:v>
              </c:pt>
              <c:pt idx="49">
                <c:v>Janakkala</c:v>
              </c:pt>
              <c:pt idx="50">
                <c:v>Orimattila</c:v>
              </c:pt>
              <c:pt idx="51">
                <c:v>Riihimäki</c:v>
              </c:pt>
              <c:pt idx="52">
                <c:v>Savonlinna</c:v>
              </c:pt>
              <c:pt idx="53">
                <c:v>Hamina</c:v>
              </c:pt>
              <c:pt idx="54">
                <c:v>Lempäälä</c:v>
              </c:pt>
              <c:pt idx="55">
                <c:v>Ylöjärvi</c:v>
              </c:pt>
              <c:pt idx="56">
                <c:v>Vihti</c:v>
              </c:pt>
              <c:pt idx="57">
                <c:v>Tuusula</c:v>
              </c:pt>
              <c:pt idx="58">
                <c:v>Kangasala</c:v>
              </c:pt>
              <c:pt idx="59">
                <c:v>Kirkkonummi</c:v>
              </c:pt>
              <c:pt idx="60">
                <c:v>--&gt;  Rauma</c:v>
              </c:pt>
              <c:pt idx="61">
                <c:v>Sastamala</c:v>
              </c:pt>
              <c:pt idx="62">
                <c:v>Loimaa</c:v>
              </c:pt>
              <c:pt idx="63">
                <c:v>Mäntsälä</c:v>
              </c:pt>
              <c:pt idx="64">
                <c:v>Nurmijärvi</c:v>
              </c:pt>
              <c:pt idx="65">
                <c:v>Kajaani</c:v>
              </c:pt>
              <c:pt idx="66">
                <c:v>Hyvinkää</c:v>
              </c:pt>
              <c:pt idx="67">
                <c:v>Kotka</c:v>
              </c:pt>
              <c:pt idx="68">
                <c:v>Lohja</c:v>
              </c:pt>
              <c:pt idx="69">
                <c:v>Vaasa</c:v>
              </c:pt>
              <c:pt idx="70">
                <c:v>Kokkola</c:v>
              </c:pt>
              <c:pt idx="71">
                <c:v>Mikkeli</c:v>
              </c:pt>
              <c:pt idx="72">
                <c:v>Joensuu</c:v>
              </c:pt>
              <c:pt idx="73">
                <c:v>Hämeenlinna</c:v>
              </c:pt>
              <c:pt idx="74">
                <c:v>Lappeenranta</c:v>
              </c:pt>
              <c:pt idx="75">
                <c:v>Salo</c:v>
              </c:pt>
              <c:pt idx="76">
                <c:v>Lahti</c:v>
              </c:pt>
              <c:pt idx="77">
                <c:v>Seinäjoki</c:v>
              </c:pt>
              <c:pt idx="78">
                <c:v>Kouvola</c:v>
              </c:pt>
              <c:pt idx="79">
                <c:v>Turku</c:v>
              </c:pt>
              <c:pt idx="80">
                <c:v>Jyväskylä</c:v>
              </c:pt>
              <c:pt idx="81">
                <c:v>Kuopio</c:v>
              </c:pt>
              <c:pt idx="82">
                <c:v>Oulu</c:v>
              </c:pt>
              <c:pt idx="83">
                <c:v>Tampere</c:v>
              </c:pt>
              <c:pt idx="84">
                <c:v>Vantaa</c:v>
              </c:pt>
              <c:pt idx="85">
                <c:v>Espoo</c:v>
              </c:pt>
              <c:pt idx="86">
                <c:v>Helsinki</c:v>
              </c:pt>
            </c:strLit>
          </c:cat>
          <c:val>
            <c:numLit>
              <c:formatCode>General</c:formatCode>
              <c:ptCount val="87"/>
              <c:pt idx="0">
                <c:v>0.11105527728796005</c:v>
              </c:pt>
              <c:pt idx="1">
                <c:v>2.1231478080153465E-2</c:v>
              </c:pt>
              <c:pt idx="2">
                <c:v>3.8885835558176041E-2</c:v>
              </c:pt>
              <c:pt idx="3">
                <c:v>1.6251636669039726E-2</c:v>
              </c:pt>
              <c:pt idx="4">
                <c:v>8.0698736011981964E-2</c:v>
              </c:pt>
              <c:pt idx="5">
                <c:v>0.13626158237457275</c:v>
              </c:pt>
              <c:pt idx="6">
                <c:v>5.6666355580091476E-2</c:v>
              </c:pt>
              <c:pt idx="7">
                <c:v>0.21865613758563995</c:v>
              </c:pt>
              <c:pt idx="8">
                <c:v>0.13707998394966125</c:v>
              </c:pt>
              <c:pt idx="9">
                <c:v>0.10515554994344711</c:v>
              </c:pt>
              <c:pt idx="10">
                <c:v>5.0616942346096039E-2</c:v>
              </c:pt>
              <c:pt idx="11">
                <c:v>5.803196132183075E-2</c:v>
              </c:pt>
              <c:pt idx="12">
                <c:v>9.8227612674236298E-2</c:v>
              </c:pt>
              <c:pt idx="13">
                <c:v>5.2163250744342804E-2</c:v>
              </c:pt>
              <c:pt idx="14">
                <c:v>8.6728567257523537E-3</c:v>
              </c:pt>
              <c:pt idx="15">
                <c:v>0.14846053719520569</c:v>
              </c:pt>
              <c:pt idx="16">
                <c:v>0.31014391779899597</c:v>
              </c:pt>
              <c:pt idx="17">
                <c:v>2.9243089258670807E-2</c:v>
              </c:pt>
              <c:pt idx="18">
                <c:v>3.6902502179145813E-2</c:v>
              </c:pt>
              <c:pt idx="19">
                <c:v>0.11460909992456436</c:v>
              </c:pt>
              <c:pt idx="20">
                <c:v>6.2417343258857727E-2</c:v>
              </c:pt>
              <c:pt idx="21">
                <c:v>0.33025845885276794</c:v>
              </c:pt>
              <c:pt idx="22">
                <c:v>6.6938996315002441E-2</c:v>
              </c:pt>
              <c:pt idx="23">
                <c:v>0.41873127222061157</c:v>
              </c:pt>
              <c:pt idx="24">
                <c:v>0.16304093599319458</c:v>
              </c:pt>
              <c:pt idx="25">
                <c:v>0.10055642575025558</c:v>
              </c:pt>
              <c:pt idx="26">
                <c:v>0.11714492738246918</c:v>
              </c:pt>
              <c:pt idx="27">
                <c:v>0.12219616025686264</c:v>
              </c:pt>
              <c:pt idx="28">
                <c:v>0.12600117921829224</c:v>
              </c:pt>
              <c:pt idx="29">
                <c:v>6.584467738866806E-2</c:v>
              </c:pt>
              <c:pt idx="30">
                <c:v>0.10407613217830658</c:v>
              </c:pt>
              <c:pt idx="31">
                <c:v>0.12753526866436005</c:v>
              </c:pt>
              <c:pt idx="32">
                <c:v>0.31646901369094849</c:v>
              </c:pt>
              <c:pt idx="33">
                <c:v>1.3180317878723145</c:v>
              </c:pt>
              <c:pt idx="34">
                <c:v>0.66341477632522583</c:v>
              </c:pt>
              <c:pt idx="35">
                <c:v>4.2687911540269852E-2</c:v>
              </c:pt>
              <c:pt idx="36">
                <c:v>0.31287965178489685</c:v>
              </c:pt>
              <c:pt idx="37">
                <c:v>0.51242923736572266</c:v>
              </c:pt>
              <c:pt idx="38">
                <c:v>0.126683309674263</c:v>
              </c:pt>
              <c:pt idx="39">
                <c:v>0.17174601554870605</c:v>
              </c:pt>
              <c:pt idx="40">
                <c:v>0.36284139752388</c:v>
              </c:pt>
              <c:pt idx="41">
                <c:v>0.30025264620780945</c:v>
              </c:pt>
              <c:pt idx="42">
                <c:v>1.4569593667984009</c:v>
              </c:pt>
              <c:pt idx="43">
                <c:v>0.69714844226837158</c:v>
              </c:pt>
              <c:pt idx="44">
                <c:v>1.1067619323730469</c:v>
              </c:pt>
              <c:pt idx="45">
                <c:v>0.24982611835002899</c:v>
              </c:pt>
              <c:pt idx="46">
                <c:v>0.30992692708969116</c:v>
              </c:pt>
              <c:pt idx="47">
                <c:v>0.32825735211372375</c:v>
              </c:pt>
              <c:pt idx="48">
                <c:v>0.83308619260787964</c:v>
              </c:pt>
              <c:pt idx="49">
                <c:v>0.21202632784843445</c:v>
              </c:pt>
              <c:pt idx="50">
                <c:v>0.54046666622161865</c:v>
              </c:pt>
              <c:pt idx="51">
                <c:v>0.18223872780799866</c:v>
              </c:pt>
              <c:pt idx="52">
                <c:v>0.38392585515975952</c:v>
              </c:pt>
              <c:pt idx="53">
                <c:v>0.67217302322387695</c:v>
              </c:pt>
              <c:pt idx="54">
                <c:v>0.89066433906555176</c:v>
              </c:pt>
              <c:pt idx="55">
                <c:v>0.9475669264793396</c:v>
              </c:pt>
              <c:pt idx="56">
                <c:v>0.42666715383529663</c:v>
              </c:pt>
              <c:pt idx="57">
                <c:v>1.3136656284332275</c:v>
              </c:pt>
              <c:pt idx="58">
                <c:v>0.71740871667861938</c:v>
              </c:pt>
              <c:pt idx="59">
                <c:v>0.82373929023742676</c:v>
              </c:pt>
              <c:pt idx="60">
                <c:v>0.32633870840072632</c:v>
              </c:pt>
              <c:pt idx="61">
                <c:v>0.458070307970047</c:v>
              </c:pt>
              <c:pt idx="62">
                <c:v>0.17442148923873901</c:v>
              </c:pt>
              <c:pt idx="63">
                <c:v>0.38661110401153564</c:v>
              </c:pt>
              <c:pt idx="64">
                <c:v>0.80338752269744873</c:v>
              </c:pt>
              <c:pt idx="65">
                <c:v>0.53855222463607788</c:v>
              </c:pt>
              <c:pt idx="66">
                <c:v>0.33740755915641785</c:v>
              </c:pt>
              <c:pt idx="67">
                <c:v>0.62177664041519165</c:v>
              </c:pt>
              <c:pt idx="68">
                <c:v>0.68961036205291748</c:v>
              </c:pt>
              <c:pt idx="69">
                <c:v>1.0580952167510986</c:v>
              </c:pt>
              <c:pt idx="70">
                <c:v>1.154965877532959</c:v>
              </c:pt>
              <c:pt idx="71">
                <c:v>0.82398301362991333</c:v>
              </c:pt>
              <c:pt idx="72">
                <c:v>0.69801157712936401</c:v>
              </c:pt>
              <c:pt idx="73">
                <c:v>0.75258439779281616</c:v>
              </c:pt>
              <c:pt idx="74">
                <c:v>0.45608216524124146</c:v>
              </c:pt>
              <c:pt idx="75">
                <c:v>0.95109027624130249</c:v>
              </c:pt>
              <c:pt idx="76">
                <c:v>0.92016470432281494</c:v>
              </c:pt>
              <c:pt idx="77">
                <c:v>0.673961341381073</c:v>
              </c:pt>
              <c:pt idx="78">
                <c:v>0.73150461912155151</c:v>
              </c:pt>
              <c:pt idx="79">
                <c:v>2.2250573635101318</c:v>
              </c:pt>
              <c:pt idx="80">
                <c:v>1.7747875452041626</c:v>
              </c:pt>
              <c:pt idx="81">
                <c:v>1.3940427303314209</c:v>
              </c:pt>
              <c:pt idx="82">
                <c:v>2.1022124290466309</c:v>
              </c:pt>
              <c:pt idx="83">
                <c:v>2.7210633754730225</c:v>
              </c:pt>
              <c:pt idx="84">
                <c:v>1.91925048828125</c:v>
              </c:pt>
              <c:pt idx="85">
                <c:v>3.8109183311462402</c:v>
              </c:pt>
              <c:pt idx="86">
                <c:v>2.8441486358642578</c:v>
              </c:pt>
            </c:numLit>
          </c:val>
          <c:extLst>
            <c:ext xmlns:c16="http://schemas.microsoft.com/office/drawing/2014/chart" uri="{C3380CC4-5D6E-409C-BE32-E72D297353CC}">
              <c16:uniqueId val="{0000020C-0140-4ACF-873A-36F30F48FB6D}"/>
            </c:ext>
          </c:extLst>
        </c:ser>
        <c:ser>
          <c:idx val="3"/>
          <c:order val="3"/>
          <c:tx>
            <c:v>Kaukolämpö</c:v>
          </c:tx>
          <c:spPr>
            <a:solidFill>
              <a:srgbClr val="99FFFF"/>
            </a:solidFill>
          </c:spPr>
          <c:invertIfNegative val="0"/>
          <c:dPt>
            <c:idx val="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0E-0140-4ACF-873A-36F30F48FB6D}"/>
              </c:ext>
            </c:extLst>
          </c:dPt>
          <c:dPt>
            <c:idx val="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0-0140-4ACF-873A-36F30F48FB6D}"/>
              </c:ext>
            </c:extLst>
          </c:dPt>
          <c:dPt>
            <c:idx val="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2-0140-4ACF-873A-36F30F48FB6D}"/>
              </c:ext>
            </c:extLst>
          </c:dPt>
          <c:dPt>
            <c:idx val="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4-0140-4ACF-873A-36F30F48FB6D}"/>
              </c:ext>
            </c:extLst>
          </c:dPt>
          <c:dPt>
            <c:idx val="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6-0140-4ACF-873A-36F30F48FB6D}"/>
              </c:ext>
            </c:extLst>
          </c:dPt>
          <c:dPt>
            <c:idx val="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8-0140-4ACF-873A-36F30F48FB6D}"/>
              </c:ext>
            </c:extLst>
          </c:dPt>
          <c:dPt>
            <c:idx val="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A-0140-4ACF-873A-36F30F48FB6D}"/>
              </c:ext>
            </c:extLst>
          </c:dPt>
          <c:dPt>
            <c:idx val="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C-0140-4ACF-873A-36F30F48FB6D}"/>
              </c:ext>
            </c:extLst>
          </c:dPt>
          <c:dPt>
            <c:idx val="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E-0140-4ACF-873A-36F30F48FB6D}"/>
              </c:ext>
            </c:extLst>
          </c:dPt>
          <c:dPt>
            <c:idx val="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0-0140-4ACF-873A-36F30F48FB6D}"/>
              </c:ext>
            </c:extLst>
          </c:dPt>
          <c:dPt>
            <c:idx val="1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2-0140-4ACF-873A-36F30F48FB6D}"/>
              </c:ext>
            </c:extLst>
          </c:dPt>
          <c:dPt>
            <c:idx val="1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4-0140-4ACF-873A-36F30F48FB6D}"/>
              </c:ext>
            </c:extLst>
          </c:dPt>
          <c:dPt>
            <c:idx val="1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6-0140-4ACF-873A-36F30F48FB6D}"/>
              </c:ext>
            </c:extLst>
          </c:dPt>
          <c:dPt>
            <c:idx val="1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8-0140-4ACF-873A-36F30F48FB6D}"/>
              </c:ext>
            </c:extLst>
          </c:dPt>
          <c:dPt>
            <c:idx val="1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A-0140-4ACF-873A-36F30F48FB6D}"/>
              </c:ext>
            </c:extLst>
          </c:dPt>
          <c:dPt>
            <c:idx val="1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C-0140-4ACF-873A-36F30F48FB6D}"/>
              </c:ext>
            </c:extLst>
          </c:dPt>
          <c:dPt>
            <c:idx val="1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E-0140-4ACF-873A-36F30F48FB6D}"/>
              </c:ext>
            </c:extLst>
          </c:dPt>
          <c:dPt>
            <c:idx val="1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0-0140-4ACF-873A-36F30F48FB6D}"/>
              </c:ext>
            </c:extLst>
          </c:dPt>
          <c:dPt>
            <c:idx val="1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2-0140-4ACF-873A-36F30F48FB6D}"/>
              </c:ext>
            </c:extLst>
          </c:dPt>
          <c:dPt>
            <c:idx val="1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4-0140-4ACF-873A-36F30F48FB6D}"/>
              </c:ext>
            </c:extLst>
          </c:dPt>
          <c:dPt>
            <c:idx val="2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6-0140-4ACF-873A-36F30F48FB6D}"/>
              </c:ext>
            </c:extLst>
          </c:dPt>
          <c:dPt>
            <c:idx val="2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8-0140-4ACF-873A-36F30F48FB6D}"/>
              </c:ext>
            </c:extLst>
          </c:dPt>
          <c:dPt>
            <c:idx val="2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A-0140-4ACF-873A-36F30F48FB6D}"/>
              </c:ext>
            </c:extLst>
          </c:dPt>
          <c:dPt>
            <c:idx val="2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C-0140-4ACF-873A-36F30F48FB6D}"/>
              </c:ext>
            </c:extLst>
          </c:dPt>
          <c:dPt>
            <c:idx val="2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E-0140-4ACF-873A-36F30F48FB6D}"/>
              </c:ext>
            </c:extLst>
          </c:dPt>
          <c:dPt>
            <c:idx val="2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0-0140-4ACF-873A-36F30F48FB6D}"/>
              </c:ext>
            </c:extLst>
          </c:dPt>
          <c:dPt>
            <c:idx val="2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2-0140-4ACF-873A-36F30F48FB6D}"/>
              </c:ext>
            </c:extLst>
          </c:dPt>
          <c:dPt>
            <c:idx val="2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4-0140-4ACF-873A-36F30F48FB6D}"/>
              </c:ext>
            </c:extLst>
          </c:dPt>
          <c:dPt>
            <c:idx val="2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6-0140-4ACF-873A-36F30F48FB6D}"/>
              </c:ext>
            </c:extLst>
          </c:dPt>
          <c:dPt>
            <c:idx val="2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8-0140-4ACF-873A-36F30F48FB6D}"/>
              </c:ext>
            </c:extLst>
          </c:dPt>
          <c:dPt>
            <c:idx val="3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A-0140-4ACF-873A-36F30F48FB6D}"/>
              </c:ext>
            </c:extLst>
          </c:dPt>
          <c:dPt>
            <c:idx val="3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C-0140-4ACF-873A-36F30F48FB6D}"/>
              </c:ext>
            </c:extLst>
          </c:dPt>
          <c:dPt>
            <c:idx val="3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E-0140-4ACF-873A-36F30F48FB6D}"/>
              </c:ext>
            </c:extLst>
          </c:dPt>
          <c:dPt>
            <c:idx val="3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0-0140-4ACF-873A-36F30F48FB6D}"/>
              </c:ext>
            </c:extLst>
          </c:dPt>
          <c:dPt>
            <c:idx val="3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2-0140-4ACF-873A-36F30F48FB6D}"/>
              </c:ext>
            </c:extLst>
          </c:dPt>
          <c:dPt>
            <c:idx val="3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4-0140-4ACF-873A-36F30F48FB6D}"/>
              </c:ext>
            </c:extLst>
          </c:dPt>
          <c:dPt>
            <c:idx val="3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6-0140-4ACF-873A-36F30F48FB6D}"/>
              </c:ext>
            </c:extLst>
          </c:dPt>
          <c:dPt>
            <c:idx val="3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8-0140-4ACF-873A-36F30F48FB6D}"/>
              </c:ext>
            </c:extLst>
          </c:dPt>
          <c:dPt>
            <c:idx val="3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A-0140-4ACF-873A-36F30F48FB6D}"/>
              </c:ext>
            </c:extLst>
          </c:dPt>
          <c:dPt>
            <c:idx val="3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C-0140-4ACF-873A-36F30F48FB6D}"/>
              </c:ext>
            </c:extLst>
          </c:dPt>
          <c:dPt>
            <c:idx val="4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E-0140-4ACF-873A-36F30F48FB6D}"/>
              </c:ext>
            </c:extLst>
          </c:dPt>
          <c:dPt>
            <c:idx val="4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0-0140-4ACF-873A-36F30F48FB6D}"/>
              </c:ext>
            </c:extLst>
          </c:dPt>
          <c:dPt>
            <c:idx val="4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2-0140-4ACF-873A-36F30F48FB6D}"/>
              </c:ext>
            </c:extLst>
          </c:dPt>
          <c:dPt>
            <c:idx val="4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4-0140-4ACF-873A-36F30F48FB6D}"/>
              </c:ext>
            </c:extLst>
          </c:dPt>
          <c:dPt>
            <c:idx val="4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6-0140-4ACF-873A-36F30F48FB6D}"/>
              </c:ext>
            </c:extLst>
          </c:dPt>
          <c:dPt>
            <c:idx val="4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8-0140-4ACF-873A-36F30F48FB6D}"/>
              </c:ext>
            </c:extLst>
          </c:dPt>
          <c:dPt>
            <c:idx val="4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A-0140-4ACF-873A-36F30F48FB6D}"/>
              </c:ext>
            </c:extLst>
          </c:dPt>
          <c:dPt>
            <c:idx val="4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C-0140-4ACF-873A-36F30F48FB6D}"/>
              </c:ext>
            </c:extLst>
          </c:dPt>
          <c:dPt>
            <c:idx val="4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E-0140-4ACF-873A-36F30F48FB6D}"/>
              </c:ext>
            </c:extLst>
          </c:dPt>
          <c:dPt>
            <c:idx val="4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0-0140-4ACF-873A-36F30F48FB6D}"/>
              </c:ext>
            </c:extLst>
          </c:dPt>
          <c:dPt>
            <c:idx val="5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2-0140-4ACF-873A-36F30F48FB6D}"/>
              </c:ext>
            </c:extLst>
          </c:dPt>
          <c:dPt>
            <c:idx val="5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4-0140-4ACF-873A-36F30F48FB6D}"/>
              </c:ext>
            </c:extLst>
          </c:dPt>
          <c:dPt>
            <c:idx val="5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6-0140-4ACF-873A-36F30F48FB6D}"/>
              </c:ext>
            </c:extLst>
          </c:dPt>
          <c:dPt>
            <c:idx val="5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8-0140-4ACF-873A-36F30F48FB6D}"/>
              </c:ext>
            </c:extLst>
          </c:dPt>
          <c:dPt>
            <c:idx val="5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A-0140-4ACF-873A-36F30F48FB6D}"/>
              </c:ext>
            </c:extLst>
          </c:dPt>
          <c:dPt>
            <c:idx val="5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C-0140-4ACF-873A-36F30F48FB6D}"/>
              </c:ext>
            </c:extLst>
          </c:dPt>
          <c:dPt>
            <c:idx val="5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E-0140-4ACF-873A-36F30F48FB6D}"/>
              </c:ext>
            </c:extLst>
          </c:dPt>
          <c:dPt>
            <c:idx val="5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0-0140-4ACF-873A-36F30F48FB6D}"/>
              </c:ext>
            </c:extLst>
          </c:dPt>
          <c:dPt>
            <c:idx val="5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2-0140-4ACF-873A-36F30F48FB6D}"/>
              </c:ext>
            </c:extLst>
          </c:dPt>
          <c:dPt>
            <c:idx val="5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4-0140-4ACF-873A-36F30F48FB6D}"/>
              </c:ext>
            </c:extLst>
          </c:dPt>
          <c:dPt>
            <c:idx val="60"/>
            <c:invertIfNegative val="0"/>
            <c:bubble3D val="0"/>
            <c:spPr>
              <a:solidFill>
                <a:srgbClr val="99FFFF"/>
              </a:solidFill>
              <a:ln w="25400">
                <a:solidFill>
                  <a:srgbClr val="000000"/>
                </a:solidFill>
                <a:prstDash val="solid"/>
              </a:ln>
              <a:effectLst/>
            </c:spPr>
            <c:extLst>
              <c:ext xmlns:c16="http://schemas.microsoft.com/office/drawing/2014/chart" uri="{C3380CC4-5D6E-409C-BE32-E72D297353CC}">
                <c16:uniqueId val="{00000286-0140-4ACF-873A-36F30F48FB6D}"/>
              </c:ext>
            </c:extLst>
          </c:dPt>
          <c:dPt>
            <c:idx val="6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8-0140-4ACF-873A-36F30F48FB6D}"/>
              </c:ext>
            </c:extLst>
          </c:dPt>
          <c:dPt>
            <c:idx val="6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A-0140-4ACF-873A-36F30F48FB6D}"/>
              </c:ext>
            </c:extLst>
          </c:dPt>
          <c:dPt>
            <c:idx val="6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C-0140-4ACF-873A-36F30F48FB6D}"/>
              </c:ext>
            </c:extLst>
          </c:dPt>
          <c:dPt>
            <c:idx val="6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E-0140-4ACF-873A-36F30F48FB6D}"/>
              </c:ext>
            </c:extLst>
          </c:dPt>
          <c:dPt>
            <c:idx val="6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0-0140-4ACF-873A-36F30F48FB6D}"/>
              </c:ext>
            </c:extLst>
          </c:dPt>
          <c:dPt>
            <c:idx val="6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2-0140-4ACF-873A-36F30F48FB6D}"/>
              </c:ext>
            </c:extLst>
          </c:dPt>
          <c:dPt>
            <c:idx val="6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4-0140-4ACF-873A-36F30F48FB6D}"/>
              </c:ext>
            </c:extLst>
          </c:dPt>
          <c:dPt>
            <c:idx val="6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6-0140-4ACF-873A-36F30F48FB6D}"/>
              </c:ext>
            </c:extLst>
          </c:dPt>
          <c:dPt>
            <c:idx val="6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8-0140-4ACF-873A-36F30F48FB6D}"/>
              </c:ext>
            </c:extLst>
          </c:dPt>
          <c:dPt>
            <c:idx val="7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A-0140-4ACF-873A-36F30F48FB6D}"/>
              </c:ext>
            </c:extLst>
          </c:dPt>
          <c:dPt>
            <c:idx val="7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C-0140-4ACF-873A-36F30F48FB6D}"/>
              </c:ext>
            </c:extLst>
          </c:dPt>
          <c:dPt>
            <c:idx val="7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E-0140-4ACF-873A-36F30F48FB6D}"/>
              </c:ext>
            </c:extLst>
          </c:dPt>
          <c:dPt>
            <c:idx val="7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0-0140-4ACF-873A-36F30F48FB6D}"/>
              </c:ext>
            </c:extLst>
          </c:dPt>
          <c:dPt>
            <c:idx val="7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2-0140-4ACF-873A-36F30F48FB6D}"/>
              </c:ext>
            </c:extLst>
          </c:dPt>
          <c:dPt>
            <c:idx val="7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4-0140-4ACF-873A-36F30F48FB6D}"/>
              </c:ext>
            </c:extLst>
          </c:dPt>
          <c:dPt>
            <c:idx val="7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6-0140-4ACF-873A-36F30F48FB6D}"/>
              </c:ext>
            </c:extLst>
          </c:dPt>
          <c:dPt>
            <c:idx val="7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8-0140-4ACF-873A-36F30F48FB6D}"/>
              </c:ext>
            </c:extLst>
          </c:dPt>
          <c:dPt>
            <c:idx val="7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A-0140-4ACF-873A-36F30F48FB6D}"/>
              </c:ext>
            </c:extLst>
          </c:dPt>
          <c:dPt>
            <c:idx val="7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C-0140-4ACF-873A-36F30F48FB6D}"/>
              </c:ext>
            </c:extLst>
          </c:dPt>
          <c:dPt>
            <c:idx val="8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E-0140-4ACF-873A-36F30F48FB6D}"/>
              </c:ext>
            </c:extLst>
          </c:dPt>
          <c:dPt>
            <c:idx val="8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0-0140-4ACF-873A-36F30F48FB6D}"/>
              </c:ext>
            </c:extLst>
          </c:dPt>
          <c:dPt>
            <c:idx val="8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2-0140-4ACF-873A-36F30F48FB6D}"/>
              </c:ext>
            </c:extLst>
          </c:dPt>
          <c:dPt>
            <c:idx val="8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4-0140-4ACF-873A-36F30F48FB6D}"/>
              </c:ext>
            </c:extLst>
          </c:dPt>
          <c:dPt>
            <c:idx val="8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6-0140-4ACF-873A-36F30F48FB6D}"/>
              </c:ext>
            </c:extLst>
          </c:dPt>
          <c:dPt>
            <c:idx val="8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8-0140-4ACF-873A-36F30F48FB6D}"/>
              </c:ext>
            </c:extLst>
          </c:dPt>
          <c:dPt>
            <c:idx val="8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A-0140-4ACF-873A-36F30F48FB6D}"/>
              </c:ext>
            </c:extLst>
          </c:dPt>
          <c:cat>
            <c:strLit>
              <c:ptCount val="87"/>
              <c:pt idx="0">
                <c:v>Pornainen</c:v>
              </c:pt>
              <c:pt idx="1">
                <c:v>Kuhmoinen</c:v>
              </c:pt>
              <c:pt idx="2">
                <c:v>Sauvo</c:v>
              </c:pt>
              <c:pt idx="3">
                <c:v>Padasjoki</c:v>
              </c:pt>
              <c:pt idx="4">
                <c:v>Nousiainen</c:v>
              </c:pt>
              <c:pt idx="5">
                <c:v>Kauniainen</c:v>
              </c:pt>
              <c:pt idx="6">
                <c:v>Aura</c:v>
              </c:pt>
              <c:pt idx="7">
                <c:v>Rusko</c:v>
              </c:pt>
              <c:pt idx="8">
                <c:v>Hanko</c:v>
              </c:pt>
              <c:pt idx="9">
                <c:v>Kemiönsaari</c:v>
              </c:pt>
              <c:pt idx="10">
                <c:v>Ilomantsi</c:v>
              </c:pt>
              <c:pt idx="11">
                <c:v>Suomussalmi</c:v>
              </c:pt>
              <c:pt idx="12">
                <c:v>Karkkila</c:v>
              </c:pt>
              <c:pt idx="13">
                <c:v>Jokioinen</c:v>
              </c:pt>
              <c:pt idx="14">
                <c:v>Punkalaidun</c:v>
              </c:pt>
              <c:pt idx="15">
                <c:v>Hausjärvi</c:v>
              </c:pt>
              <c:pt idx="16">
                <c:v>Masku</c:v>
              </c:pt>
              <c:pt idx="17">
                <c:v>Suonenjoki</c:v>
              </c:pt>
              <c:pt idx="18">
                <c:v>Luumäki</c:v>
              </c:pt>
              <c:pt idx="19">
                <c:v>Iitti</c:v>
              </c:pt>
              <c:pt idx="20">
                <c:v>Mynämäki</c:v>
              </c:pt>
              <c:pt idx="21">
                <c:v>Parainen</c:v>
              </c:pt>
              <c:pt idx="22">
                <c:v>Ikaalinen</c:v>
              </c:pt>
              <c:pt idx="23">
                <c:v>Naantali</c:v>
              </c:pt>
              <c:pt idx="24">
                <c:v>Uusikaupunki</c:v>
              </c:pt>
              <c:pt idx="25">
                <c:v>Paimio</c:v>
              </c:pt>
              <c:pt idx="26">
                <c:v>Orivesi</c:v>
              </c:pt>
              <c:pt idx="27">
                <c:v>Forssa</c:v>
              </c:pt>
              <c:pt idx="28">
                <c:v>Hämeenkyrö</c:v>
              </c:pt>
              <c:pt idx="29">
                <c:v>Laitila</c:v>
              </c:pt>
              <c:pt idx="30">
                <c:v>Imatra</c:v>
              </c:pt>
              <c:pt idx="31">
                <c:v>Kemi</c:v>
              </c:pt>
              <c:pt idx="32">
                <c:v>Ylivieska</c:v>
              </c:pt>
              <c:pt idx="33">
                <c:v>Pirkkala</c:v>
              </c:pt>
              <c:pt idx="34">
                <c:v>Lieto</c:v>
              </c:pt>
              <c:pt idx="35">
                <c:v>Somero</c:v>
              </c:pt>
              <c:pt idx="36">
                <c:v>Raisio</c:v>
              </c:pt>
              <c:pt idx="37">
                <c:v>Kerava</c:v>
              </c:pt>
              <c:pt idx="38">
                <c:v>Varkaus</c:v>
              </c:pt>
              <c:pt idx="39">
                <c:v>Äänekoski</c:v>
              </c:pt>
              <c:pt idx="40">
                <c:v>Loviisa</c:v>
              </c:pt>
              <c:pt idx="41">
                <c:v>Iisalmi</c:v>
              </c:pt>
              <c:pt idx="42">
                <c:v>Sipoo</c:v>
              </c:pt>
              <c:pt idx="43">
                <c:v>Järvenpää</c:v>
              </c:pt>
              <c:pt idx="44">
                <c:v>Nokia</c:v>
              </c:pt>
              <c:pt idx="45">
                <c:v>Ilmajoki</c:v>
              </c:pt>
              <c:pt idx="46">
                <c:v>Hollola</c:v>
              </c:pt>
              <c:pt idx="47">
                <c:v>Lapua</c:v>
              </c:pt>
              <c:pt idx="48">
                <c:v>Kaarina</c:v>
              </c:pt>
              <c:pt idx="49">
                <c:v>Janakkala</c:v>
              </c:pt>
              <c:pt idx="50">
                <c:v>Orimattila</c:v>
              </c:pt>
              <c:pt idx="51">
                <c:v>Riihimäki</c:v>
              </c:pt>
              <c:pt idx="52">
                <c:v>Savonlinna</c:v>
              </c:pt>
              <c:pt idx="53">
                <c:v>Hamina</c:v>
              </c:pt>
              <c:pt idx="54">
                <c:v>Lempäälä</c:v>
              </c:pt>
              <c:pt idx="55">
                <c:v>Ylöjärvi</c:v>
              </c:pt>
              <c:pt idx="56">
                <c:v>Vihti</c:v>
              </c:pt>
              <c:pt idx="57">
                <c:v>Tuusula</c:v>
              </c:pt>
              <c:pt idx="58">
                <c:v>Kangasala</c:v>
              </c:pt>
              <c:pt idx="59">
                <c:v>Kirkkonummi</c:v>
              </c:pt>
              <c:pt idx="60">
                <c:v>--&gt;  Rauma</c:v>
              </c:pt>
              <c:pt idx="61">
                <c:v>Sastamala</c:v>
              </c:pt>
              <c:pt idx="62">
                <c:v>Loimaa</c:v>
              </c:pt>
              <c:pt idx="63">
                <c:v>Mäntsälä</c:v>
              </c:pt>
              <c:pt idx="64">
                <c:v>Nurmijärvi</c:v>
              </c:pt>
              <c:pt idx="65">
                <c:v>Kajaani</c:v>
              </c:pt>
              <c:pt idx="66">
                <c:v>Hyvinkää</c:v>
              </c:pt>
              <c:pt idx="67">
                <c:v>Kotka</c:v>
              </c:pt>
              <c:pt idx="68">
                <c:v>Lohja</c:v>
              </c:pt>
              <c:pt idx="69">
                <c:v>Vaasa</c:v>
              </c:pt>
              <c:pt idx="70">
                <c:v>Kokkola</c:v>
              </c:pt>
              <c:pt idx="71">
                <c:v>Mikkeli</c:v>
              </c:pt>
              <c:pt idx="72">
                <c:v>Joensuu</c:v>
              </c:pt>
              <c:pt idx="73">
                <c:v>Hämeenlinna</c:v>
              </c:pt>
              <c:pt idx="74">
                <c:v>Lappeenranta</c:v>
              </c:pt>
              <c:pt idx="75">
                <c:v>Salo</c:v>
              </c:pt>
              <c:pt idx="76">
                <c:v>Lahti</c:v>
              </c:pt>
              <c:pt idx="77">
                <c:v>Seinäjoki</c:v>
              </c:pt>
              <c:pt idx="78">
                <c:v>Kouvola</c:v>
              </c:pt>
              <c:pt idx="79">
                <c:v>Turku</c:v>
              </c:pt>
              <c:pt idx="80">
                <c:v>Jyväskylä</c:v>
              </c:pt>
              <c:pt idx="81">
                <c:v>Kuopio</c:v>
              </c:pt>
              <c:pt idx="82">
                <c:v>Oulu</c:v>
              </c:pt>
              <c:pt idx="83">
                <c:v>Tampere</c:v>
              </c:pt>
              <c:pt idx="84">
                <c:v>Vantaa</c:v>
              </c:pt>
              <c:pt idx="85">
                <c:v>Espoo</c:v>
              </c:pt>
              <c:pt idx="86">
                <c:v>Helsinki</c:v>
              </c:pt>
            </c:strLit>
          </c:cat>
          <c:val>
            <c:numLit>
              <c:formatCode>General</c:formatCode>
              <c:ptCount val="87"/>
              <c:pt idx="0">
                <c:v>9.7153708338737488E-2</c:v>
              </c:pt>
              <c:pt idx="1">
                <c:v>2.8081666678190231E-2</c:v>
              </c:pt>
              <c:pt idx="2">
                <c:v>0</c:v>
              </c:pt>
              <c:pt idx="3">
                <c:v>1.517162561416626</c:v>
              </c:pt>
              <c:pt idx="4">
                <c:v>5.2074030041694641E-2</c:v>
              </c:pt>
              <c:pt idx="5">
                <c:v>11.505906105041504</c:v>
              </c:pt>
              <c:pt idx="6">
                <c:v>3.7615016102790833E-2</c:v>
              </c:pt>
              <c:pt idx="7">
                <c:v>2.5609379634261131E-2</c:v>
              </c:pt>
              <c:pt idx="8">
                <c:v>0.65365695953369141</c:v>
              </c:pt>
              <c:pt idx="9">
                <c:v>0.3924364447593689</c:v>
              </c:pt>
              <c:pt idx="10">
                <c:v>12.911323547363281</c:v>
              </c:pt>
              <c:pt idx="11">
                <c:v>0.16810148954391479</c:v>
              </c:pt>
              <c:pt idx="12">
                <c:v>6.5422449111938477</c:v>
              </c:pt>
              <c:pt idx="13">
                <c:v>0.44343414902687073</c:v>
              </c:pt>
              <c:pt idx="14">
                <c:v>1.5215583145618439E-2</c:v>
              </c:pt>
              <c:pt idx="15">
                <c:v>5.3099710494279861E-2</c:v>
              </c:pt>
              <c:pt idx="16">
                <c:v>5.8095352724194527E-3</c:v>
              </c:pt>
              <c:pt idx="17">
                <c:v>4.376802921295166</c:v>
              </c:pt>
              <c:pt idx="18">
                <c:v>4.7408297657966614E-2</c:v>
              </c:pt>
              <c:pt idx="19">
                <c:v>4.1402201652526855</c:v>
              </c:pt>
              <c:pt idx="20">
                <c:v>7.3590710759162903E-2</c:v>
              </c:pt>
              <c:pt idx="21">
                <c:v>0.26144960522651672</c:v>
              </c:pt>
              <c:pt idx="22">
                <c:v>1.4863171577453613</c:v>
              </c:pt>
              <c:pt idx="23">
                <c:v>9.5938529968261719</c:v>
              </c:pt>
              <c:pt idx="24">
                <c:v>0.42472580075263977</c:v>
              </c:pt>
              <c:pt idx="25">
                <c:v>0.48357775807380676</c:v>
              </c:pt>
              <c:pt idx="26">
                <c:v>0.6481359601020813</c:v>
              </c:pt>
              <c:pt idx="27">
                <c:v>5.8913393020629883</c:v>
              </c:pt>
              <c:pt idx="28">
                <c:v>1.255359411239624</c:v>
              </c:pt>
              <c:pt idx="29">
                <c:v>0.28581532835960388</c:v>
              </c:pt>
              <c:pt idx="30">
                <c:v>0.52219653129577637</c:v>
              </c:pt>
              <c:pt idx="31">
                <c:v>12.337094306945801</c:v>
              </c:pt>
              <c:pt idx="32">
                <c:v>6.3146796226501465</c:v>
              </c:pt>
              <c:pt idx="33">
                <c:v>15.516926765441895</c:v>
              </c:pt>
              <c:pt idx="34">
                <c:v>1.751329779624939</c:v>
              </c:pt>
              <c:pt idx="35">
                <c:v>0.12249819934368134</c:v>
              </c:pt>
              <c:pt idx="36">
                <c:v>19.297292709350586</c:v>
              </c:pt>
              <c:pt idx="37">
                <c:v>9.125706672668457</c:v>
              </c:pt>
              <c:pt idx="38">
                <c:v>28.804668426513672</c:v>
              </c:pt>
              <c:pt idx="39">
                <c:v>2.4563298225402832</c:v>
              </c:pt>
              <c:pt idx="40">
                <c:v>0.21174982190132141</c:v>
              </c:pt>
              <c:pt idx="41">
                <c:v>12.457456588745117</c:v>
              </c:pt>
              <c:pt idx="42">
                <c:v>9.1001729965209961</c:v>
              </c:pt>
              <c:pt idx="43">
                <c:v>11.526871681213379</c:v>
              </c:pt>
              <c:pt idx="44">
                <c:v>7.3194403648376465</c:v>
              </c:pt>
              <c:pt idx="45">
                <c:v>6.0784540176391602</c:v>
              </c:pt>
              <c:pt idx="46">
                <c:v>4.6099581718444824</c:v>
              </c:pt>
              <c:pt idx="47">
                <c:v>6.8566460609436035</c:v>
              </c:pt>
              <c:pt idx="48">
                <c:v>11.517482757568359</c:v>
              </c:pt>
              <c:pt idx="49">
                <c:v>7.5166125297546387</c:v>
              </c:pt>
              <c:pt idx="50">
                <c:v>2.793179988861084</c:v>
              </c:pt>
              <c:pt idx="51">
                <c:v>30.717016220092773</c:v>
              </c:pt>
              <c:pt idx="52">
                <c:v>1.0262435674667358</c:v>
              </c:pt>
              <c:pt idx="53">
                <c:v>3.0282628536224365</c:v>
              </c:pt>
              <c:pt idx="54">
                <c:v>8.0286998748779297</c:v>
              </c:pt>
              <c:pt idx="55">
                <c:v>13.077005386352539</c:v>
              </c:pt>
              <c:pt idx="56">
                <c:v>1.3720626831054688</c:v>
              </c:pt>
              <c:pt idx="57">
                <c:v>9.2268829345703125</c:v>
              </c:pt>
              <c:pt idx="58">
                <c:v>7.7614278793334961</c:v>
              </c:pt>
              <c:pt idx="59">
                <c:v>20.665105819702148</c:v>
              </c:pt>
              <c:pt idx="60">
                <c:v>23.554180145263672</c:v>
              </c:pt>
              <c:pt idx="61">
                <c:v>1.13672935962677</c:v>
              </c:pt>
              <c:pt idx="62">
                <c:v>0.3778383731842041</c:v>
              </c:pt>
              <c:pt idx="63">
                <c:v>4.7260837554931641</c:v>
              </c:pt>
              <c:pt idx="64">
                <c:v>1.1742779016494751</c:v>
              </c:pt>
              <c:pt idx="65">
                <c:v>67.667762756347656</c:v>
              </c:pt>
              <c:pt idx="66">
                <c:v>42.669998168945313</c:v>
              </c:pt>
              <c:pt idx="67">
                <c:v>45.295661926269531</c:v>
              </c:pt>
              <c:pt idx="68">
                <c:v>7.0594558715820313</c:v>
              </c:pt>
              <c:pt idx="69">
                <c:v>79.971298217773438</c:v>
              </c:pt>
              <c:pt idx="70">
                <c:v>33.692070007324219</c:v>
              </c:pt>
              <c:pt idx="71">
                <c:v>35.905067443847656</c:v>
              </c:pt>
              <c:pt idx="72">
                <c:v>50.113307952880859</c:v>
              </c:pt>
              <c:pt idx="73">
                <c:v>15.837445259094238</c:v>
              </c:pt>
              <c:pt idx="74">
                <c:v>49.919998168945313</c:v>
              </c:pt>
              <c:pt idx="75">
                <c:v>29.005727767944336</c:v>
              </c:pt>
              <c:pt idx="76">
                <c:v>55.544509887695313</c:v>
              </c:pt>
              <c:pt idx="77">
                <c:v>79.925918579101563</c:v>
              </c:pt>
              <c:pt idx="78">
                <c:v>46.224884033203125</c:v>
              </c:pt>
              <c:pt idx="79">
                <c:v>128.50607299804688</c:v>
              </c:pt>
              <c:pt idx="80">
                <c:v>140.80020141601563</c:v>
              </c:pt>
              <c:pt idx="81">
                <c:v>103.73062896728516</c:v>
              </c:pt>
              <c:pt idx="82">
                <c:v>146.71469116210938</c:v>
              </c:pt>
              <c:pt idx="83">
                <c:v>285.51861572265625</c:v>
              </c:pt>
              <c:pt idx="84">
                <c:v>247.6959228515625</c:v>
              </c:pt>
              <c:pt idx="85">
                <c:v>320.571044921875</c:v>
              </c:pt>
              <c:pt idx="86">
                <c:v>1496.76123046875</c:v>
              </c:pt>
            </c:numLit>
          </c:val>
          <c:extLst>
            <c:ext xmlns:c16="http://schemas.microsoft.com/office/drawing/2014/chart" uri="{C3380CC4-5D6E-409C-BE32-E72D297353CC}">
              <c16:uniqueId val="{000002BB-0140-4ACF-873A-36F30F48FB6D}"/>
            </c:ext>
          </c:extLst>
        </c:ser>
        <c:ser>
          <c:idx val="4"/>
          <c:order val="4"/>
          <c:tx>
            <c:v>Erillislämmitys</c:v>
          </c:tx>
          <c:spPr>
            <a:solidFill>
              <a:srgbClr val="00CCCC"/>
            </a:solidFill>
          </c:spPr>
          <c:invertIfNegative val="0"/>
          <c:dPt>
            <c:idx val="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BD-0140-4ACF-873A-36F30F48FB6D}"/>
              </c:ext>
            </c:extLst>
          </c:dPt>
          <c:dPt>
            <c:idx val="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BF-0140-4ACF-873A-36F30F48FB6D}"/>
              </c:ext>
            </c:extLst>
          </c:dPt>
          <c:dPt>
            <c:idx val="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1-0140-4ACF-873A-36F30F48FB6D}"/>
              </c:ext>
            </c:extLst>
          </c:dPt>
          <c:dPt>
            <c:idx val="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3-0140-4ACF-873A-36F30F48FB6D}"/>
              </c:ext>
            </c:extLst>
          </c:dPt>
          <c:dPt>
            <c:idx val="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5-0140-4ACF-873A-36F30F48FB6D}"/>
              </c:ext>
            </c:extLst>
          </c:dPt>
          <c:dPt>
            <c:idx val="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7-0140-4ACF-873A-36F30F48FB6D}"/>
              </c:ext>
            </c:extLst>
          </c:dPt>
          <c:dPt>
            <c:idx val="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9-0140-4ACF-873A-36F30F48FB6D}"/>
              </c:ext>
            </c:extLst>
          </c:dPt>
          <c:dPt>
            <c:idx val="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B-0140-4ACF-873A-36F30F48FB6D}"/>
              </c:ext>
            </c:extLst>
          </c:dPt>
          <c:dPt>
            <c:idx val="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D-0140-4ACF-873A-36F30F48FB6D}"/>
              </c:ext>
            </c:extLst>
          </c:dPt>
          <c:dPt>
            <c:idx val="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F-0140-4ACF-873A-36F30F48FB6D}"/>
              </c:ext>
            </c:extLst>
          </c:dPt>
          <c:dPt>
            <c:idx val="1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1-0140-4ACF-873A-36F30F48FB6D}"/>
              </c:ext>
            </c:extLst>
          </c:dPt>
          <c:dPt>
            <c:idx val="1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3-0140-4ACF-873A-36F30F48FB6D}"/>
              </c:ext>
            </c:extLst>
          </c:dPt>
          <c:dPt>
            <c:idx val="1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5-0140-4ACF-873A-36F30F48FB6D}"/>
              </c:ext>
            </c:extLst>
          </c:dPt>
          <c:dPt>
            <c:idx val="1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7-0140-4ACF-873A-36F30F48FB6D}"/>
              </c:ext>
            </c:extLst>
          </c:dPt>
          <c:dPt>
            <c:idx val="1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9-0140-4ACF-873A-36F30F48FB6D}"/>
              </c:ext>
            </c:extLst>
          </c:dPt>
          <c:dPt>
            <c:idx val="1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B-0140-4ACF-873A-36F30F48FB6D}"/>
              </c:ext>
            </c:extLst>
          </c:dPt>
          <c:dPt>
            <c:idx val="1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D-0140-4ACF-873A-36F30F48FB6D}"/>
              </c:ext>
            </c:extLst>
          </c:dPt>
          <c:dPt>
            <c:idx val="1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F-0140-4ACF-873A-36F30F48FB6D}"/>
              </c:ext>
            </c:extLst>
          </c:dPt>
          <c:dPt>
            <c:idx val="1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1-0140-4ACF-873A-36F30F48FB6D}"/>
              </c:ext>
            </c:extLst>
          </c:dPt>
          <c:dPt>
            <c:idx val="1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3-0140-4ACF-873A-36F30F48FB6D}"/>
              </c:ext>
            </c:extLst>
          </c:dPt>
          <c:dPt>
            <c:idx val="2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5-0140-4ACF-873A-36F30F48FB6D}"/>
              </c:ext>
            </c:extLst>
          </c:dPt>
          <c:dPt>
            <c:idx val="2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7-0140-4ACF-873A-36F30F48FB6D}"/>
              </c:ext>
            </c:extLst>
          </c:dPt>
          <c:dPt>
            <c:idx val="2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9-0140-4ACF-873A-36F30F48FB6D}"/>
              </c:ext>
            </c:extLst>
          </c:dPt>
          <c:dPt>
            <c:idx val="2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B-0140-4ACF-873A-36F30F48FB6D}"/>
              </c:ext>
            </c:extLst>
          </c:dPt>
          <c:dPt>
            <c:idx val="2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D-0140-4ACF-873A-36F30F48FB6D}"/>
              </c:ext>
            </c:extLst>
          </c:dPt>
          <c:dPt>
            <c:idx val="2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F-0140-4ACF-873A-36F30F48FB6D}"/>
              </c:ext>
            </c:extLst>
          </c:dPt>
          <c:dPt>
            <c:idx val="2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1-0140-4ACF-873A-36F30F48FB6D}"/>
              </c:ext>
            </c:extLst>
          </c:dPt>
          <c:dPt>
            <c:idx val="2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3-0140-4ACF-873A-36F30F48FB6D}"/>
              </c:ext>
            </c:extLst>
          </c:dPt>
          <c:dPt>
            <c:idx val="2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5-0140-4ACF-873A-36F30F48FB6D}"/>
              </c:ext>
            </c:extLst>
          </c:dPt>
          <c:dPt>
            <c:idx val="2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7-0140-4ACF-873A-36F30F48FB6D}"/>
              </c:ext>
            </c:extLst>
          </c:dPt>
          <c:dPt>
            <c:idx val="3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9-0140-4ACF-873A-36F30F48FB6D}"/>
              </c:ext>
            </c:extLst>
          </c:dPt>
          <c:dPt>
            <c:idx val="3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B-0140-4ACF-873A-36F30F48FB6D}"/>
              </c:ext>
            </c:extLst>
          </c:dPt>
          <c:dPt>
            <c:idx val="3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D-0140-4ACF-873A-36F30F48FB6D}"/>
              </c:ext>
            </c:extLst>
          </c:dPt>
          <c:dPt>
            <c:idx val="3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F-0140-4ACF-873A-36F30F48FB6D}"/>
              </c:ext>
            </c:extLst>
          </c:dPt>
          <c:dPt>
            <c:idx val="3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1-0140-4ACF-873A-36F30F48FB6D}"/>
              </c:ext>
            </c:extLst>
          </c:dPt>
          <c:dPt>
            <c:idx val="3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3-0140-4ACF-873A-36F30F48FB6D}"/>
              </c:ext>
            </c:extLst>
          </c:dPt>
          <c:dPt>
            <c:idx val="3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5-0140-4ACF-873A-36F30F48FB6D}"/>
              </c:ext>
            </c:extLst>
          </c:dPt>
          <c:dPt>
            <c:idx val="3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7-0140-4ACF-873A-36F30F48FB6D}"/>
              </c:ext>
            </c:extLst>
          </c:dPt>
          <c:dPt>
            <c:idx val="3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9-0140-4ACF-873A-36F30F48FB6D}"/>
              </c:ext>
            </c:extLst>
          </c:dPt>
          <c:dPt>
            <c:idx val="3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B-0140-4ACF-873A-36F30F48FB6D}"/>
              </c:ext>
            </c:extLst>
          </c:dPt>
          <c:dPt>
            <c:idx val="4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D-0140-4ACF-873A-36F30F48FB6D}"/>
              </c:ext>
            </c:extLst>
          </c:dPt>
          <c:dPt>
            <c:idx val="4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F-0140-4ACF-873A-36F30F48FB6D}"/>
              </c:ext>
            </c:extLst>
          </c:dPt>
          <c:dPt>
            <c:idx val="4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1-0140-4ACF-873A-36F30F48FB6D}"/>
              </c:ext>
            </c:extLst>
          </c:dPt>
          <c:dPt>
            <c:idx val="4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3-0140-4ACF-873A-36F30F48FB6D}"/>
              </c:ext>
            </c:extLst>
          </c:dPt>
          <c:dPt>
            <c:idx val="4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5-0140-4ACF-873A-36F30F48FB6D}"/>
              </c:ext>
            </c:extLst>
          </c:dPt>
          <c:dPt>
            <c:idx val="4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7-0140-4ACF-873A-36F30F48FB6D}"/>
              </c:ext>
            </c:extLst>
          </c:dPt>
          <c:dPt>
            <c:idx val="4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9-0140-4ACF-873A-36F30F48FB6D}"/>
              </c:ext>
            </c:extLst>
          </c:dPt>
          <c:dPt>
            <c:idx val="4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B-0140-4ACF-873A-36F30F48FB6D}"/>
              </c:ext>
            </c:extLst>
          </c:dPt>
          <c:dPt>
            <c:idx val="4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D-0140-4ACF-873A-36F30F48FB6D}"/>
              </c:ext>
            </c:extLst>
          </c:dPt>
          <c:dPt>
            <c:idx val="4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F-0140-4ACF-873A-36F30F48FB6D}"/>
              </c:ext>
            </c:extLst>
          </c:dPt>
          <c:dPt>
            <c:idx val="5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1-0140-4ACF-873A-36F30F48FB6D}"/>
              </c:ext>
            </c:extLst>
          </c:dPt>
          <c:dPt>
            <c:idx val="5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3-0140-4ACF-873A-36F30F48FB6D}"/>
              </c:ext>
            </c:extLst>
          </c:dPt>
          <c:dPt>
            <c:idx val="5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5-0140-4ACF-873A-36F30F48FB6D}"/>
              </c:ext>
            </c:extLst>
          </c:dPt>
          <c:dPt>
            <c:idx val="5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7-0140-4ACF-873A-36F30F48FB6D}"/>
              </c:ext>
            </c:extLst>
          </c:dPt>
          <c:dPt>
            <c:idx val="5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9-0140-4ACF-873A-36F30F48FB6D}"/>
              </c:ext>
            </c:extLst>
          </c:dPt>
          <c:dPt>
            <c:idx val="5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B-0140-4ACF-873A-36F30F48FB6D}"/>
              </c:ext>
            </c:extLst>
          </c:dPt>
          <c:dPt>
            <c:idx val="5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D-0140-4ACF-873A-36F30F48FB6D}"/>
              </c:ext>
            </c:extLst>
          </c:dPt>
          <c:dPt>
            <c:idx val="5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F-0140-4ACF-873A-36F30F48FB6D}"/>
              </c:ext>
            </c:extLst>
          </c:dPt>
          <c:dPt>
            <c:idx val="5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1-0140-4ACF-873A-36F30F48FB6D}"/>
              </c:ext>
            </c:extLst>
          </c:dPt>
          <c:dPt>
            <c:idx val="5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3-0140-4ACF-873A-36F30F48FB6D}"/>
              </c:ext>
            </c:extLst>
          </c:dPt>
          <c:dPt>
            <c:idx val="60"/>
            <c:invertIfNegative val="0"/>
            <c:bubble3D val="0"/>
            <c:spPr>
              <a:solidFill>
                <a:srgbClr val="00CCCC"/>
              </a:solidFill>
              <a:ln w="25400">
                <a:solidFill>
                  <a:srgbClr val="000000"/>
                </a:solidFill>
                <a:prstDash val="solid"/>
              </a:ln>
              <a:effectLst/>
            </c:spPr>
            <c:extLst>
              <c:ext xmlns:c16="http://schemas.microsoft.com/office/drawing/2014/chart" uri="{C3380CC4-5D6E-409C-BE32-E72D297353CC}">
                <c16:uniqueId val="{00000335-0140-4ACF-873A-36F30F48FB6D}"/>
              </c:ext>
            </c:extLst>
          </c:dPt>
          <c:dPt>
            <c:idx val="6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7-0140-4ACF-873A-36F30F48FB6D}"/>
              </c:ext>
            </c:extLst>
          </c:dPt>
          <c:dPt>
            <c:idx val="6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9-0140-4ACF-873A-36F30F48FB6D}"/>
              </c:ext>
            </c:extLst>
          </c:dPt>
          <c:dPt>
            <c:idx val="6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B-0140-4ACF-873A-36F30F48FB6D}"/>
              </c:ext>
            </c:extLst>
          </c:dPt>
          <c:dPt>
            <c:idx val="6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D-0140-4ACF-873A-36F30F48FB6D}"/>
              </c:ext>
            </c:extLst>
          </c:dPt>
          <c:dPt>
            <c:idx val="6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F-0140-4ACF-873A-36F30F48FB6D}"/>
              </c:ext>
            </c:extLst>
          </c:dPt>
          <c:dPt>
            <c:idx val="6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1-0140-4ACF-873A-36F30F48FB6D}"/>
              </c:ext>
            </c:extLst>
          </c:dPt>
          <c:dPt>
            <c:idx val="6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3-0140-4ACF-873A-36F30F48FB6D}"/>
              </c:ext>
            </c:extLst>
          </c:dPt>
          <c:dPt>
            <c:idx val="6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5-0140-4ACF-873A-36F30F48FB6D}"/>
              </c:ext>
            </c:extLst>
          </c:dPt>
          <c:dPt>
            <c:idx val="6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7-0140-4ACF-873A-36F30F48FB6D}"/>
              </c:ext>
            </c:extLst>
          </c:dPt>
          <c:dPt>
            <c:idx val="7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9-0140-4ACF-873A-36F30F48FB6D}"/>
              </c:ext>
            </c:extLst>
          </c:dPt>
          <c:dPt>
            <c:idx val="7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B-0140-4ACF-873A-36F30F48FB6D}"/>
              </c:ext>
            </c:extLst>
          </c:dPt>
          <c:dPt>
            <c:idx val="7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D-0140-4ACF-873A-36F30F48FB6D}"/>
              </c:ext>
            </c:extLst>
          </c:dPt>
          <c:dPt>
            <c:idx val="7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F-0140-4ACF-873A-36F30F48FB6D}"/>
              </c:ext>
            </c:extLst>
          </c:dPt>
          <c:dPt>
            <c:idx val="7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1-0140-4ACF-873A-36F30F48FB6D}"/>
              </c:ext>
            </c:extLst>
          </c:dPt>
          <c:dPt>
            <c:idx val="7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3-0140-4ACF-873A-36F30F48FB6D}"/>
              </c:ext>
            </c:extLst>
          </c:dPt>
          <c:dPt>
            <c:idx val="7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5-0140-4ACF-873A-36F30F48FB6D}"/>
              </c:ext>
            </c:extLst>
          </c:dPt>
          <c:dPt>
            <c:idx val="7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7-0140-4ACF-873A-36F30F48FB6D}"/>
              </c:ext>
            </c:extLst>
          </c:dPt>
          <c:dPt>
            <c:idx val="7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9-0140-4ACF-873A-36F30F48FB6D}"/>
              </c:ext>
            </c:extLst>
          </c:dPt>
          <c:dPt>
            <c:idx val="7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B-0140-4ACF-873A-36F30F48FB6D}"/>
              </c:ext>
            </c:extLst>
          </c:dPt>
          <c:dPt>
            <c:idx val="8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D-0140-4ACF-873A-36F30F48FB6D}"/>
              </c:ext>
            </c:extLst>
          </c:dPt>
          <c:dPt>
            <c:idx val="8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F-0140-4ACF-873A-36F30F48FB6D}"/>
              </c:ext>
            </c:extLst>
          </c:dPt>
          <c:dPt>
            <c:idx val="8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1-0140-4ACF-873A-36F30F48FB6D}"/>
              </c:ext>
            </c:extLst>
          </c:dPt>
          <c:dPt>
            <c:idx val="8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3-0140-4ACF-873A-36F30F48FB6D}"/>
              </c:ext>
            </c:extLst>
          </c:dPt>
          <c:dPt>
            <c:idx val="8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5-0140-4ACF-873A-36F30F48FB6D}"/>
              </c:ext>
            </c:extLst>
          </c:dPt>
          <c:dPt>
            <c:idx val="8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7-0140-4ACF-873A-36F30F48FB6D}"/>
              </c:ext>
            </c:extLst>
          </c:dPt>
          <c:dPt>
            <c:idx val="8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9-0140-4ACF-873A-36F30F48FB6D}"/>
              </c:ext>
            </c:extLst>
          </c:dPt>
          <c:cat>
            <c:strLit>
              <c:ptCount val="87"/>
              <c:pt idx="0">
                <c:v>Pornainen</c:v>
              </c:pt>
              <c:pt idx="1">
                <c:v>Kuhmoinen</c:v>
              </c:pt>
              <c:pt idx="2">
                <c:v>Sauvo</c:v>
              </c:pt>
              <c:pt idx="3">
                <c:v>Padasjoki</c:v>
              </c:pt>
              <c:pt idx="4">
                <c:v>Nousiainen</c:v>
              </c:pt>
              <c:pt idx="5">
                <c:v>Kauniainen</c:v>
              </c:pt>
              <c:pt idx="6">
                <c:v>Aura</c:v>
              </c:pt>
              <c:pt idx="7">
                <c:v>Rusko</c:v>
              </c:pt>
              <c:pt idx="8">
                <c:v>Hanko</c:v>
              </c:pt>
              <c:pt idx="9">
                <c:v>Kemiönsaari</c:v>
              </c:pt>
              <c:pt idx="10">
                <c:v>Ilomantsi</c:v>
              </c:pt>
              <c:pt idx="11">
                <c:v>Suomussalmi</c:v>
              </c:pt>
              <c:pt idx="12">
                <c:v>Karkkila</c:v>
              </c:pt>
              <c:pt idx="13">
                <c:v>Jokioinen</c:v>
              </c:pt>
              <c:pt idx="14">
                <c:v>Punkalaidun</c:v>
              </c:pt>
              <c:pt idx="15">
                <c:v>Hausjärvi</c:v>
              </c:pt>
              <c:pt idx="16">
                <c:v>Masku</c:v>
              </c:pt>
              <c:pt idx="17">
                <c:v>Suonenjoki</c:v>
              </c:pt>
              <c:pt idx="18">
                <c:v>Luumäki</c:v>
              </c:pt>
              <c:pt idx="19">
                <c:v>Iitti</c:v>
              </c:pt>
              <c:pt idx="20">
                <c:v>Mynämäki</c:v>
              </c:pt>
              <c:pt idx="21">
                <c:v>Parainen</c:v>
              </c:pt>
              <c:pt idx="22">
                <c:v>Ikaalinen</c:v>
              </c:pt>
              <c:pt idx="23">
                <c:v>Naantali</c:v>
              </c:pt>
              <c:pt idx="24">
                <c:v>Uusikaupunki</c:v>
              </c:pt>
              <c:pt idx="25">
                <c:v>Paimio</c:v>
              </c:pt>
              <c:pt idx="26">
                <c:v>Orivesi</c:v>
              </c:pt>
              <c:pt idx="27">
                <c:v>Forssa</c:v>
              </c:pt>
              <c:pt idx="28">
                <c:v>Hämeenkyrö</c:v>
              </c:pt>
              <c:pt idx="29">
                <c:v>Laitila</c:v>
              </c:pt>
              <c:pt idx="30">
                <c:v>Imatra</c:v>
              </c:pt>
              <c:pt idx="31">
                <c:v>Kemi</c:v>
              </c:pt>
              <c:pt idx="32">
                <c:v>Ylivieska</c:v>
              </c:pt>
              <c:pt idx="33">
                <c:v>Pirkkala</c:v>
              </c:pt>
              <c:pt idx="34">
                <c:v>Lieto</c:v>
              </c:pt>
              <c:pt idx="35">
                <c:v>Somero</c:v>
              </c:pt>
              <c:pt idx="36">
                <c:v>Raisio</c:v>
              </c:pt>
              <c:pt idx="37">
                <c:v>Kerava</c:v>
              </c:pt>
              <c:pt idx="38">
                <c:v>Varkaus</c:v>
              </c:pt>
              <c:pt idx="39">
                <c:v>Äänekoski</c:v>
              </c:pt>
              <c:pt idx="40">
                <c:v>Loviisa</c:v>
              </c:pt>
              <c:pt idx="41">
                <c:v>Iisalmi</c:v>
              </c:pt>
              <c:pt idx="42">
                <c:v>Sipoo</c:v>
              </c:pt>
              <c:pt idx="43">
                <c:v>Järvenpää</c:v>
              </c:pt>
              <c:pt idx="44">
                <c:v>Nokia</c:v>
              </c:pt>
              <c:pt idx="45">
                <c:v>Ilmajoki</c:v>
              </c:pt>
              <c:pt idx="46">
                <c:v>Hollola</c:v>
              </c:pt>
              <c:pt idx="47">
                <c:v>Lapua</c:v>
              </c:pt>
              <c:pt idx="48">
                <c:v>Kaarina</c:v>
              </c:pt>
              <c:pt idx="49">
                <c:v>Janakkala</c:v>
              </c:pt>
              <c:pt idx="50">
                <c:v>Orimattila</c:v>
              </c:pt>
              <c:pt idx="51">
                <c:v>Riihimäki</c:v>
              </c:pt>
              <c:pt idx="52">
                <c:v>Savonlinna</c:v>
              </c:pt>
              <c:pt idx="53">
                <c:v>Hamina</c:v>
              </c:pt>
              <c:pt idx="54">
                <c:v>Lempäälä</c:v>
              </c:pt>
              <c:pt idx="55">
                <c:v>Ylöjärvi</c:v>
              </c:pt>
              <c:pt idx="56">
                <c:v>Vihti</c:v>
              </c:pt>
              <c:pt idx="57">
                <c:v>Tuusula</c:v>
              </c:pt>
              <c:pt idx="58">
                <c:v>Kangasala</c:v>
              </c:pt>
              <c:pt idx="59">
                <c:v>Kirkkonummi</c:v>
              </c:pt>
              <c:pt idx="60">
                <c:v>--&gt;  Rauma</c:v>
              </c:pt>
              <c:pt idx="61">
                <c:v>Sastamala</c:v>
              </c:pt>
              <c:pt idx="62">
                <c:v>Loimaa</c:v>
              </c:pt>
              <c:pt idx="63">
                <c:v>Mäntsälä</c:v>
              </c:pt>
              <c:pt idx="64">
                <c:v>Nurmijärvi</c:v>
              </c:pt>
              <c:pt idx="65">
                <c:v>Kajaani</c:v>
              </c:pt>
              <c:pt idx="66">
                <c:v>Hyvinkää</c:v>
              </c:pt>
              <c:pt idx="67">
                <c:v>Kotka</c:v>
              </c:pt>
              <c:pt idx="68">
                <c:v>Lohja</c:v>
              </c:pt>
              <c:pt idx="69">
                <c:v>Vaasa</c:v>
              </c:pt>
              <c:pt idx="70">
                <c:v>Kokkola</c:v>
              </c:pt>
              <c:pt idx="71">
                <c:v>Mikkeli</c:v>
              </c:pt>
              <c:pt idx="72">
                <c:v>Joensuu</c:v>
              </c:pt>
              <c:pt idx="73">
                <c:v>Hämeenlinna</c:v>
              </c:pt>
              <c:pt idx="74">
                <c:v>Lappeenranta</c:v>
              </c:pt>
              <c:pt idx="75">
                <c:v>Salo</c:v>
              </c:pt>
              <c:pt idx="76">
                <c:v>Lahti</c:v>
              </c:pt>
              <c:pt idx="77">
                <c:v>Seinäjoki</c:v>
              </c:pt>
              <c:pt idx="78">
                <c:v>Kouvola</c:v>
              </c:pt>
              <c:pt idx="79">
                <c:v>Turku</c:v>
              </c:pt>
              <c:pt idx="80">
                <c:v>Jyväskylä</c:v>
              </c:pt>
              <c:pt idx="81">
                <c:v>Kuopio</c:v>
              </c:pt>
              <c:pt idx="82">
                <c:v>Oulu</c:v>
              </c:pt>
              <c:pt idx="83">
                <c:v>Tampere</c:v>
              </c:pt>
              <c:pt idx="84">
                <c:v>Vantaa</c:v>
              </c:pt>
              <c:pt idx="85">
                <c:v>Espoo</c:v>
              </c:pt>
              <c:pt idx="86">
                <c:v>Helsinki</c:v>
              </c:pt>
            </c:strLit>
          </c:cat>
          <c:val>
            <c:numLit>
              <c:formatCode>General</c:formatCode>
              <c:ptCount val="87"/>
              <c:pt idx="0">
                <c:v>1.1246490478515625</c:v>
              </c:pt>
              <c:pt idx="1">
                <c:v>0.99469345808029175</c:v>
              </c:pt>
              <c:pt idx="2">
                <c:v>1.3485151529312134</c:v>
              </c:pt>
              <c:pt idx="3">
                <c:v>0.8769451379776001</c:v>
              </c:pt>
              <c:pt idx="4">
                <c:v>2.2941141128540039</c:v>
              </c:pt>
              <c:pt idx="5">
                <c:v>1.8611534833908081</c:v>
              </c:pt>
              <c:pt idx="6">
                <c:v>1.9567024707794189</c:v>
              </c:pt>
              <c:pt idx="7">
                <c:v>2.2292311191558838</c:v>
              </c:pt>
              <c:pt idx="8">
                <c:v>9.1994848251342773</c:v>
              </c:pt>
              <c:pt idx="9">
                <c:v>1.3223142623901367</c:v>
              </c:pt>
              <c:pt idx="10">
                <c:v>1.384005069732666</c:v>
              </c:pt>
              <c:pt idx="11">
                <c:v>2.4104037284851074</c:v>
              </c:pt>
              <c:pt idx="12">
                <c:v>5.0717954635620117</c:v>
              </c:pt>
              <c:pt idx="13">
                <c:v>2.272221565246582</c:v>
              </c:pt>
              <c:pt idx="14">
                <c:v>1.8261380195617676</c:v>
              </c:pt>
              <c:pt idx="15">
                <c:v>3.7846906185150146</c:v>
              </c:pt>
              <c:pt idx="16">
                <c:v>4.0544824600219727</c:v>
              </c:pt>
              <c:pt idx="17">
                <c:v>2.5211832523345947</c:v>
              </c:pt>
              <c:pt idx="18">
                <c:v>3.3189754486083984</c:v>
              </c:pt>
              <c:pt idx="19">
                <c:v>3.7210254669189453</c:v>
              </c:pt>
              <c:pt idx="20">
                <c:v>2.665769100189209</c:v>
              </c:pt>
              <c:pt idx="21">
                <c:v>7.6739635467529297</c:v>
              </c:pt>
              <c:pt idx="22">
                <c:v>4.5864129066467285</c:v>
              </c:pt>
              <c:pt idx="23">
                <c:v>5.7912497520446777</c:v>
              </c:pt>
              <c:pt idx="24">
                <c:v>8.4239711761474609</c:v>
              </c:pt>
              <c:pt idx="25">
                <c:v>3.5023868083953857</c:v>
              </c:pt>
              <c:pt idx="26">
                <c:v>4.1783671379089355</c:v>
              </c:pt>
              <c:pt idx="27">
                <c:v>9.1975946426391602</c:v>
              </c:pt>
              <c:pt idx="28">
                <c:v>4.4282660484313965</c:v>
              </c:pt>
              <c:pt idx="29">
                <c:v>4.7160196304321289</c:v>
              </c:pt>
              <c:pt idx="30">
                <c:v>14.553876876831055</c:v>
              </c:pt>
              <c:pt idx="31">
                <c:v>8.1937980651855469</c:v>
              </c:pt>
              <c:pt idx="32">
                <c:v>6.3792366981506348</c:v>
              </c:pt>
              <c:pt idx="33">
                <c:v>7.8868141174316406</c:v>
              </c:pt>
              <c:pt idx="34">
                <c:v>8.3409490585327148</c:v>
              </c:pt>
              <c:pt idx="35">
                <c:v>4.5421962738037109</c:v>
              </c:pt>
              <c:pt idx="36">
                <c:v>6.4917044639587402</c:v>
              </c:pt>
              <c:pt idx="37">
                <c:v>7.8016238212585449</c:v>
              </c:pt>
              <c:pt idx="38">
                <c:v>9.86834716796875</c:v>
              </c:pt>
              <c:pt idx="39">
                <c:v>8.4497461318969727</c:v>
              </c:pt>
              <c:pt idx="40">
                <c:v>8.1272239685058594</c:v>
              </c:pt>
              <c:pt idx="41">
                <c:v>6.1792192459106445</c:v>
              </c:pt>
              <c:pt idx="42">
                <c:v>6.2134013175964355</c:v>
              </c:pt>
              <c:pt idx="43">
                <c:v>7.6847033500671387</c:v>
              </c:pt>
              <c:pt idx="44">
                <c:v>12.154721260070801</c:v>
              </c:pt>
              <c:pt idx="45">
                <c:v>5.9035415649414063</c:v>
              </c:pt>
              <c:pt idx="46">
                <c:v>9.1126985549926758</c:v>
              </c:pt>
              <c:pt idx="47">
                <c:v>6.0860323905944824</c:v>
              </c:pt>
              <c:pt idx="48">
                <c:v>13.895119667053223</c:v>
              </c:pt>
              <c:pt idx="49">
                <c:v>7.7550258636474609</c:v>
              </c:pt>
              <c:pt idx="50">
                <c:v>9.2577438354492188</c:v>
              </c:pt>
              <c:pt idx="51">
                <c:v>8.3502359390258789</c:v>
              </c:pt>
              <c:pt idx="52">
                <c:v>12.732362747192383</c:v>
              </c:pt>
              <c:pt idx="53">
                <c:v>15.232291221618652</c:v>
              </c:pt>
              <c:pt idx="54">
                <c:v>11.393268585205078</c:v>
              </c:pt>
              <c:pt idx="55">
                <c:v>12.484268188476563</c:v>
              </c:pt>
              <c:pt idx="56">
                <c:v>12.634900093078613</c:v>
              </c:pt>
              <c:pt idx="57">
                <c:v>13.037873268127441</c:v>
              </c:pt>
              <c:pt idx="58">
                <c:v>16.059612274169922</c:v>
              </c:pt>
              <c:pt idx="59">
                <c:v>9.4276189804077148</c:v>
              </c:pt>
              <c:pt idx="60">
                <c:v>17.449604034423828</c:v>
              </c:pt>
              <c:pt idx="61">
                <c:v>17.995569229125977</c:v>
              </c:pt>
              <c:pt idx="62">
                <c:v>12.281269073486328</c:v>
              </c:pt>
              <c:pt idx="63">
                <c:v>8.4757308959960938</c:v>
              </c:pt>
              <c:pt idx="64">
                <c:v>12.794779777526855</c:v>
              </c:pt>
              <c:pt idx="65">
                <c:v>8.5845508575439453</c:v>
              </c:pt>
              <c:pt idx="66">
                <c:v>10.14923095703125</c:v>
              </c:pt>
              <c:pt idx="67">
                <c:v>27.533657073974609</c:v>
              </c:pt>
              <c:pt idx="68">
                <c:v>26.149440765380859</c:v>
              </c:pt>
              <c:pt idx="69">
                <c:v>16.314035415649414</c:v>
              </c:pt>
              <c:pt idx="70">
                <c:v>18.20640754699707</c:v>
              </c:pt>
              <c:pt idx="71">
                <c:v>13.032538414001465</c:v>
              </c:pt>
              <c:pt idx="72">
                <c:v>11.299661636352539</c:v>
              </c:pt>
              <c:pt idx="73">
                <c:v>22.241575241088867</c:v>
              </c:pt>
              <c:pt idx="74">
                <c:v>18.383659362792969</c:v>
              </c:pt>
              <c:pt idx="75">
                <c:v>29.244077682495117</c:v>
              </c:pt>
              <c:pt idx="76">
                <c:v>25.415374755859375</c:v>
              </c:pt>
              <c:pt idx="77">
                <c:v>22.563116073608398</c:v>
              </c:pt>
              <c:pt idx="78">
                <c:v>43.846294403076172</c:v>
              </c:pt>
              <c:pt idx="79">
                <c:v>39.561511993408203</c:v>
              </c:pt>
              <c:pt idx="80">
                <c:v>25.223964691162109</c:v>
              </c:pt>
              <c:pt idx="81">
                <c:v>17.481294631958008</c:v>
              </c:pt>
              <c:pt idx="82">
                <c:v>26.367460250854492</c:v>
              </c:pt>
              <c:pt idx="83">
                <c:v>32.370063781738281</c:v>
              </c:pt>
              <c:pt idx="84">
                <c:v>24.216226577758789</c:v>
              </c:pt>
              <c:pt idx="85">
                <c:v>21.440458297729492</c:v>
              </c:pt>
              <c:pt idx="86">
                <c:v>27.820138931274414</c:v>
              </c:pt>
            </c:numLit>
          </c:val>
          <c:extLst>
            <c:ext xmlns:c16="http://schemas.microsoft.com/office/drawing/2014/chart" uri="{C3380CC4-5D6E-409C-BE32-E72D297353CC}">
              <c16:uniqueId val="{0000036A-0140-4ACF-873A-36F30F48FB6D}"/>
            </c:ext>
          </c:extLst>
        </c:ser>
        <c:ser>
          <c:idx val="5"/>
          <c:order val="5"/>
          <c:tx>
            <c:v>Tieliikenne</c:v>
          </c:tx>
          <c:spPr>
            <a:solidFill>
              <a:srgbClr val="006666"/>
            </a:solidFill>
          </c:spPr>
          <c:invertIfNegative val="0"/>
          <c:dPt>
            <c:idx val="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6C-0140-4ACF-873A-36F30F48FB6D}"/>
              </c:ext>
            </c:extLst>
          </c:dPt>
          <c:dPt>
            <c:idx val="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6E-0140-4ACF-873A-36F30F48FB6D}"/>
              </c:ext>
            </c:extLst>
          </c:dPt>
          <c:dPt>
            <c:idx val="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0-0140-4ACF-873A-36F30F48FB6D}"/>
              </c:ext>
            </c:extLst>
          </c:dPt>
          <c:dPt>
            <c:idx val="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2-0140-4ACF-873A-36F30F48FB6D}"/>
              </c:ext>
            </c:extLst>
          </c:dPt>
          <c:dPt>
            <c:idx val="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4-0140-4ACF-873A-36F30F48FB6D}"/>
              </c:ext>
            </c:extLst>
          </c:dPt>
          <c:dPt>
            <c:idx val="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6-0140-4ACF-873A-36F30F48FB6D}"/>
              </c:ext>
            </c:extLst>
          </c:dPt>
          <c:dPt>
            <c:idx val="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8-0140-4ACF-873A-36F30F48FB6D}"/>
              </c:ext>
            </c:extLst>
          </c:dPt>
          <c:dPt>
            <c:idx val="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A-0140-4ACF-873A-36F30F48FB6D}"/>
              </c:ext>
            </c:extLst>
          </c:dPt>
          <c:dPt>
            <c:idx val="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C-0140-4ACF-873A-36F30F48FB6D}"/>
              </c:ext>
            </c:extLst>
          </c:dPt>
          <c:dPt>
            <c:idx val="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E-0140-4ACF-873A-36F30F48FB6D}"/>
              </c:ext>
            </c:extLst>
          </c:dPt>
          <c:dPt>
            <c:idx val="1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0-0140-4ACF-873A-36F30F48FB6D}"/>
              </c:ext>
            </c:extLst>
          </c:dPt>
          <c:dPt>
            <c:idx val="1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2-0140-4ACF-873A-36F30F48FB6D}"/>
              </c:ext>
            </c:extLst>
          </c:dPt>
          <c:dPt>
            <c:idx val="1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4-0140-4ACF-873A-36F30F48FB6D}"/>
              </c:ext>
            </c:extLst>
          </c:dPt>
          <c:dPt>
            <c:idx val="1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6-0140-4ACF-873A-36F30F48FB6D}"/>
              </c:ext>
            </c:extLst>
          </c:dPt>
          <c:dPt>
            <c:idx val="1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8-0140-4ACF-873A-36F30F48FB6D}"/>
              </c:ext>
            </c:extLst>
          </c:dPt>
          <c:dPt>
            <c:idx val="1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A-0140-4ACF-873A-36F30F48FB6D}"/>
              </c:ext>
            </c:extLst>
          </c:dPt>
          <c:dPt>
            <c:idx val="1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C-0140-4ACF-873A-36F30F48FB6D}"/>
              </c:ext>
            </c:extLst>
          </c:dPt>
          <c:dPt>
            <c:idx val="1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E-0140-4ACF-873A-36F30F48FB6D}"/>
              </c:ext>
            </c:extLst>
          </c:dPt>
          <c:dPt>
            <c:idx val="1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0-0140-4ACF-873A-36F30F48FB6D}"/>
              </c:ext>
            </c:extLst>
          </c:dPt>
          <c:dPt>
            <c:idx val="1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2-0140-4ACF-873A-36F30F48FB6D}"/>
              </c:ext>
            </c:extLst>
          </c:dPt>
          <c:dPt>
            <c:idx val="2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4-0140-4ACF-873A-36F30F48FB6D}"/>
              </c:ext>
            </c:extLst>
          </c:dPt>
          <c:dPt>
            <c:idx val="2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6-0140-4ACF-873A-36F30F48FB6D}"/>
              </c:ext>
            </c:extLst>
          </c:dPt>
          <c:dPt>
            <c:idx val="2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8-0140-4ACF-873A-36F30F48FB6D}"/>
              </c:ext>
            </c:extLst>
          </c:dPt>
          <c:dPt>
            <c:idx val="2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A-0140-4ACF-873A-36F30F48FB6D}"/>
              </c:ext>
            </c:extLst>
          </c:dPt>
          <c:dPt>
            <c:idx val="2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C-0140-4ACF-873A-36F30F48FB6D}"/>
              </c:ext>
            </c:extLst>
          </c:dPt>
          <c:dPt>
            <c:idx val="2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E-0140-4ACF-873A-36F30F48FB6D}"/>
              </c:ext>
            </c:extLst>
          </c:dPt>
          <c:dPt>
            <c:idx val="2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0-0140-4ACF-873A-36F30F48FB6D}"/>
              </c:ext>
            </c:extLst>
          </c:dPt>
          <c:dPt>
            <c:idx val="2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2-0140-4ACF-873A-36F30F48FB6D}"/>
              </c:ext>
            </c:extLst>
          </c:dPt>
          <c:dPt>
            <c:idx val="2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4-0140-4ACF-873A-36F30F48FB6D}"/>
              </c:ext>
            </c:extLst>
          </c:dPt>
          <c:dPt>
            <c:idx val="2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6-0140-4ACF-873A-36F30F48FB6D}"/>
              </c:ext>
            </c:extLst>
          </c:dPt>
          <c:dPt>
            <c:idx val="3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8-0140-4ACF-873A-36F30F48FB6D}"/>
              </c:ext>
            </c:extLst>
          </c:dPt>
          <c:dPt>
            <c:idx val="3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A-0140-4ACF-873A-36F30F48FB6D}"/>
              </c:ext>
            </c:extLst>
          </c:dPt>
          <c:dPt>
            <c:idx val="3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C-0140-4ACF-873A-36F30F48FB6D}"/>
              </c:ext>
            </c:extLst>
          </c:dPt>
          <c:dPt>
            <c:idx val="3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E-0140-4ACF-873A-36F30F48FB6D}"/>
              </c:ext>
            </c:extLst>
          </c:dPt>
          <c:dPt>
            <c:idx val="3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0-0140-4ACF-873A-36F30F48FB6D}"/>
              </c:ext>
            </c:extLst>
          </c:dPt>
          <c:dPt>
            <c:idx val="3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2-0140-4ACF-873A-36F30F48FB6D}"/>
              </c:ext>
            </c:extLst>
          </c:dPt>
          <c:dPt>
            <c:idx val="3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4-0140-4ACF-873A-36F30F48FB6D}"/>
              </c:ext>
            </c:extLst>
          </c:dPt>
          <c:dPt>
            <c:idx val="3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6-0140-4ACF-873A-36F30F48FB6D}"/>
              </c:ext>
            </c:extLst>
          </c:dPt>
          <c:dPt>
            <c:idx val="3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8-0140-4ACF-873A-36F30F48FB6D}"/>
              </c:ext>
            </c:extLst>
          </c:dPt>
          <c:dPt>
            <c:idx val="3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A-0140-4ACF-873A-36F30F48FB6D}"/>
              </c:ext>
            </c:extLst>
          </c:dPt>
          <c:dPt>
            <c:idx val="4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C-0140-4ACF-873A-36F30F48FB6D}"/>
              </c:ext>
            </c:extLst>
          </c:dPt>
          <c:dPt>
            <c:idx val="4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E-0140-4ACF-873A-36F30F48FB6D}"/>
              </c:ext>
            </c:extLst>
          </c:dPt>
          <c:dPt>
            <c:idx val="4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0-0140-4ACF-873A-36F30F48FB6D}"/>
              </c:ext>
            </c:extLst>
          </c:dPt>
          <c:dPt>
            <c:idx val="4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2-0140-4ACF-873A-36F30F48FB6D}"/>
              </c:ext>
            </c:extLst>
          </c:dPt>
          <c:dPt>
            <c:idx val="4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4-0140-4ACF-873A-36F30F48FB6D}"/>
              </c:ext>
            </c:extLst>
          </c:dPt>
          <c:dPt>
            <c:idx val="4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6-0140-4ACF-873A-36F30F48FB6D}"/>
              </c:ext>
            </c:extLst>
          </c:dPt>
          <c:dPt>
            <c:idx val="4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8-0140-4ACF-873A-36F30F48FB6D}"/>
              </c:ext>
            </c:extLst>
          </c:dPt>
          <c:dPt>
            <c:idx val="4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A-0140-4ACF-873A-36F30F48FB6D}"/>
              </c:ext>
            </c:extLst>
          </c:dPt>
          <c:dPt>
            <c:idx val="4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C-0140-4ACF-873A-36F30F48FB6D}"/>
              </c:ext>
            </c:extLst>
          </c:dPt>
          <c:dPt>
            <c:idx val="4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E-0140-4ACF-873A-36F30F48FB6D}"/>
              </c:ext>
            </c:extLst>
          </c:dPt>
          <c:dPt>
            <c:idx val="5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0-0140-4ACF-873A-36F30F48FB6D}"/>
              </c:ext>
            </c:extLst>
          </c:dPt>
          <c:dPt>
            <c:idx val="5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2-0140-4ACF-873A-36F30F48FB6D}"/>
              </c:ext>
            </c:extLst>
          </c:dPt>
          <c:dPt>
            <c:idx val="5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4-0140-4ACF-873A-36F30F48FB6D}"/>
              </c:ext>
            </c:extLst>
          </c:dPt>
          <c:dPt>
            <c:idx val="5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6-0140-4ACF-873A-36F30F48FB6D}"/>
              </c:ext>
            </c:extLst>
          </c:dPt>
          <c:dPt>
            <c:idx val="5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8-0140-4ACF-873A-36F30F48FB6D}"/>
              </c:ext>
            </c:extLst>
          </c:dPt>
          <c:dPt>
            <c:idx val="5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A-0140-4ACF-873A-36F30F48FB6D}"/>
              </c:ext>
            </c:extLst>
          </c:dPt>
          <c:dPt>
            <c:idx val="5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C-0140-4ACF-873A-36F30F48FB6D}"/>
              </c:ext>
            </c:extLst>
          </c:dPt>
          <c:dPt>
            <c:idx val="5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E-0140-4ACF-873A-36F30F48FB6D}"/>
              </c:ext>
            </c:extLst>
          </c:dPt>
          <c:dPt>
            <c:idx val="5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0-0140-4ACF-873A-36F30F48FB6D}"/>
              </c:ext>
            </c:extLst>
          </c:dPt>
          <c:dPt>
            <c:idx val="5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2-0140-4ACF-873A-36F30F48FB6D}"/>
              </c:ext>
            </c:extLst>
          </c:dPt>
          <c:dPt>
            <c:idx val="60"/>
            <c:invertIfNegative val="0"/>
            <c:bubble3D val="0"/>
            <c:spPr>
              <a:solidFill>
                <a:srgbClr val="006666"/>
              </a:solidFill>
              <a:ln w="25400">
                <a:solidFill>
                  <a:srgbClr val="000000"/>
                </a:solidFill>
                <a:prstDash val="solid"/>
              </a:ln>
              <a:effectLst/>
            </c:spPr>
            <c:extLst>
              <c:ext xmlns:c16="http://schemas.microsoft.com/office/drawing/2014/chart" uri="{C3380CC4-5D6E-409C-BE32-E72D297353CC}">
                <c16:uniqueId val="{000003E4-0140-4ACF-873A-36F30F48FB6D}"/>
              </c:ext>
            </c:extLst>
          </c:dPt>
          <c:dPt>
            <c:idx val="6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6-0140-4ACF-873A-36F30F48FB6D}"/>
              </c:ext>
            </c:extLst>
          </c:dPt>
          <c:dPt>
            <c:idx val="6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8-0140-4ACF-873A-36F30F48FB6D}"/>
              </c:ext>
            </c:extLst>
          </c:dPt>
          <c:dPt>
            <c:idx val="6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A-0140-4ACF-873A-36F30F48FB6D}"/>
              </c:ext>
            </c:extLst>
          </c:dPt>
          <c:dPt>
            <c:idx val="6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C-0140-4ACF-873A-36F30F48FB6D}"/>
              </c:ext>
            </c:extLst>
          </c:dPt>
          <c:dPt>
            <c:idx val="6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E-0140-4ACF-873A-36F30F48FB6D}"/>
              </c:ext>
            </c:extLst>
          </c:dPt>
          <c:dPt>
            <c:idx val="6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0-0140-4ACF-873A-36F30F48FB6D}"/>
              </c:ext>
            </c:extLst>
          </c:dPt>
          <c:dPt>
            <c:idx val="6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2-0140-4ACF-873A-36F30F48FB6D}"/>
              </c:ext>
            </c:extLst>
          </c:dPt>
          <c:dPt>
            <c:idx val="6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4-0140-4ACF-873A-36F30F48FB6D}"/>
              </c:ext>
            </c:extLst>
          </c:dPt>
          <c:dPt>
            <c:idx val="6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6-0140-4ACF-873A-36F30F48FB6D}"/>
              </c:ext>
            </c:extLst>
          </c:dPt>
          <c:dPt>
            <c:idx val="7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8-0140-4ACF-873A-36F30F48FB6D}"/>
              </c:ext>
            </c:extLst>
          </c:dPt>
          <c:dPt>
            <c:idx val="7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A-0140-4ACF-873A-36F30F48FB6D}"/>
              </c:ext>
            </c:extLst>
          </c:dPt>
          <c:dPt>
            <c:idx val="7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C-0140-4ACF-873A-36F30F48FB6D}"/>
              </c:ext>
            </c:extLst>
          </c:dPt>
          <c:dPt>
            <c:idx val="7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E-0140-4ACF-873A-36F30F48FB6D}"/>
              </c:ext>
            </c:extLst>
          </c:dPt>
          <c:dPt>
            <c:idx val="7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0-0140-4ACF-873A-36F30F48FB6D}"/>
              </c:ext>
            </c:extLst>
          </c:dPt>
          <c:dPt>
            <c:idx val="7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2-0140-4ACF-873A-36F30F48FB6D}"/>
              </c:ext>
            </c:extLst>
          </c:dPt>
          <c:dPt>
            <c:idx val="7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4-0140-4ACF-873A-36F30F48FB6D}"/>
              </c:ext>
            </c:extLst>
          </c:dPt>
          <c:dPt>
            <c:idx val="7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6-0140-4ACF-873A-36F30F48FB6D}"/>
              </c:ext>
            </c:extLst>
          </c:dPt>
          <c:dPt>
            <c:idx val="7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8-0140-4ACF-873A-36F30F48FB6D}"/>
              </c:ext>
            </c:extLst>
          </c:dPt>
          <c:dPt>
            <c:idx val="7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A-0140-4ACF-873A-36F30F48FB6D}"/>
              </c:ext>
            </c:extLst>
          </c:dPt>
          <c:dPt>
            <c:idx val="8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C-0140-4ACF-873A-36F30F48FB6D}"/>
              </c:ext>
            </c:extLst>
          </c:dPt>
          <c:dPt>
            <c:idx val="8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E-0140-4ACF-873A-36F30F48FB6D}"/>
              </c:ext>
            </c:extLst>
          </c:dPt>
          <c:dPt>
            <c:idx val="8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0-0140-4ACF-873A-36F30F48FB6D}"/>
              </c:ext>
            </c:extLst>
          </c:dPt>
          <c:dPt>
            <c:idx val="8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2-0140-4ACF-873A-36F30F48FB6D}"/>
              </c:ext>
            </c:extLst>
          </c:dPt>
          <c:dPt>
            <c:idx val="8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4-0140-4ACF-873A-36F30F48FB6D}"/>
              </c:ext>
            </c:extLst>
          </c:dPt>
          <c:dPt>
            <c:idx val="8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6-0140-4ACF-873A-36F30F48FB6D}"/>
              </c:ext>
            </c:extLst>
          </c:dPt>
          <c:dPt>
            <c:idx val="8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8-0140-4ACF-873A-36F30F48FB6D}"/>
              </c:ext>
            </c:extLst>
          </c:dPt>
          <c:cat>
            <c:strLit>
              <c:ptCount val="87"/>
              <c:pt idx="0">
                <c:v>Pornainen</c:v>
              </c:pt>
              <c:pt idx="1">
                <c:v>Kuhmoinen</c:v>
              </c:pt>
              <c:pt idx="2">
                <c:v>Sauvo</c:v>
              </c:pt>
              <c:pt idx="3">
                <c:v>Padasjoki</c:v>
              </c:pt>
              <c:pt idx="4">
                <c:v>Nousiainen</c:v>
              </c:pt>
              <c:pt idx="5">
                <c:v>Kauniainen</c:v>
              </c:pt>
              <c:pt idx="6">
                <c:v>Aura</c:v>
              </c:pt>
              <c:pt idx="7">
                <c:v>Rusko</c:v>
              </c:pt>
              <c:pt idx="8">
                <c:v>Hanko</c:v>
              </c:pt>
              <c:pt idx="9">
                <c:v>Kemiönsaari</c:v>
              </c:pt>
              <c:pt idx="10">
                <c:v>Ilomantsi</c:v>
              </c:pt>
              <c:pt idx="11">
                <c:v>Suomussalmi</c:v>
              </c:pt>
              <c:pt idx="12">
                <c:v>Karkkila</c:v>
              </c:pt>
              <c:pt idx="13">
                <c:v>Jokioinen</c:v>
              </c:pt>
              <c:pt idx="14">
                <c:v>Punkalaidun</c:v>
              </c:pt>
              <c:pt idx="15">
                <c:v>Hausjärvi</c:v>
              </c:pt>
              <c:pt idx="16">
                <c:v>Masku</c:v>
              </c:pt>
              <c:pt idx="17">
                <c:v>Suonenjoki</c:v>
              </c:pt>
              <c:pt idx="18">
                <c:v>Luumäki</c:v>
              </c:pt>
              <c:pt idx="19">
                <c:v>Iitti</c:v>
              </c:pt>
              <c:pt idx="20">
                <c:v>Mynämäki</c:v>
              </c:pt>
              <c:pt idx="21">
                <c:v>Parainen</c:v>
              </c:pt>
              <c:pt idx="22">
                <c:v>Ikaalinen</c:v>
              </c:pt>
              <c:pt idx="23">
                <c:v>Naantali</c:v>
              </c:pt>
              <c:pt idx="24">
                <c:v>Uusikaupunki</c:v>
              </c:pt>
              <c:pt idx="25">
                <c:v>Paimio</c:v>
              </c:pt>
              <c:pt idx="26">
                <c:v>Orivesi</c:v>
              </c:pt>
              <c:pt idx="27">
                <c:v>Forssa</c:v>
              </c:pt>
              <c:pt idx="28">
                <c:v>Hämeenkyrö</c:v>
              </c:pt>
              <c:pt idx="29">
                <c:v>Laitila</c:v>
              </c:pt>
              <c:pt idx="30">
                <c:v>Imatra</c:v>
              </c:pt>
              <c:pt idx="31">
                <c:v>Kemi</c:v>
              </c:pt>
              <c:pt idx="32">
                <c:v>Ylivieska</c:v>
              </c:pt>
              <c:pt idx="33">
                <c:v>Pirkkala</c:v>
              </c:pt>
              <c:pt idx="34">
                <c:v>Lieto</c:v>
              </c:pt>
              <c:pt idx="35">
                <c:v>Somero</c:v>
              </c:pt>
              <c:pt idx="36">
                <c:v>Raisio</c:v>
              </c:pt>
              <c:pt idx="37">
                <c:v>Kerava</c:v>
              </c:pt>
              <c:pt idx="38">
                <c:v>Varkaus</c:v>
              </c:pt>
              <c:pt idx="39">
                <c:v>Äänekoski</c:v>
              </c:pt>
              <c:pt idx="40">
                <c:v>Loviisa</c:v>
              </c:pt>
              <c:pt idx="41">
                <c:v>Iisalmi</c:v>
              </c:pt>
              <c:pt idx="42">
                <c:v>Sipoo</c:v>
              </c:pt>
              <c:pt idx="43">
                <c:v>Järvenpää</c:v>
              </c:pt>
              <c:pt idx="44">
                <c:v>Nokia</c:v>
              </c:pt>
              <c:pt idx="45">
                <c:v>Ilmajoki</c:v>
              </c:pt>
              <c:pt idx="46">
                <c:v>Hollola</c:v>
              </c:pt>
              <c:pt idx="47">
                <c:v>Lapua</c:v>
              </c:pt>
              <c:pt idx="48">
                <c:v>Kaarina</c:v>
              </c:pt>
              <c:pt idx="49">
                <c:v>Janakkala</c:v>
              </c:pt>
              <c:pt idx="50">
                <c:v>Orimattila</c:v>
              </c:pt>
              <c:pt idx="51">
                <c:v>Riihimäki</c:v>
              </c:pt>
              <c:pt idx="52">
                <c:v>Savonlinna</c:v>
              </c:pt>
              <c:pt idx="53">
                <c:v>Hamina</c:v>
              </c:pt>
              <c:pt idx="54">
                <c:v>Lempäälä</c:v>
              </c:pt>
              <c:pt idx="55">
                <c:v>Ylöjärvi</c:v>
              </c:pt>
              <c:pt idx="56">
                <c:v>Vihti</c:v>
              </c:pt>
              <c:pt idx="57">
                <c:v>Tuusula</c:v>
              </c:pt>
              <c:pt idx="58">
                <c:v>Kangasala</c:v>
              </c:pt>
              <c:pt idx="59">
                <c:v>Kirkkonummi</c:v>
              </c:pt>
              <c:pt idx="60">
                <c:v>--&gt;  Rauma</c:v>
              </c:pt>
              <c:pt idx="61">
                <c:v>Sastamala</c:v>
              </c:pt>
              <c:pt idx="62">
                <c:v>Loimaa</c:v>
              </c:pt>
              <c:pt idx="63">
                <c:v>Mäntsälä</c:v>
              </c:pt>
              <c:pt idx="64">
                <c:v>Nurmijärvi</c:v>
              </c:pt>
              <c:pt idx="65">
                <c:v>Kajaani</c:v>
              </c:pt>
              <c:pt idx="66">
                <c:v>Hyvinkää</c:v>
              </c:pt>
              <c:pt idx="67">
                <c:v>Kotka</c:v>
              </c:pt>
              <c:pt idx="68">
                <c:v>Lohja</c:v>
              </c:pt>
              <c:pt idx="69">
                <c:v>Vaasa</c:v>
              </c:pt>
              <c:pt idx="70">
                <c:v>Kokkola</c:v>
              </c:pt>
              <c:pt idx="71">
                <c:v>Mikkeli</c:v>
              </c:pt>
              <c:pt idx="72">
                <c:v>Joensuu</c:v>
              </c:pt>
              <c:pt idx="73">
                <c:v>Hämeenlinna</c:v>
              </c:pt>
              <c:pt idx="74">
                <c:v>Lappeenranta</c:v>
              </c:pt>
              <c:pt idx="75">
                <c:v>Salo</c:v>
              </c:pt>
              <c:pt idx="76">
                <c:v>Lahti</c:v>
              </c:pt>
              <c:pt idx="77">
                <c:v>Seinäjoki</c:v>
              </c:pt>
              <c:pt idx="78">
                <c:v>Kouvola</c:v>
              </c:pt>
              <c:pt idx="79">
                <c:v>Turku</c:v>
              </c:pt>
              <c:pt idx="80">
                <c:v>Jyväskylä</c:v>
              </c:pt>
              <c:pt idx="81">
                <c:v>Kuopio</c:v>
              </c:pt>
              <c:pt idx="82">
                <c:v>Oulu</c:v>
              </c:pt>
              <c:pt idx="83">
                <c:v>Tampere</c:v>
              </c:pt>
              <c:pt idx="84">
                <c:v>Vantaa</c:v>
              </c:pt>
              <c:pt idx="85">
                <c:v>Espoo</c:v>
              </c:pt>
              <c:pt idx="86">
                <c:v>Helsinki</c:v>
              </c:pt>
            </c:strLit>
          </c:cat>
          <c:val>
            <c:numLit>
              <c:formatCode>General</c:formatCode>
              <c:ptCount val="87"/>
              <c:pt idx="0">
                <c:v>5.3686676025390625</c:v>
              </c:pt>
              <c:pt idx="1">
                <c:v>9.1417989730834961</c:v>
              </c:pt>
              <c:pt idx="2">
                <c:v>5.713620662689209</c:v>
              </c:pt>
              <c:pt idx="3">
                <c:v>10.075655937194824</c:v>
              </c:pt>
              <c:pt idx="4">
                <c:v>10.232208251953125</c:v>
              </c:pt>
              <c:pt idx="5">
                <c:v>7.4190740585327148</c:v>
              </c:pt>
              <c:pt idx="6">
                <c:v>12.583161354064941</c:v>
              </c:pt>
              <c:pt idx="7">
                <c:v>6.7329144477844238</c:v>
              </c:pt>
              <c:pt idx="8">
                <c:v>12.090630531311035</c:v>
              </c:pt>
              <c:pt idx="9">
                <c:v>11.267561912536621</c:v>
              </c:pt>
              <c:pt idx="10">
                <c:v>9.3594589233398438</c:v>
              </c:pt>
              <c:pt idx="11">
                <c:v>18.897199630737305</c:v>
              </c:pt>
              <c:pt idx="12">
                <c:v>17.198894500732422</c:v>
              </c:pt>
              <c:pt idx="13">
                <c:v>15.219785690307617</c:v>
              </c:pt>
              <c:pt idx="14">
                <c:v>6.4063348770141602</c:v>
              </c:pt>
              <c:pt idx="15">
                <c:v>14.411501884460449</c:v>
              </c:pt>
              <c:pt idx="16">
                <c:v>29.27332878112793</c:v>
              </c:pt>
              <c:pt idx="17">
                <c:v>23.442655563354492</c:v>
              </c:pt>
              <c:pt idx="18">
                <c:v>32.450965881347656</c:v>
              </c:pt>
              <c:pt idx="19">
                <c:v>19.767976760864258</c:v>
              </c:pt>
              <c:pt idx="20">
                <c:v>20.140485763549805</c:v>
              </c:pt>
              <c:pt idx="21">
                <c:v>20.907102584838867</c:v>
              </c:pt>
              <c:pt idx="22">
                <c:v>23.780227661132813</c:v>
              </c:pt>
              <c:pt idx="23">
                <c:v>18.654237747192383</c:v>
              </c:pt>
              <c:pt idx="24">
                <c:v>21.841148376464844</c:v>
              </c:pt>
              <c:pt idx="25">
                <c:v>35.783405303955078</c:v>
              </c:pt>
              <c:pt idx="26">
                <c:v>36.543613433837891</c:v>
              </c:pt>
              <c:pt idx="27">
                <c:v>19.989656448364258</c:v>
              </c:pt>
              <c:pt idx="28">
                <c:v>31.259149551391602</c:v>
              </c:pt>
              <c:pt idx="29">
                <c:v>25.434181213378906</c:v>
              </c:pt>
              <c:pt idx="30">
                <c:v>29.167764663696289</c:v>
              </c:pt>
              <c:pt idx="31">
                <c:v>27.370967864990234</c:v>
              </c:pt>
              <c:pt idx="32">
                <c:v>27.142704010009766</c:v>
              </c:pt>
              <c:pt idx="33">
                <c:v>36.479759216308594</c:v>
              </c:pt>
              <c:pt idx="34">
                <c:v>36.821887969970703</c:v>
              </c:pt>
              <c:pt idx="35">
                <c:v>17.850139617919922</c:v>
              </c:pt>
              <c:pt idx="36">
                <c:v>38.723369598388672</c:v>
              </c:pt>
              <c:pt idx="37">
                <c:v>46.691669464111328</c:v>
              </c:pt>
              <c:pt idx="38">
                <c:v>23.706623077392578</c:v>
              </c:pt>
              <c:pt idx="39">
                <c:v>51.091487884521484</c:v>
              </c:pt>
              <c:pt idx="40">
                <c:v>56.183971405029297</c:v>
              </c:pt>
              <c:pt idx="41">
                <c:v>34.881046295166016</c:v>
              </c:pt>
              <c:pt idx="42">
                <c:v>54.320663452148438</c:v>
              </c:pt>
              <c:pt idx="43">
                <c:v>41.770317077636719</c:v>
              </c:pt>
              <c:pt idx="44">
                <c:v>51.180465698242188</c:v>
              </c:pt>
              <c:pt idx="45">
                <c:v>30.210075378417969</c:v>
              </c:pt>
              <c:pt idx="46">
                <c:v>53.089839935302734</c:v>
              </c:pt>
              <c:pt idx="47">
                <c:v>34.050907135009766</c:v>
              </c:pt>
              <c:pt idx="48">
                <c:v>63.207893371582031</c:v>
              </c:pt>
              <c:pt idx="49">
                <c:v>65.927101135253906</c:v>
              </c:pt>
              <c:pt idx="50">
                <c:v>48.851276397705078</c:v>
              </c:pt>
              <c:pt idx="51">
                <c:v>49.755336761474609</c:v>
              </c:pt>
              <c:pt idx="52">
                <c:v>52.609512329101563</c:v>
              </c:pt>
              <c:pt idx="53">
                <c:v>41.222904205322266</c:v>
              </c:pt>
              <c:pt idx="54">
                <c:v>73.725120544433594</c:v>
              </c:pt>
              <c:pt idx="55">
                <c:v>53.743301391601563</c:v>
              </c:pt>
              <c:pt idx="56">
                <c:v>69.063369750976563</c:v>
              </c:pt>
              <c:pt idx="57">
                <c:v>67.364860534667969</c:v>
              </c:pt>
              <c:pt idx="58">
                <c:v>54.863624572753906</c:v>
              </c:pt>
              <c:pt idx="59">
                <c:v>66.859970092773438</c:v>
              </c:pt>
              <c:pt idx="60">
                <c:v>47.712863922119141</c:v>
              </c:pt>
              <c:pt idx="61">
                <c:v>60.196063995361328</c:v>
              </c:pt>
              <c:pt idx="62">
                <c:v>41.55316162109375</c:v>
              </c:pt>
              <c:pt idx="63">
                <c:v>98.344711303710938</c:v>
              </c:pt>
              <c:pt idx="64">
                <c:v>97.598434448242188</c:v>
              </c:pt>
              <c:pt idx="65">
                <c:v>49.351139068603516</c:v>
              </c:pt>
              <c:pt idx="66">
                <c:v>81.070442199707031</c:v>
              </c:pt>
              <c:pt idx="67">
                <c:v>65.167533874511719</c:v>
              </c:pt>
              <c:pt idx="68">
                <c:v>109.81410980224609</c:v>
              </c:pt>
              <c:pt idx="69">
                <c:v>57.97381591796875</c:v>
              </c:pt>
              <c:pt idx="70">
                <c:v>66.9249267578125</c:v>
              </c:pt>
              <c:pt idx="71">
                <c:v>101.92652893066406</c:v>
              </c:pt>
              <c:pt idx="72">
                <c:v>93.971397399902344</c:v>
              </c:pt>
              <c:pt idx="73">
                <c:v>127.33363342285156</c:v>
              </c:pt>
              <c:pt idx="74">
                <c:v>114.26277923583984</c:v>
              </c:pt>
              <c:pt idx="75">
                <c:v>141.13140869140625</c:v>
              </c:pt>
              <c:pt idx="76">
                <c:v>154.01766967773438</c:v>
              </c:pt>
              <c:pt idx="77">
                <c:v>85.797103881835938</c:v>
              </c:pt>
              <c:pt idx="78">
                <c:v>144.71397399902344</c:v>
              </c:pt>
              <c:pt idx="79">
                <c:v>140.55934143066406</c:v>
              </c:pt>
              <c:pt idx="80">
                <c:v>178.65423583984375</c:v>
              </c:pt>
              <c:pt idx="81">
                <c:v>157.17767333984375</c:v>
              </c:pt>
              <c:pt idx="82">
                <c:v>240.384765625</c:v>
              </c:pt>
              <c:pt idx="83">
                <c:v>208.16262817382813</c:v>
              </c:pt>
              <c:pt idx="84">
                <c:v>323.28591918945313</c:v>
              </c:pt>
              <c:pt idx="85">
                <c:v>275.55343627929688</c:v>
              </c:pt>
              <c:pt idx="86">
                <c:v>451.0318603515625</c:v>
              </c:pt>
            </c:numLit>
          </c:val>
          <c:extLst>
            <c:ext xmlns:c16="http://schemas.microsoft.com/office/drawing/2014/chart" uri="{C3380CC4-5D6E-409C-BE32-E72D297353CC}">
              <c16:uniqueId val="{00000419-0140-4ACF-873A-36F30F48FB6D}"/>
            </c:ext>
          </c:extLst>
        </c:ser>
        <c:ser>
          <c:idx val="6"/>
          <c:order val="6"/>
          <c:tx>
            <c:v>Maatalous</c:v>
          </c:tx>
          <c:spPr>
            <a:solidFill>
              <a:srgbClr val="0080FF"/>
            </a:solidFill>
          </c:spPr>
          <c:invertIfNegative val="0"/>
          <c:dPt>
            <c:idx val="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1B-0140-4ACF-873A-36F30F48FB6D}"/>
              </c:ext>
            </c:extLst>
          </c:dPt>
          <c:dPt>
            <c:idx val="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1D-0140-4ACF-873A-36F30F48FB6D}"/>
              </c:ext>
            </c:extLst>
          </c:dPt>
          <c:dPt>
            <c:idx val="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1F-0140-4ACF-873A-36F30F48FB6D}"/>
              </c:ext>
            </c:extLst>
          </c:dPt>
          <c:dPt>
            <c:idx val="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1-0140-4ACF-873A-36F30F48FB6D}"/>
              </c:ext>
            </c:extLst>
          </c:dPt>
          <c:dPt>
            <c:idx val="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3-0140-4ACF-873A-36F30F48FB6D}"/>
              </c:ext>
            </c:extLst>
          </c:dPt>
          <c:dPt>
            <c:idx val="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5-0140-4ACF-873A-36F30F48FB6D}"/>
              </c:ext>
            </c:extLst>
          </c:dPt>
          <c:dPt>
            <c:idx val="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7-0140-4ACF-873A-36F30F48FB6D}"/>
              </c:ext>
            </c:extLst>
          </c:dPt>
          <c:dPt>
            <c:idx val="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9-0140-4ACF-873A-36F30F48FB6D}"/>
              </c:ext>
            </c:extLst>
          </c:dPt>
          <c:dPt>
            <c:idx val="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B-0140-4ACF-873A-36F30F48FB6D}"/>
              </c:ext>
            </c:extLst>
          </c:dPt>
          <c:dPt>
            <c:idx val="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D-0140-4ACF-873A-36F30F48FB6D}"/>
              </c:ext>
            </c:extLst>
          </c:dPt>
          <c:dPt>
            <c:idx val="1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F-0140-4ACF-873A-36F30F48FB6D}"/>
              </c:ext>
            </c:extLst>
          </c:dPt>
          <c:dPt>
            <c:idx val="1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1-0140-4ACF-873A-36F30F48FB6D}"/>
              </c:ext>
            </c:extLst>
          </c:dPt>
          <c:dPt>
            <c:idx val="1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3-0140-4ACF-873A-36F30F48FB6D}"/>
              </c:ext>
            </c:extLst>
          </c:dPt>
          <c:dPt>
            <c:idx val="1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5-0140-4ACF-873A-36F30F48FB6D}"/>
              </c:ext>
            </c:extLst>
          </c:dPt>
          <c:dPt>
            <c:idx val="1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7-0140-4ACF-873A-36F30F48FB6D}"/>
              </c:ext>
            </c:extLst>
          </c:dPt>
          <c:dPt>
            <c:idx val="1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9-0140-4ACF-873A-36F30F48FB6D}"/>
              </c:ext>
            </c:extLst>
          </c:dPt>
          <c:dPt>
            <c:idx val="1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B-0140-4ACF-873A-36F30F48FB6D}"/>
              </c:ext>
            </c:extLst>
          </c:dPt>
          <c:dPt>
            <c:idx val="1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D-0140-4ACF-873A-36F30F48FB6D}"/>
              </c:ext>
            </c:extLst>
          </c:dPt>
          <c:dPt>
            <c:idx val="1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F-0140-4ACF-873A-36F30F48FB6D}"/>
              </c:ext>
            </c:extLst>
          </c:dPt>
          <c:dPt>
            <c:idx val="1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1-0140-4ACF-873A-36F30F48FB6D}"/>
              </c:ext>
            </c:extLst>
          </c:dPt>
          <c:dPt>
            <c:idx val="2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3-0140-4ACF-873A-36F30F48FB6D}"/>
              </c:ext>
            </c:extLst>
          </c:dPt>
          <c:dPt>
            <c:idx val="2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5-0140-4ACF-873A-36F30F48FB6D}"/>
              </c:ext>
            </c:extLst>
          </c:dPt>
          <c:dPt>
            <c:idx val="2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7-0140-4ACF-873A-36F30F48FB6D}"/>
              </c:ext>
            </c:extLst>
          </c:dPt>
          <c:dPt>
            <c:idx val="2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9-0140-4ACF-873A-36F30F48FB6D}"/>
              </c:ext>
            </c:extLst>
          </c:dPt>
          <c:dPt>
            <c:idx val="2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B-0140-4ACF-873A-36F30F48FB6D}"/>
              </c:ext>
            </c:extLst>
          </c:dPt>
          <c:dPt>
            <c:idx val="2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D-0140-4ACF-873A-36F30F48FB6D}"/>
              </c:ext>
            </c:extLst>
          </c:dPt>
          <c:dPt>
            <c:idx val="2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F-0140-4ACF-873A-36F30F48FB6D}"/>
              </c:ext>
            </c:extLst>
          </c:dPt>
          <c:dPt>
            <c:idx val="2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1-0140-4ACF-873A-36F30F48FB6D}"/>
              </c:ext>
            </c:extLst>
          </c:dPt>
          <c:dPt>
            <c:idx val="2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3-0140-4ACF-873A-36F30F48FB6D}"/>
              </c:ext>
            </c:extLst>
          </c:dPt>
          <c:dPt>
            <c:idx val="2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5-0140-4ACF-873A-36F30F48FB6D}"/>
              </c:ext>
            </c:extLst>
          </c:dPt>
          <c:dPt>
            <c:idx val="3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7-0140-4ACF-873A-36F30F48FB6D}"/>
              </c:ext>
            </c:extLst>
          </c:dPt>
          <c:dPt>
            <c:idx val="3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9-0140-4ACF-873A-36F30F48FB6D}"/>
              </c:ext>
            </c:extLst>
          </c:dPt>
          <c:dPt>
            <c:idx val="3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B-0140-4ACF-873A-36F30F48FB6D}"/>
              </c:ext>
            </c:extLst>
          </c:dPt>
          <c:dPt>
            <c:idx val="3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D-0140-4ACF-873A-36F30F48FB6D}"/>
              </c:ext>
            </c:extLst>
          </c:dPt>
          <c:dPt>
            <c:idx val="3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F-0140-4ACF-873A-36F30F48FB6D}"/>
              </c:ext>
            </c:extLst>
          </c:dPt>
          <c:dPt>
            <c:idx val="3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1-0140-4ACF-873A-36F30F48FB6D}"/>
              </c:ext>
            </c:extLst>
          </c:dPt>
          <c:dPt>
            <c:idx val="3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3-0140-4ACF-873A-36F30F48FB6D}"/>
              </c:ext>
            </c:extLst>
          </c:dPt>
          <c:dPt>
            <c:idx val="3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5-0140-4ACF-873A-36F30F48FB6D}"/>
              </c:ext>
            </c:extLst>
          </c:dPt>
          <c:dPt>
            <c:idx val="3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7-0140-4ACF-873A-36F30F48FB6D}"/>
              </c:ext>
            </c:extLst>
          </c:dPt>
          <c:dPt>
            <c:idx val="3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9-0140-4ACF-873A-36F30F48FB6D}"/>
              </c:ext>
            </c:extLst>
          </c:dPt>
          <c:dPt>
            <c:idx val="4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B-0140-4ACF-873A-36F30F48FB6D}"/>
              </c:ext>
            </c:extLst>
          </c:dPt>
          <c:dPt>
            <c:idx val="4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D-0140-4ACF-873A-36F30F48FB6D}"/>
              </c:ext>
            </c:extLst>
          </c:dPt>
          <c:dPt>
            <c:idx val="4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F-0140-4ACF-873A-36F30F48FB6D}"/>
              </c:ext>
            </c:extLst>
          </c:dPt>
          <c:dPt>
            <c:idx val="4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1-0140-4ACF-873A-36F30F48FB6D}"/>
              </c:ext>
            </c:extLst>
          </c:dPt>
          <c:dPt>
            <c:idx val="4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3-0140-4ACF-873A-36F30F48FB6D}"/>
              </c:ext>
            </c:extLst>
          </c:dPt>
          <c:dPt>
            <c:idx val="4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5-0140-4ACF-873A-36F30F48FB6D}"/>
              </c:ext>
            </c:extLst>
          </c:dPt>
          <c:dPt>
            <c:idx val="4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7-0140-4ACF-873A-36F30F48FB6D}"/>
              </c:ext>
            </c:extLst>
          </c:dPt>
          <c:dPt>
            <c:idx val="4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9-0140-4ACF-873A-36F30F48FB6D}"/>
              </c:ext>
            </c:extLst>
          </c:dPt>
          <c:dPt>
            <c:idx val="4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B-0140-4ACF-873A-36F30F48FB6D}"/>
              </c:ext>
            </c:extLst>
          </c:dPt>
          <c:dPt>
            <c:idx val="4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D-0140-4ACF-873A-36F30F48FB6D}"/>
              </c:ext>
            </c:extLst>
          </c:dPt>
          <c:dPt>
            <c:idx val="5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F-0140-4ACF-873A-36F30F48FB6D}"/>
              </c:ext>
            </c:extLst>
          </c:dPt>
          <c:dPt>
            <c:idx val="5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1-0140-4ACF-873A-36F30F48FB6D}"/>
              </c:ext>
            </c:extLst>
          </c:dPt>
          <c:dPt>
            <c:idx val="5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3-0140-4ACF-873A-36F30F48FB6D}"/>
              </c:ext>
            </c:extLst>
          </c:dPt>
          <c:dPt>
            <c:idx val="5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5-0140-4ACF-873A-36F30F48FB6D}"/>
              </c:ext>
            </c:extLst>
          </c:dPt>
          <c:dPt>
            <c:idx val="5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7-0140-4ACF-873A-36F30F48FB6D}"/>
              </c:ext>
            </c:extLst>
          </c:dPt>
          <c:dPt>
            <c:idx val="5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9-0140-4ACF-873A-36F30F48FB6D}"/>
              </c:ext>
            </c:extLst>
          </c:dPt>
          <c:dPt>
            <c:idx val="5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B-0140-4ACF-873A-36F30F48FB6D}"/>
              </c:ext>
            </c:extLst>
          </c:dPt>
          <c:dPt>
            <c:idx val="5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D-0140-4ACF-873A-36F30F48FB6D}"/>
              </c:ext>
            </c:extLst>
          </c:dPt>
          <c:dPt>
            <c:idx val="5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F-0140-4ACF-873A-36F30F48FB6D}"/>
              </c:ext>
            </c:extLst>
          </c:dPt>
          <c:dPt>
            <c:idx val="5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1-0140-4ACF-873A-36F30F48FB6D}"/>
              </c:ext>
            </c:extLst>
          </c:dPt>
          <c:dPt>
            <c:idx val="60"/>
            <c:invertIfNegative val="0"/>
            <c:bubble3D val="0"/>
            <c:spPr>
              <a:solidFill>
                <a:srgbClr val="0080FF"/>
              </a:solidFill>
              <a:ln w="25400">
                <a:solidFill>
                  <a:srgbClr val="000000"/>
                </a:solidFill>
                <a:prstDash val="solid"/>
              </a:ln>
              <a:effectLst/>
            </c:spPr>
            <c:extLst>
              <c:ext xmlns:c16="http://schemas.microsoft.com/office/drawing/2014/chart" uri="{C3380CC4-5D6E-409C-BE32-E72D297353CC}">
                <c16:uniqueId val="{00000493-0140-4ACF-873A-36F30F48FB6D}"/>
              </c:ext>
            </c:extLst>
          </c:dPt>
          <c:dPt>
            <c:idx val="6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5-0140-4ACF-873A-36F30F48FB6D}"/>
              </c:ext>
            </c:extLst>
          </c:dPt>
          <c:dPt>
            <c:idx val="6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7-0140-4ACF-873A-36F30F48FB6D}"/>
              </c:ext>
            </c:extLst>
          </c:dPt>
          <c:dPt>
            <c:idx val="6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9-0140-4ACF-873A-36F30F48FB6D}"/>
              </c:ext>
            </c:extLst>
          </c:dPt>
          <c:dPt>
            <c:idx val="6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B-0140-4ACF-873A-36F30F48FB6D}"/>
              </c:ext>
            </c:extLst>
          </c:dPt>
          <c:dPt>
            <c:idx val="6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D-0140-4ACF-873A-36F30F48FB6D}"/>
              </c:ext>
            </c:extLst>
          </c:dPt>
          <c:dPt>
            <c:idx val="6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F-0140-4ACF-873A-36F30F48FB6D}"/>
              </c:ext>
            </c:extLst>
          </c:dPt>
          <c:dPt>
            <c:idx val="6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1-0140-4ACF-873A-36F30F48FB6D}"/>
              </c:ext>
            </c:extLst>
          </c:dPt>
          <c:dPt>
            <c:idx val="6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3-0140-4ACF-873A-36F30F48FB6D}"/>
              </c:ext>
            </c:extLst>
          </c:dPt>
          <c:dPt>
            <c:idx val="6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5-0140-4ACF-873A-36F30F48FB6D}"/>
              </c:ext>
            </c:extLst>
          </c:dPt>
          <c:dPt>
            <c:idx val="7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7-0140-4ACF-873A-36F30F48FB6D}"/>
              </c:ext>
            </c:extLst>
          </c:dPt>
          <c:dPt>
            <c:idx val="7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9-0140-4ACF-873A-36F30F48FB6D}"/>
              </c:ext>
            </c:extLst>
          </c:dPt>
          <c:dPt>
            <c:idx val="7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B-0140-4ACF-873A-36F30F48FB6D}"/>
              </c:ext>
            </c:extLst>
          </c:dPt>
          <c:dPt>
            <c:idx val="7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D-0140-4ACF-873A-36F30F48FB6D}"/>
              </c:ext>
            </c:extLst>
          </c:dPt>
          <c:dPt>
            <c:idx val="7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F-0140-4ACF-873A-36F30F48FB6D}"/>
              </c:ext>
            </c:extLst>
          </c:dPt>
          <c:dPt>
            <c:idx val="7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1-0140-4ACF-873A-36F30F48FB6D}"/>
              </c:ext>
            </c:extLst>
          </c:dPt>
          <c:dPt>
            <c:idx val="7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3-0140-4ACF-873A-36F30F48FB6D}"/>
              </c:ext>
            </c:extLst>
          </c:dPt>
          <c:dPt>
            <c:idx val="7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5-0140-4ACF-873A-36F30F48FB6D}"/>
              </c:ext>
            </c:extLst>
          </c:dPt>
          <c:dPt>
            <c:idx val="7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7-0140-4ACF-873A-36F30F48FB6D}"/>
              </c:ext>
            </c:extLst>
          </c:dPt>
          <c:dPt>
            <c:idx val="7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9-0140-4ACF-873A-36F30F48FB6D}"/>
              </c:ext>
            </c:extLst>
          </c:dPt>
          <c:dPt>
            <c:idx val="8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B-0140-4ACF-873A-36F30F48FB6D}"/>
              </c:ext>
            </c:extLst>
          </c:dPt>
          <c:dPt>
            <c:idx val="8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D-0140-4ACF-873A-36F30F48FB6D}"/>
              </c:ext>
            </c:extLst>
          </c:dPt>
          <c:dPt>
            <c:idx val="8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F-0140-4ACF-873A-36F30F48FB6D}"/>
              </c:ext>
            </c:extLst>
          </c:dPt>
          <c:dPt>
            <c:idx val="8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1-0140-4ACF-873A-36F30F48FB6D}"/>
              </c:ext>
            </c:extLst>
          </c:dPt>
          <c:dPt>
            <c:idx val="8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3-0140-4ACF-873A-36F30F48FB6D}"/>
              </c:ext>
            </c:extLst>
          </c:dPt>
          <c:dPt>
            <c:idx val="8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5-0140-4ACF-873A-36F30F48FB6D}"/>
              </c:ext>
            </c:extLst>
          </c:dPt>
          <c:dPt>
            <c:idx val="8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7-0140-4ACF-873A-36F30F48FB6D}"/>
              </c:ext>
            </c:extLst>
          </c:dPt>
          <c:cat>
            <c:strLit>
              <c:ptCount val="87"/>
              <c:pt idx="0">
                <c:v>Pornainen</c:v>
              </c:pt>
              <c:pt idx="1">
                <c:v>Kuhmoinen</c:v>
              </c:pt>
              <c:pt idx="2">
                <c:v>Sauvo</c:v>
              </c:pt>
              <c:pt idx="3">
                <c:v>Padasjoki</c:v>
              </c:pt>
              <c:pt idx="4">
                <c:v>Nousiainen</c:v>
              </c:pt>
              <c:pt idx="5">
                <c:v>Kauniainen</c:v>
              </c:pt>
              <c:pt idx="6">
                <c:v>Aura</c:v>
              </c:pt>
              <c:pt idx="7">
                <c:v>Rusko</c:v>
              </c:pt>
              <c:pt idx="8">
                <c:v>Hanko</c:v>
              </c:pt>
              <c:pt idx="9">
                <c:v>Kemiönsaari</c:v>
              </c:pt>
              <c:pt idx="10">
                <c:v>Ilomantsi</c:v>
              </c:pt>
              <c:pt idx="11">
                <c:v>Suomussalmi</c:v>
              </c:pt>
              <c:pt idx="12">
                <c:v>Karkkila</c:v>
              </c:pt>
              <c:pt idx="13">
                <c:v>Jokioinen</c:v>
              </c:pt>
              <c:pt idx="14">
                <c:v>Punkalaidun</c:v>
              </c:pt>
              <c:pt idx="15">
                <c:v>Hausjärvi</c:v>
              </c:pt>
              <c:pt idx="16">
                <c:v>Masku</c:v>
              </c:pt>
              <c:pt idx="17">
                <c:v>Suonenjoki</c:v>
              </c:pt>
              <c:pt idx="18">
                <c:v>Luumäki</c:v>
              </c:pt>
              <c:pt idx="19">
                <c:v>Iitti</c:v>
              </c:pt>
              <c:pt idx="20">
                <c:v>Mynämäki</c:v>
              </c:pt>
              <c:pt idx="21">
                <c:v>Parainen</c:v>
              </c:pt>
              <c:pt idx="22">
                <c:v>Ikaalinen</c:v>
              </c:pt>
              <c:pt idx="23">
                <c:v>Naantali</c:v>
              </c:pt>
              <c:pt idx="24">
                <c:v>Uusikaupunki</c:v>
              </c:pt>
              <c:pt idx="25">
                <c:v>Paimio</c:v>
              </c:pt>
              <c:pt idx="26">
                <c:v>Orivesi</c:v>
              </c:pt>
              <c:pt idx="27">
                <c:v>Forssa</c:v>
              </c:pt>
              <c:pt idx="28">
                <c:v>Hämeenkyrö</c:v>
              </c:pt>
              <c:pt idx="29">
                <c:v>Laitila</c:v>
              </c:pt>
              <c:pt idx="30">
                <c:v>Imatra</c:v>
              </c:pt>
              <c:pt idx="31">
                <c:v>Kemi</c:v>
              </c:pt>
              <c:pt idx="32">
                <c:v>Ylivieska</c:v>
              </c:pt>
              <c:pt idx="33">
                <c:v>Pirkkala</c:v>
              </c:pt>
              <c:pt idx="34">
                <c:v>Lieto</c:v>
              </c:pt>
              <c:pt idx="35">
                <c:v>Somero</c:v>
              </c:pt>
              <c:pt idx="36">
                <c:v>Raisio</c:v>
              </c:pt>
              <c:pt idx="37">
                <c:v>Kerava</c:v>
              </c:pt>
              <c:pt idx="38">
                <c:v>Varkaus</c:v>
              </c:pt>
              <c:pt idx="39">
                <c:v>Äänekoski</c:v>
              </c:pt>
              <c:pt idx="40">
                <c:v>Loviisa</c:v>
              </c:pt>
              <c:pt idx="41">
                <c:v>Iisalmi</c:v>
              </c:pt>
              <c:pt idx="42">
                <c:v>Sipoo</c:v>
              </c:pt>
              <c:pt idx="43">
                <c:v>Järvenpää</c:v>
              </c:pt>
              <c:pt idx="44">
                <c:v>Nokia</c:v>
              </c:pt>
              <c:pt idx="45">
                <c:v>Ilmajoki</c:v>
              </c:pt>
              <c:pt idx="46">
                <c:v>Hollola</c:v>
              </c:pt>
              <c:pt idx="47">
                <c:v>Lapua</c:v>
              </c:pt>
              <c:pt idx="48">
                <c:v>Kaarina</c:v>
              </c:pt>
              <c:pt idx="49">
                <c:v>Janakkala</c:v>
              </c:pt>
              <c:pt idx="50">
                <c:v>Orimattila</c:v>
              </c:pt>
              <c:pt idx="51">
                <c:v>Riihimäki</c:v>
              </c:pt>
              <c:pt idx="52">
                <c:v>Savonlinna</c:v>
              </c:pt>
              <c:pt idx="53">
                <c:v>Hamina</c:v>
              </c:pt>
              <c:pt idx="54">
                <c:v>Lempäälä</c:v>
              </c:pt>
              <c:pt idx="55">
                <c:v>Ylöjärvi</c:v>
              </c:pt>
              <c:pt idx="56">
                <c:v>Vihti</c:v>
              </c:pt>
              <c:pt idx="57">
                <c:v>Tuusula</c:v>
              </c:pt>
              <c:pt idx="58">
                <c:v>Kangasala</c:v>
              </c:pt>
              <c:pt idx="59">
                <c:v>Kirkkonummi</c:v>
              </c:pt>
              <c:pt idx="60">
                <c:v>--&gt;  Rauma</c:v>
              </c:pt>
              <c:pt idx="61">
                <c:v>Sastamala</c:v>
              </c:pt>
              <c:pt idx="62">
                <c:v>Loimaa</c:v>
              </c:pt>
              <c:pt idx="63">
                <c:v>Mäntsälä</c:v>
              </c:pt>
              <c:pt idx="64">
                <c:v>Nurmijärvi</c:v>
              </c:pt>
              <c:pt idx="65">
                <c:v>Kajaani</c:v>
              </c:pt>
              <c:pt idx="66">
                <c:v>Hyvinkää</c:v>
              </c:pt>
              <c:pt idx="67">
                <c:v>Kotka</c:v>
              </c:pt>
              <c:pt idx="68">
                <c:v>Lohja</c:v>
              </c:pt>
              <c:pt idx="69">
                <c:v>Vaasa</c:v>
              </c:pt>
              <c:pt idx="70">
                <c:v>Kokkola</c:v>
              </c:pt>
              <c:pt idx="71">
                <c:v>Mikkeli</c:v>
              </c:pt>
              <c:pt idx="72">
                <c:v>Joensuu</c:v>
              </c:pt>
              <c:pt idx="73">
                <c:v>Hämeenlinna</c:v>
              </c:pt>
              <c:pt idx="74">
                <c:v>Lappeenranta</c:v>
              </c:pt>
              <c:pt idx="75">
                <c:v>Salo</c:v>
              </c:pt>
              <c:pt idx="76">
                <c:v>Lahti</c:v>
              </c:pt>
              <c:pt idx="77">
                <c:v>Seinäjoki</c:v>
              </c:pt>
              <c:pt idx="78">
                <c:v>Kouvola</c:v>
              </c:pt>
              <c:pt idx="79">
                <c:v>Turku</c:v>
              </c:pt>
              <c:pt idx="80">
                <c:v>Jyväskylä</c:v>
              </c:pt>
              <c:pt idx="81">
                <c:v>Kuopio</c:v>
              </c:pt>
              <c:pt idx="82">
                <c:v>Oulu</c:v>
              </c:pt>
              <c:pt idx="83">
                <c:v>Tampere</c:v>
              </c:pt>
              <c:pt idx="84">
                <c:v>Vantaa</c:v>
              </c:pt>
              <c:pt idx="85">
                <c:v>Espoo</c:v>
              </c:pt>
              <c:pt idx="86">
                <c:v>Helsinki</c:v>
              </c:pt>
            </c:strLit>
          </c:cat>
          <c:val>
            <c:numLit>
              <c:formatCode>General</c:formatCode>
              <c:ptCount val="87"/>
              <c:pt idx="0">
                <c:v>5.453432559967041</c:v>
              </c:pt>
              <c:pt idx="1">
                <c:v>4.2037467956542969</c:v>
              </c:pt>
              <c:pt idx="2">
                <c:v>10.912942886352539</c:v>
              </c:pt>
              <c:pt idx="3">
                <c:v>6.3093729019165039</c:v>
              </c:pt>
              <c:pt idx="4">
                <c:v>8.2552938461303711</c:v>
              </c:pt>
              <c:pt idx="5">
                <c:v>8.881165087223053E-2</c:v>
              </c:pt>
              <c:pt idx="6">
                <c:v>8.1393833160400391</c:v>
              </c:pt>
              <c:pt idx="7">
                <c:v>13.559718132019043</c:v>
              </c:pt>
              <c:pt idx="8">
                <c:v>0.37649604678153992</c:v>
              </c:pt>
              <c:pt idx="9">
                <c:v>11.506110191345215</c:v>
              </c:pt>
              <c:pt idx="10">
                <c:v>4.0477943420410156</c:v>
              </c:pt>
              <c:pt idx="11">
                <c:v>8.9318656921386719</c:v>
              </c:pt>
              <c:pt idx="12">
                <c:v>3.6534183025360107</c:v>
              </c:pt>
              <c:pt idx="13">
                <c:v>15.15815258026123</c:v>
              </c:pt>
              <c:pt idx="14">
                <c:v>27.208545684814453</c:v>
              </c:pt>
              <c:pt idx="15">
                <c:v>14.941751480102539</c:v>
              </c:pt>
              <c:pt idx="16">
                <c:v>5.4173450469970703</c:v>
              </c:pt>
              <c:pt idx="17">
                <c:v>9.1351995468139648</c:v>
              </c:pt>
              <c:pt idx="18">
                <c:v>8.2184371948242188</c:v>
              </c:pt>
              <c:pt idx="19">
                <c:v>15.824461936950684</c:v>
              </c:pt>
              <c:pt idx="20">
                <c:v>27.604305267333984</c:v>
              </c:pt>
              <c:pt idx="21">
                <c:v>15.088950157165527</c:v>
              </c:pt>
              <c:pt idx="22">
                <c:v>19.776142120361328</c:v>
              </c:pt>
              <c:pt idx="23">
                <c:v>5.4192571640014648</c:v>
              </c:pt>
              <c:pt idx="24">
                <c:v>14.46495246887207</c:v>
              </c:pt>
              <c:pt idx="25">
                <c:v>10.219396591186523</c:v>
              </c:pt>
              <c:pt idx="26">
                <c:v>13.673641204833984</c:v>
              </c:pt>
              <c:pt idx="27">
                <c:v>13.78559684753418</c:v>
              </c:pt>
              <c:pt idx="28">
                <c:v>19.490869522094727</c:v>
              </c:pt>
              <c:pt idx="29">
                <c:v>27.547645568847656</c:v>
              </c:pt>
              <c:pt idx="30">
                <c:v>2.0535502433776855</c:v>
              </c:pt>
              <c:pt idx="31">
                <c:v>0.25705400109291077</c:v>
              </c:pt>
              <c:pt idx="32">
                <c:v>17.28729248046875</c:v>
              </c:pt>
              <c:pt idx="33">
                <c:v>0.74845290184020996</c:v>
              </c:pt>
              <c:pt idx="34">
                <c:v>17.852191925048828</c:v>
              </c:pt>
              <c:pt idx="35">
                <c:v>47.547626495361328</c:v>
              </c:pt>
              <c:pt idx="36">
                <c:v>0.54080760478973389</c:v>
              </c:pt>
              <c:pt idx="37">
                <c:v>0.28100088238716125</c:v>
              </c:pt>
              <c:pt idx="38">
                <c:v>1.8418890237808228</c:v>
              </c:pt>
              <c:pt idx="39">
                <c:v>7.9466981887817383</c:v>
              </c:pt>
              <c:pt idx="40">
                <c:v>17.346837997436523</c:v>
              </c:pt>
              <c:pt idx="41">
                <c:v>28.315082550048828</c:v>
              </c:pt>
              <c:pt idx="42">
                <c:v>8.8878860473632813</c:v>
              </c:pt>
              <c:pt idx="43">
                <c:v>0.79160749912261963</c:v>
              </c:pt>
              <c:pt idx="44">
                <c:v>6.7063140869140625</c:v>
              </c:pt>
              <c:pt idx="45">
                <c:v>56.742252349853516</c:v>
              </c:pt>
              <c:pt idx="46">
                <c:v>24.613140106201172</c:v>
              </c:pt>
              <c:pt idx="47">
                <c:v>55.056617736816406</c:v>
              </c:pt>
              <c:pt idx="48">
                <c:v>3.744215726852417</c:v>
              </c:pt>
              <c:pt idx="49">
                <c:v>18.899658203125</c:v>
              </c:pt>
              <c:pt idx="50">
                <c:v>38.507411956787109</c:v>
              </c:pt>
              <c:pt idx="51">
                <c:v>3.781043529510498</c:v>
              </c:pt>
              <c:pt idx="52">
                <c:v>23.987310409545898</c:v>
              </c:pt>
              <c:pt idx="53">
                <c:v>11.002931594848633</c:v>
              </c:pt>
              <c:pt idx="54">
                <c:v>6.8539314270019531</c:v>
              </c:pt>
              <c:pt idx="55">
                <c:v>14.265255928039551</c:v>
              </c:pt>
              <c:pt idx="56">
                <c:v>14.596111297607422</c:v>
              </c:pt>
              <c:pt idx="57">
                <c:v>6.4955897331237793</c:v>
              </c:pt>
              <c:pt idx="58">
                <c:v>25.325634002685547</c:v>
              </c:pt>
              <c:pt idx="59">
                <c:v>6.157355785369873</c:v>
              </c:pt>
              <c:pt idx="60">
                <c:v>9.1832256317138672</c:v>
              </c:pt>
              <c:pt idx="61">
                <c:v>48.10992431640625</c:v>
              </c:pt>
              <c:pt idx="62">
                <c:v>82.551445007324219</c:v>
              </c:pt>
              <c:pt idx="63">
                <c:v>19.610651016235352</c:v>
              </c:pt>
              <c:pt idx="64">
                <c:v>13.292034149169922</c:v>
              </c:pt>
              <c:pt idx="65">
                <c:v>8.0305776596069336</c:v>
              </c:pt>
              <c:pt idx="66">
                <c:v>7.7473859786987305</c:v>
              </c:pt>
              <c:pt idx="67">
                <c:v>3.9735326766967773</c:v>
              </c:pt>
              <c:pt idx="68">
                <c:v>21.880716323852539</c:v>
              </c:pt>
              <c:pt idx="69">
                <c:v>9.7315702438354492</c:v>
              </c:pt>
              <c:pt idx="70">
                <c:v>56.582118988037109</c:v>
              </c:pt>
              <c:pt idx="71">
                <c:v>28.514867782592773</c:v>
              </c:pt>
              <c:pt idx="72">
                <c:v>17.532686233520508</c:v>
              </c:pt>
              <c:pt idx="73">
                <c:v>50.238582611083984</c:v>
              </c:pt>
              <c:pt idx="74">
                <c:v>30.971502304077148</c:v>
              </c:pt>
              <c:pt idx="75">
                <c:v>77.462562561035156</c:v>
              </c:pt>
              <c:pt idx="76">
                <c:v>7.4886775016784668</c:v>
              </c:pt>
              <c:pt idx="77">
                <c:v>91.166786193847656</c:v>
              </c:pt>
              <c:pt idx="78">
                <c:v>61.953548431396484</c:v>
              </c:pt>
              <c:pt idx="79">
                <c:v>5.1807074546813965</c:v>
              </c:pt>
              <c:pt idx="80">
                <c:v>11.019993782043457</c:v>
              </c:pt>
              <c:pt idx="81">
                <c:v>93.766845703125</c:v>
              </c:pt>
              <c:pt idx="82">
                <c:v>19.313093185424805</c:v>
              </c:pt>
              <c:pt idx="83">
                <c:v>6.7428889274597168</c:v>
              </c:pt>
              <c:pt idx="84">
                <c:v>4.1160626411437988</c:v>
              </c:pt>
              <c:pt idx="85">
                <c:v>3.3784844875335693</c:v>
              </c:pt>
              <c:pt idx="86">
                <c:v>3.4286510944366455</c:v>
              </c:pt>
            </c:numLit>
          </c:val>
          <c:extLst>
            <c:ext xmlns:c16="http://schemas.microsoft.com/office/drawing/2014/chart" uri="{C3380CC4-5D6E-409C-BE32-E72D297353CC}">
              <c16:uniqueId val="{000004C8-0140-4ACF-873A-36F30F48FB6D}"/>
            </c:ext>
          </c:extLst>
        </c:ser>
        <c:ser>
          <c:idx val="7"/>
          <c:order val="7"/>
          <c:tx>
            <c:v>Jätehuolto</c:v>
          </c:tx>
          <c:spPr>
            <a:solidFill>
              <a:srgbClr val="004C99"/>
            </a:solidFill>
          </c:spPr>
          <c:invertIfNegative val="0"/>
          <c:dPt>
            <c:idx val="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CA-0140-4ACF-873A-36F30F48FB6D}"/>
              </c:ext>
            </c:extLst>
          </c:dPt>
          <c:dPt>
            <c:idx val="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CC-0140-4ACF-873A-36F30F48FB6D}"/>
              </c:ext>
            </c:extLst>
          </c:dPt>
          <c:dPt>
            <c:idx val="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CE-0140-4ACF-873A-36F30F48FB6D}"/>
              </c:ext>
            </c:extLst>
          </c:dPt>
          <c:dPt>
            <c:idx val="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D0-0140-4ACF-873A-36F30F48FB6D}"/>
              </c:ext>
            </c:extLst>
          </c:dPt>
          <c:dPt>
            <c:idx val="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D2-0140-4ACF-873A-36F30F48FB6D}"/>
              </c:ext>
            </c:extLst>
          </c:dPt>
          <c:dPt>
            <c:idx val="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D4-0140-4ACF-873A-36F30F48FB6D}"/>
              </c:ext>
            </c:extLst>
          </c:dPt>
          <c:dPt>
            <c:idx val="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D6-0140-4ACF-873A-36F30F48FB6D}"/>
              </c:ext>
            </c:extLst>
          </c:dPt>
          <c:dPt>
            <c:idx val="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D8-0140-4ACF-873A-36F30F48FB6D}"/>
              </c:ext>
            </c:extLst>
          </c:dPt>
          <c:dPt>
            <c:idx val="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DA-0140-4ACF-873A-36F30F48FB6D}"/>
              </c:ext>
            </c:extLst>
          </c:dPt>
          <c:dPt>
            <c:idx val="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DC-0140-4ACF-873A-36F30F48FB6D}"/>
              </c:ext>
            </c:extLst>
          </c:dPt>
          <c:dPt>
            <c:idx val="1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DE-0140-4ACF-873A-36F30F48FB6D}"/>
              </c:ext>
            </c:extLst>
          </c:dPt>
          <c:dPt>
            <c:idx val="1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0-0140-4ACF-873A-36F30F48FB6D}"/>
              </c:ext>
            </c:extLst>
          </c:dPt>
          <c:dPt>
            <c:idx val="1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2-0140-4ACF-873A-36F30F48FB6D}"/>
              </c:ext>
            </c:extLst>
          </c:dPt>
          <c:dPt>
            <c:idx val="1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4-0140-4ACF-873A-36F30F48FB6D}"/>
              </c:ext>
            </c:extLst>
          </c:dPt>
          <c:dPt>
            <c:idx val="1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6-0140-4ACF-873A-36F30F48FB6D}"/>
              </c:ext>
            </c:extLst>
          </c:dPt>
          <c:dPt>
            <c:idx val="1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8-0140-4ACF-873A-36F30F48FB6D}"/>
              </c:ext>
            </c:extLst>
          </c:dPt>
          <c:dPt>
            <c:idx val="1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A-0140-4ACF-873A-36F30F48FB6D}"/>
              </c:ext>
            </c:extLst>
          </c:dPt>
          <c:dPt>
            <c:idx val="1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C-0140-4ACF-873A-36F30F48FB6D}"/>
              </c:ext>
            </c:extLst>
          </c:dPt>
          <c:dPt>
            <c:idx val="1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E-0140-4ACF-873A-36F30F48FB6D}"/>
              </c:ext>
            </c:extLst>
          </c:dPt>
          <c:dPt>
            <c:idx val="1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0-0140-4ACF-873A-36F30F48FB6D}"/>
              </c:ext>
            </c:extLst>
          </c:dPt>
          <c:dPt>
            <c:idx val="2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2-0140-4ACF-873A-36F30F48FB6D}"/>
              </c:ext>
            </c:extLst>
          </c:dPt>
          <c:dPt>
            <c:idx val="2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4-0140-4ACF-873A-36F30F48FB6D}"/>
              </c:ext>
            </c:extLst>
          </c:dPt>
          <c:dPt>
            <c:idx val="2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6-0140-4ACF-873A-36F30F48FB6D}"/>
              </c:ext>
            </c:extLst>
          </c:dPt>
          <c:dPt>
            <c:idx val="2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8-0140-4ACF-873A-36F30F48FB6D}"/>
              </c:ext>
            </c:extLst>
          </c:dPt>
          <c:dPt>
            <c:idx val="2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A-0140-4ACF-873A-36F30F48FB6D}"/>
              </c:ext>
            </c:extLst>
          </c:dPt>
          <c:dPt>
            <c:idx val="2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C-0140-4ACF-873A-36F30F48FB6D}"/>
              </c:ext>
            </c:extLst>
          </c:dPt>
          <c:dPt>
            <c:idx val="2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E-0140-4ACF-873A-36F30F48FB6D}"/>
              </c:ext>
            </c:extLst>
          </c:dPt>
          <c:dPt>
            <c:idx val="2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0-0140-4ACF-873A-36F30F48FB6D}"/>
              </c:ext>
            </c:extLst>
          </c:dPt>
          <c:dPt>
            <c:idx val="2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2-0140-4ACF-873A-36F30F48FB6D}"/>
              </c:ext>
            </c:extLst>
          </c:dPt>
          <c:dPt>
            <c:idx val="2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4-0140-4ACF-873A-36F30F48FB6D}"/>
              </c:ext>
            </c:extLst>
          </c:dPt>
          <c:dPt>
            <c:idx val="3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6-0140-4ACF-873A-36F30F48FB6D}"/>
              </c:ext>
            </c:extLst>
          </c:dPt>
          <c:dPt>
            <c:idx val="3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8-0140-4ACF-873A-36F30F48FB6D}"/>
              </c:ext>
            </c:extLst>
          </c:dPt>
          <c:dPt>
            <c:idx val="3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A-0140-4ACF-873A-36F30F48FB6D}"/>
              </c:ext>
            </c:extLst>
          </c:dPt>
          <c:dPt>
            <c:idx val="3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C-0140-4ACF-873A-36F30F48FB6D}"/>
              </c:ext>
            </c:extLst>
          </c:dPt>
          <c:dPt>
            <c:idx val="3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E-0140-4ACF-873A-36F30F48FB6D}"/>
              </c:ext>
            </c:extLst>
          </c:dPt>
          <c:dPt>
            <c:idx val="3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0-0140-4ACF-873A-36F30F48FB6D}"/>
              </c:ext>
            </c:extLst>
          </c:dPt>
          <c:dPt>
            <c:idx val="3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2-0140-4ACF-873A-36F30F48FB6D}"/>
              </c:ext>
            </c:extLst>
          </c:dPt>
          <c:dPt>
            <c:idx val="3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4-0140-4ACF-873A-36F30F48FB6D}"/>
              </c:ext>
            </c:extLst>
          </c:dPt>
          <c:dPt>
            <c:idx val="3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6-0140-4ACF-873A-36F30F48FB6D}"/>
              </c:ext>
            </c:extLst>
          </c:dPt>
          <c:dPt>
            <c:idx val="3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8-0140-4ACF-873A-36F30F48FB6D}"/>
              </c:ext>
            </c:extLst>
          </c:dPt>
          <c:dPt>
            <c:idx val="4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A-0140-4ACF-873A-36F30F48FB6D}"/>
              </c:ext>
            </c:extLst>
          </c:dPt>
          <c:dPt>
            <c:idx val="4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C-0140-4ACF-873A-36F30F48FB6D}"/>
              </c:ext>
            </c:extLst>
          </c:dPt>
          <c:dPt>
            <c:idx val="4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E-0140-4ACF-873A-36F30F48FB6D}"/>
              </c:ext>
            </c:extLst>
          </c:dPt>
          <c:dPt>
            <c:idx val="4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0-0140-4ACF-873A-36F30F48FB6D}"/>
              </c:ext>
            </c:extLst>
          </c:dPt>
          <c:dPt>
            <c:idx val="4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2-0140-4ACF-873A-36F30F48FB6D}"/>
              </c:ext>
            </c:extLst>
          </c:dPt>
          <c:dPt>
            <c:idx val="4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4-0140-4ACF-873A-36F30F48FB6D}"/>
              </c:ext>
            </c:extLst>
          </c:dPt>
          <c:dPt>
            <c:idx val="4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6-0140-4ACF-873A-36F30F48FB6D}"/>
              </c:ext>
            </c:extLst>
          </c:dPt>
          <c:dPt>
            <c:idx val="4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8-0140-4ACF-873A-36F30F48FB6D}"/>
              </c:ext>
            </c:extLst>
          </c:dPt>
          <c:dPt>
            <c:idx val="4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A-0140-4ACF-873A-36F30F48FB6D}"/>
              </c:ext>
            </c:extLst>
          </c:dPt>
          <c:dPt>
            <c:idx val="4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C-0140-4ACF-873A-36F30F48FB6D}"/>
              </c:ext>
            </c:extLst>
          </c:dPt>
          <c:dPt>
            <c:idx val="5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E-0140-4ACF-873A-36F30F48FB6D}"/>
              </c:ext>
            </c:extLst>
          </c:dPt>
          <c:dPt>
            <c:idx val="5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0-0140-4ACF-873A-36F30F48FB6D}"/>
              </c:ext>
            </c:extLst>
          </c:dPt>
          <c:dPt>
            <c:idx val="5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2-0140-4ACF-873A-36F30F48FB6D}"/>
              </c:ext>
            </c:extLst>
          </c:dPt>
          <c:dPt>
            <c:idx val="5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4-0140-4ACF-873A-36F30F48FB6D}"/>
              </c:ext>
            </c:extLst>
          </c:dPt>
          <c:dPt>
            <c:idx val="5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6-0140-4ACF-873A-36F30F48FB6D}"/>
              </c:ext>
            </c:extLst>
          </c:dPt>
          <c:dPt>
            <c:idx val="5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8-0140-4ACF-873A-36F30F48FB6D}"/>
              </c:ext>
            </c:extLst>
          </c:dPt>
          <c:dPt>
            <c:idx val="5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A-0140-4ACF-873A-36F30F48FB6D}"/>
              </c:ext>
            </c:extLst>
          </c:dPt>
          <c:dPt>
            <c:idx val="5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C-0140-4ACF-873A-36F30F48FB6D}"/>
              </c:ext>
            </c:extLst>
          </c:dPt>
          <c:dPt>
            <c:idx val="5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E-0140-4ACF-873A-36F30F48FB6D}"/>
              </c:ext>
            </c:extLst>
          </c:dPt>
          <c:dPt>
            <c:idx val="5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0-0140-4ACF-873A-36F30F48FB6D}"/>
              </c:ext>
            </c:extLst>
          </c:dPt>
          <c:dPt>
            <c:idx val="60"/>
            <c:invertIfNegative val="0"/>
            <c:bubble3D val="0"/>
            <c:spPr>
              <a:solidFill>
                <a:srgbClr val="004C99"/>
              </a:solidFill>
              <a:ln w="25400">
                <a:solidFill>
                  <a:srgbClr val="000000"/>
                </a:solidFill>
                <a:prstDash val="solid"/>
              </a:ln>
              <a:effectLst/>
            </c:spPr>
            <c:extLst>
              <c:ext xmlns:c16="http://schemas.microsoft.com/office/drawing/2014/chart" uri="{C3380CC4-5D6E-409C-BE32-E72D297353CC}">
                <c16:uniqueId val="{00000542-0140-4ACF-873A-36F30F48FB6D}"/>
              </c:ext>
            </c:extLst>
          </c:dPt>
          <c:dPt>
            <c:idx val="6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4-0140-4ACF-873A-36F30F48FB6D}"/>
              </c:ext>
            </c:extLst>
          </c:dPt>
          <c:dPt>
            <c:idx val="6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6-0140-4ACF-873A-36F30F48FB6D}"/>
              </c:ext>
            </c:extLst>
          </c:dPt>
          <c:dPt>
            <c:idx val="6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8-0140-4ACF-873A-36F30F48FB6D}"/>
              </c:ext>
            </c:extLst>
          </c:dPt>
          <c:dPt>
            <c:idx val="6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A-0140-4ACF-873A-36F30F48FB6D}"/>
              </c:ext>
            </c:extLst>
          </c:dPt>
          <c:dPt>
            <c:idx val="6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C-0140-4ACF-873A-36F30F48FB6D}"/>
              </c:ext>
            </c:extLst>
          </c:dPt>
          <c:dPt>
            <c:idx val="6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E-0140-4ACF-873A-36F30F48FB6D}"/>
              </c:ext>
            </c:extLst>
          </c:dPt>
          <c:dPt>
            <c:idx val="6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0-0140-4ACF-873A-36F30F48FB6D}"/>
              </c:ext>
            </c:extLst>
          </c:dPt>
          <c:dPt>
            <c:idx val="6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2-0140-4ACF-873A-36F30F48FB6D}"/>
              </c:ext>
            </c:extLst>
          </c:dPt>
          <c:dPt>
            <c:idx val="6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4-0140-4ACF-873A-36F30F48FB6D}"/>
              </c:ext>
            </c:extLst>
          </c:dPt>
          <c:dPt>
            <c:idx val="7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6-0140-4ACF-873A-36F30F48FB6D}"/>
              </c:ext>
            </c:extLst>
          </c:dPt>
          <c:dPt>
            <c:idx val="7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8-0140-4ACF-873A-36F30F48FB6D}"/>
              </c:ext>
            </c:extLst>
          </c:dPt>
          <c:dPt>
            <c:idx val="7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A-0140-4ACF-873A-36F30F48FB6D}"/>
              </c:ext>
            </c:extLst>
          </c:dPt>
          <c:dPt>
            <c:idx val="7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C-0140-4ACF-873A-36F30F48FB6D}"/>
              </c:ext>
            </c:extLst>
          </c:dPt>
          <c:dPt>
            <c:idx val="7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E-0140-4ACF-873A-36F30F48FB6D}"/>
              </c:ext>
            </c:extLst>
          </c:dPt>
          <c:dPt>
            <c:idx val="7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0-0140-4ACF-873A-36F30F48FB6D}"/>
              </c:ext>
            </c:extLst>
          </c:dPt>
          <c:dPt>
            <c:idx val="7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2-0140-4ACF-873A-36F30F48FB6D}"/>
              </c:ext>
            </c:extLst>
          </c:dPt>
          <c:dPt>
            <c:idx val="7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4-0140-4ACF-873A-36F30F48FB6D}"/>
              </c:ext>
            </c:extLst>
          </c:dPt>
          <c:dPt>
            <c:idx val="7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6-0140-4ACF-873A-36F30F48FB6D}"/>
              </c:ext>
            </c:extLst>
          </c:dPt>
          <c:dPt>
            <c:idx val="7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8-0140-4ACF-873A-36F30F48FB6D}"/>
              </c:ext>
            </c:extLst>
          </c:dPt>
          <c:dPt>
            <c:idx val="8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A-0140-4ACF-873A-36F30F48FB6D}"/>
              </c:ext>
            </c:extLst>
          </c:dPt>
          <c:dPt>
            <c:idx val="8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C-0140-4ACF-873A-36F30F48FB6D}"/>
              </c:ext>
            </c:extLst>
          </c:dPt>
          <c:dPt>
            <c:idx val="8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E-0140-4ACF-873A-36F30F48FB6D}"/>
              </c:ext>
            </c:extLst>
          </c:dPt>
          <c:dPt>
            <c:idx val="8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0-0140-4ACF-873A-36F30F48FB6D}"/>
              </c:ext>
            </c:extLst>
          </c:dPt>
          <c:dPt>
            <c:idx val="8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2-0140-4ACF-873A-36F30F48FB6D}"/>
              </c:ext>
            </c:extLst>
          </c:dPt>
          <c:dPt>
            <c:idx val="8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4-0140-4ACF-873A-36F30F48FB6D}"/>
              </c:ext>
            </c:extLst>
          </c:dPt>
          <c:dPt>
            <c:idx val="8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6-0140-4ACF-873A-36F30F48FB6D}"/>
              </c:ext>
            </c:extLst>
          </c:dPt>
          <c:cat>
            <c:strLit>
              <c:ptCount val="87"/>
              <c:pt idx="0">
                <c:v>Pornainen</c:v>
              </c:pt>
              <c:pt idx="1">
                <c:v>Kuhmoinen</c:v>
              </c:pt>
              <c:pt idx="2">
                <c:v>Sauvo</c:v>
              </c:pt>
              <c:pt idx="3">
                <c:v>Padasjoki</c:v>
              </c:pt>
              <c:pt idx="4">
                <c:v>Nousiainen</c:v>
              </c:pt>
              <c:pt idx="5">
                <c:v>Kauniainen</c:v>
              </c:pt>
              <c:pt idx="6">
                <c:v>Aura</c:v>
              </c:pt>
              <c:pt idx="7">
                <c:v>Rusko</c:v>
              </c:pt>
              <c:pt idx="8">
                <c:v>Hanko</c:v>
              </c:pt>
              <c:pt idx="9">
                <c:v>Kemiönsaari</c:v>
              </c:pt>
              <c:pt idx="10">
                <c:v>Ilomantsi</c:v>
              </c:pt>
              <c:pt idx="11">
                <c:v>Suomussalmi</c:v>
              </c:pt>
              <c:pt idx="12">
                <c:v>Karkkila</c:v>
              </c:pt>
              <c:pt idx="13">
                <c:v>Jokioinen</c:v>
              </c:pt>
              <c:pt idx="14">
                <c:v>Punkalaidun</c:v>
              </c:pt>
              <c:pt idx="15">
                <c:v>Hausjärvi</c:v>
              </c:pt>
              <c:pt idx="16">
                <c:v>Masku</c:v>
              </c:pt>
              <c:pt idx="17">
                <c:v>Suonenjoki</c:v>
              </c:pt>
              <c:pt idx="18">
                <c:v>Luumäki</c:v>
              </c:pt>
              <c:pt idx="19">
                <c:v>Iitti</c:v>
              </c:pt>
              <c:pt idx="20">
                <c:v>Mynämäki</c:v>
              </c:pt>
              <c:pt idx="21">
                <c:v>Parainen</c:v>
              </c:pt>
              <c:pt idx="22">
                <c:v>Ikaalinen</c:v>
              </c:pt>
              <c:pt idx="23">
                <c:v>Naantali</c:v>
              </c:pt>
              <c:pt idx="24">
                <c:v>Uusikaupunki</c:v>
              </c:pt>
              <c:pt idx="25">
                <c:v>Paimio</c:v>
              </c:pt>
              <c:pt idx="26">
                <c:v>Orivesi</c:v>
              </c:pt>
              <c:pt idx="27">
                <c:v>Forssa</c:v>
              </c:pt>
              <c:pt idx="28">
                <c:v>Hämeenkyrö</c:v>
              </c:pt>
              <c:pt idx="29">
                <c:v>Laitila</c:v>
              </c:pt>
              <c:pt idx="30">
                <c:v>Imatra</c:v>
              </c:pt>
              <c:pt idx="31">
                <c:v>Kemi</c:v>
              </c:pt>
              <c:pt idx="32">
                <c:v>Ylivieska</c:v>
              </c:pt>
              <c:pt idx="33">
                <c:v>Pirkkala</c:v>
              </c:pt>
              <c:pt idx="34">
                <c:v>Lieto</c:v>
              </c:pt>
              <c:pt idx="35">
                <c:v>Somero</c:v>
              </c:pt>
              <c:pt idx="36">
                <c:v>Raisio</c:v>
              </c:pt>
              <c:pt idx="37">
                <c:v>Kerava</c:v>
              </c:pt>
              <c:pt idx="38">
                <c:v>Varkaus</c:v>
              </c:pt>
              <c:pt idx="39">
                <c:v>Äänekoski</c:v>
              </c:pt>
              <c:pt idx="40">
                <c:v>Loviisa</c:v>
              </c:pt>
              <c:pt idx="41">
                <c:v>Iisalmi</c:v>
              </c:pt>
              <c:pt idx="42">
                <c:v>Sipoo</c:v>
              </c:pt>
              <c:pt idx="43">
                <c:v>Järvenpää</c:v>
              </c:pt>
              <c:pt idx="44">
                <c:v>Nokia</c:v>
              </c:pt>
              <c:pt idx="45">
                <c:v>Ilmajoki</c:v>
              </c:pt>
              <c:pt idx="46">
                <c:v>Hollola</c:v>
              </c:pt>
              <c:pt idx="47">
                <c:v>Lapua</c:v>
              </c:pt>
              <c:pt idx="48">
                <c:v>Kaarina</c:v>
              </c:pt>
              <c:pt idx="49">
                <c:v>Janakkala</c:v>
              </c:pt>
              <c:pt idx="50">
                <c:v>Orimattila</c:v>
              </c:pt>
              <c:pt idx="51">
                <c:v>Riihimäki</c:v>
              </c:pt>
              <c:pt idx="52">
                <c:v>Savonlinna</c:v>
              </c:pt>
              <c:pt idx="53">
                <c:v>Hamina</c:v>
              </c:pt>
              <c:pt idx="54">
                <c:v>Lempäälä</c:v>
              </c:pt>
              <c:pt idx="55">
                <c:v>Ylöjärvi</c:v>
              </c:pt>
              <c:pt idx="56">
                <c:v>Vihti</c:v>
              </c:pt>
              <c:pt idx="57">
                <c:v>Tuusula</c:v>
              </c:pt>
              <c:pt idx="58">
                <c:v>Kangasala</c:v>
              </c:pt>
              <c:pt idx="59">
                <c:v>Kirkkonummi</c:v>
              </c:pt>
              <c:pt idx="60">
                <c:v>--&gt;  Rauma</c:v>
              </c:pt>
              <c:pt idx="61">
                <c:v>Sastamala</c:v>
              </c:pt>
              <c:pt idx="62">
                <c:v>Loimaa</c:v>
              </c:pt>
              <c:pt idx="63">
                <c:v>Mäntsälä</c:v>
              </c:pt>
              <c:pt idx="64">
                <c:v>Nurmijärvi</c:v>
              </c:pt>
              <c:pt idx="65">
                <c:v>Kajaani</c:v>
              </c:pt>
              <c:pt idx="66">
                <c:v>Hyvinkää</c:v>
              </c:pt>
              <c:pt idx="67">
                <c:v>Kotka</c:v>
              </c:pt>
              <c:pt idx="68">
                <c:v>Lohja</c:v>
              </c:pt>
              <c:pt idx="69">
                <c:v>Vaasa</c:v>
              </c:pt>
              <c:pt idx="70">
                <c:v>Kokkola</c:v>
              </c:pt>
              <c:pt idx="71">
                <c:v>Mikkeli</c:v>
              </c:pt>
              <c:pt idx="72">
                <c:v>Joensuu</c:v>
              </c:pt>
              <c:pt idx="73">
                <c:v>Hämeenlinna</c:v>
              </c:pt>
              <c:pt idx="74">
                <c:v>Lappeenranta</c:v>
              </c:pt>
              <c:pt idx="75">
                <c:v>Salo</c:v>
              </c:pt>
              <c:pt idx="76">
                <c:v>Lahti</c:v>
              </c:pt>
              <c:pt idx="77">
                <c:v>Seinäjoki</c:v>
              </c:pt>
              <c:pt idx="78">
                <c:v>Kouvola</c:v>
              </c:pt>
              <c:pt idx="79">
                <c:v>Turku</c:v>
              </c:pt>
              <c:pt idx="80">
                <c:v>Jyväskylä</c:v>
              </c:pt>
              <c:pt idx="81">
                <c:v>Kuopio</c:v>
              </c:pt>
              <c:pt idx="82">
                <c:v>Oulu</c:v>
              </c:pt>
              <c:pt idx="83">
                <c:v>Tampere</c:v>
              </c:pt>
              <c:pt idx="84">
                <c:v>Vantaa</c:v>
              </c:pt>
              <c:pt idx="85">
                <c:v>Espoo</c:v>
              </c:pt>
              <c:pt idx="86">
                <c:v>Helsinki</c:v>
              </c:pt>
            </c:strLit>
          </c:cat>
          <c:val>
            <c:numLit>
              <c:formatCode>General</c:formatCode>
              <c:ptCount val="87"/>
              <c:pt idx="0">
                <c:v>0.74826967716217041</c:v>
              </c:pt>
              <c:pt idx="1">
                <c:v>0.48573756217956543</c:v>
              </c:pt>
              <c:pt idx="2">
                <c:v>0.50998681783676147</c:v>
              </c:pt>
              <c:pt idx="3">
                <c:v>0.67809325456619263</c:v>
              </c:pt>
              <c:pt idx="4">
                <c:v>0.50455129146575928</c:v>
              </c:pt>
              <c:pt idx="5">
                <c:v>0.30670025944709778</c:v>
              </c:pt>
              <c:pt idx="6">
                <c:v>0.42412576079368591</c:v>
              </c:pt>
              <c:pt idx="7">
                <c:v>0.58587777614593506</c:v>
              </c:pt>
              <c:pt idx="8">
                <c:v>0.7478635311126709</c:v>
              </c:pt>
              <c:pt idx="9">
                <c:v>1.3287496566772461</c:v>
              </c:pt>
              <c:pt idx="10">
                <c:v>0.95021194219589233</c:v>
              </c:pt>
              <c:pt idx="11">
                <c:v>2.6742186546325684</c:v>
              </c:pt>
              <c:pt idx="12">
                <c:v>0.94268399477005005</c:v>
              </c:pt>
              <c:pt idx="13">
                <c:v>1.6198704242706299</c:v>
              </c:pt>
              <c:pt idx="14">
                <c:v>0.48896527290344238</c:v>
              </c:pt>
              <c:pt idx="15">
                <c:v>1.6514906883239746</c:v>
              </c:pt>
              <c:pt idx="16">
                <c:v>0.87240880727767944</c:v>
              </c:pt>
              <c:pt idx="17">
                <c:v>1.7714395523071289</c:v>
              </c:pt>
              <c:pt idx="18">
                <c:v>0.51528483629226685</c:v>
              </c:pt>
              <c:pt idx="19">
                <c:v>1.0507792234420776</c:v>
              </c:pt>
              <c:pt idx="20">
                <c:v>0.84897345304489136</c:v>
              </c:pt>
              <c:pt idx="21">
                <c:v>2.0327553749084473</c:v>
              </c:pt>
              <c:pt idx="22">
                <c:v>1.5032994747161865</c:v>
              </c:pt>
              <c:pt idx="23">
                <c:v>1.67063307762146</c:v>
              </c:pt>
              <c:pt idx="24">
                <c:v>3.9692411422729492</c:v>
              </c:pt>
              <c:pt idx="25">
                <c:v>1.3707995414733887</c:v>
              </c:pt>
              <c:pt idx="26">
                <c:v>1.8652856349945068</c:v>
              </c:pt>
              <c:pt idx="27">
                <c:v>5.7656021118164063</c:v>
              </c:pt>
              <c:pt idx="28">
                <c:v>2.349510669708252</c:v>
              </c:pt>
              <c:pt idx="29">
                <c:v>2.1209564208984375</c:v>
              </c:pt>
              <c:pt idx="30">
                <c:v>6.3755035400390625</c:v>
              </c:pt>
              <c:pt idx="31">
                <c:v>7.5324187278747559</c:v>
              </c:pt>
              <c:pt idx="32">
                <c:v>0.93045347929000854</c:v>
              </c:pt>
              <c:pt idx="33">
                <c:v>3.488044261932373</c:v>
              </c:pt>
              <c:pt idx="34">
                <c:v>1.7978177070617676</c:v>
              </c:pt>
              <c:pt idx="35">
                <c:v>3.0645217895507813</c:v>
              </c:pt>
              <c:pt idx="36">
                <c:v>1.7422133684158325</c:v>
              </c:pt>
              <c:pt idx="37">
                <c:v>7.776024341583252</c:v>
              </c:pt>
              <c:pt idx="38">
                <c:v>15.395416259765625</c:v>
              </c:pt>
              <c:pt idx="39">
                <c:v>13.076489448547363</c:v>
              </c:pt>
              <c:pt idx="40">
                <c:v>2.1704449653625488</c:v>
              </c:pt>
              <c:pt idx="41">
                <c:v>4.0935359001159668</c:v>
              </c:pt>
              <c:pt idx="42">
                <c:v>3.1639940738677979</c:v>
              </c:pt>
              <c:pt idx="43">
                <c:v>18.40533447265625</c:v>
              </c:pt>
              <c:pt idx="44">
                <c:v>6.9986777305603027</c:v>
              </c:pt>
              <c:pt idx="45">
                <c:v>1.451892614364624</c:v>
              </c:pt>
              <c:pt idx="46">
                <c:v>4.8406553268432617</c:v>
              </c:pt>
              <c:pt idx="47">
                <c:v>1.3388946056365967</c:v>
              </c:pt>
              <c:pt idx="48">
                <c:v>2.5879008769989014</c:v>
              </c:pt>
              <c:pt idx="49">
                <c:v>3.1773340702056885</c:v>
              </c:pt>
              <c:pt idx="50">
                <c:v>3.403264045715332</c:v>
              </c:pt>
              <c:pt idx="51">
                <c:v>2.9929771423339844</c:v>
              </c:pt>
              <c:pt idx="52">
                <c:v>4.8897886276245117</c:v>
              </c:pt>
              <c:pt idx="53">
                <c:v>5.3696155548095703</c:v>
              </c:pt>
              <c:pt idx="54">
                <c:v>4.3010554313659668</c:v>
              </c:pt>
              <c:pt idx="55">
                <c:v>8.1718988418579102</c:v>
              </c:pt>
              <c:pt idx="56">
                <c:v>5.3445391654968262</c:v>
              </c:pt>
              <c:pt idx="57">
                <c:v>7.339261531829834</c:v>
              </c:pt>
              <c:pt idx="58">
                <c:v>5.995366096496582</c:v>
              </c:pt>
              <c:pt idx="59">
                <c:v>1.6880565881729126</c:v>
              </c:pt>
              <c:pt idx="60">
                <c:v>9.4472208023071289</c:v>
              </c:pt>
              <c:pt idx="61">
                <c:v>3.4695162773132324</c:v>
              </c:pt>
              <c:pt idx="62">
                <c:v>2.3242282867431641</c:v>
              </c:pt>
              <c:pt idx="63">
                <c:v>4.0507707595825195</c:v>
              </c:pt>
              <c:pt idx="64">
                <c:v>7.0070095062255859</c:v>
              </c:pt>
              <c:pt idx="65">
                <c:v>12.529448509216309</c:v>
              </c:pt>
              <c:pt idx="66">
                <c:v>7.6610159873962402</c:v>
              </c:pt>
              <c:pt idx="67">
                <c:v>22.210758209228516</c:v>
              </c:pt>
              <c:pt idx="68">
                <c:v>5.4452338218688965</c:v>
              </c:pt>
              <c:pt idx="69">
                <c:v>6.3770222663879395</c:v>
              </c:pt>
              <c:pt idx="70">
                <c:v>4.681281566619873</c:v>
              </c:pt>
              <c:pt idx="71">
                <c:v>11.882072448730469</c:v>
              </c:pt>
              <c:pt idx="72">
                <c:v>14.979853630065918</c:v>
              </c:pt>
              <c:pt idx="73">
                <c:v>12.876534461975098</c:v>
              </c:pt>
              <c:pt idx="74">
                <c:v>17.0811767578125</c:v>
              </c:pt>
              <c:pt idx="75">
                <c:v>6.6281089782714844</c:v>
              </c:pt>
              <c:pt idx="76">
                <c:v>22.854341506958008</c:v>
              </c:pt>
              <c:pt idx="77">
                <c:v>13.464680671691895</c:v>
              </c:pt>
              <c:pt idx="78">
                <c:v>20.169832229614258</c:v>
              </c:pt>
              <c:pt idx="79">
                <c:v>13.811062812805176</c:v>
              </c:pt>
              <c:pt idx="80">
                <c:v>14.516542434692383</c:v>
              </c:pt>
              <c:pt idx="81">
                <c:v>19.037708282470703</c:v>
              </c:pt>
              <c:pt idx="82">
                <c:v>56.952335357666016</c:v>
              </c:pt>
              <c:pt idx="83">
                <c:v>44.246761322021484</c:v>
              </c:pt>
              <c:pt idx="84">
                <c:v>7.3545331954956055</c:v>
              </c:pt>
              <c:pt idx="85">
                <c:v>10.277228355407715</c:v>
              </c:pt>
              <c:pt idx="86">
                <c:v>19.682405471801758</c:v>
              </c:pt>
            </c:numLit>
          </c:val>
          <c:extLst>
            <c:ext xmlns:c16="http://schemas.microsoft.com/office/drawing/2014/chart" uri="{C3380CC4-5D6E-409C-BE32-E72D297353CC}">
              <c16:uniqueId val="{00000577-0140-4ACF-873A-36F30F48FB6D}"/>
            </c:ext>
          </c:extLst>
        </c:ser>
        <c:dLbls>
          <c:showLegendKey val="0"/>
          <c:showVal val="0"/>
          <c:showCatName val="0"/>
          <c:showSerName val="0"/>
          <c:showPercent val="0"/>
          <c:showBubbleSize val="0"/>
        </c:dLbls>
        <c:gapWidth val="75"/>
        <c:overlap val="100"/>
        <c:axId val="234314752"/>
        <c:axId val="234332928"/>
      </c:barChart>
      <c:catAx>
        <c:axId val="234314752"/>
        <c:scaling>
          <c:orientation val="minMax"/>
        </c:scaling>
        <c:delete val="0"/>
        <c:axPos val="b"/>
        <c:numFmt formatCode="General" sourceLinked="0"/>
        <c:majorTickMark val="none"/>
        <c:minorTickMark val="none"/>
        <c:tickLblPos val="nextTo"/>
        <c:txPr>
          <a:bodyPr/>
          <a:lstStyle/>
          <a:p>
            <a:pPr>
              <a:defRPr sz="800" b="0">
                <a:latin typeface="Abadi Extra Light"/>
                <a:ea typeface="Abadi Extra Light"/>
                <a:cs typeface="Abadi Extra Light"/>
              </a:defRPr>
            </a:pPr>
            <a:endParaRPr lang="fi-FI"/>
          </a:p>
        </c:txPr>
        <c:crossAx val="234332928"/>
        <c:crosses val="autoZero"/>
        <c:auto val="1"/>
        <c:lblAlgn val="ctr"/>
        <c:lblOffset val="100"/>
        <c:tickLblSkip val="1"/>
        <c:noMultiLvlLbl val="0"/>
      </c:catAx>
      <c:valAx>
        <c:axId val="234332928"/>
        <c:scaling>
          <c:orientation val="minMax"/>
        </c:scaling>
        <c:delete val="0"/>
        <c:axPos val="l"/>
        <c:majorGridlines>
          <c:spPr>
            <a:ln>
              <a:solidFill>
                <a:srgbClr val="D2D2D2"/>
              </a:solidFill>
              <a:prstDash val="solid"/>
            </a:ln>
          </c:spPr>
        </c:majorGridlines>
        <c:numFmt formatCode="General" sourceLinked="1"/>
        <c:majorTickMark val="none"/>
        <c:minorTickMark val="none"/>
        <c:tickLblPos val="nextTo"/>
        <c:spPr>
          <a:ln w="9525">
            <a:noFill/>
          </a:ln>
        </c:spPr>
        <c:txPr>
          <a:bodyPr/>
          <a:lstStyle/>
          <a:p>
            <a:pPr>
              <a:defRPr sz="1000" b="0">
                <a:latin typeface="Abadi Extra Light"/>
                <a:ea typeface="Abadi Extra Light"/>
                <a:cs typeface="Abadi Extra Light"/>
              </a:defRPr>
            </a:pPr>
            <a:endParaRPr lang="fi-FI"/>
          </a:p>
        </c:txPr>
        <c:crossAx val="234314752"/>
        <c:crosses val="autoZero"/>
        <c:crossBetween val="between"/>
      </c:valAx>
    </c:plotArea>
    <c:legend>
      <c:legendPos val="t"/>
      <c:legendEntry>
        <c:idx val="0"/>
        <c:txPr>
          <a:bodyPr/>
          <a:lstStyle/>
          <a:p>
            <a:pPr>
              <a:defRPr sz="1000" b="0" baseline="0">
                <a:latin typeface="Abadi Extra Light"/>
                <a:ea typeface="Abadi Extra Light"/>
                <a:cs typeface="Abadi Extra Light"/>
              </a:defRPr>
            </a:pPr>
            <a:endParaRPr lang="fi-FI"/>
          </a:p>
        </c:txPr>
      </c:legendEntry>
      <c:legendEntry>
        <c:idx val="1"/>
        <c:txPr>
          <a:bodyPr/>
          <a:lstStyle/>
          <a:p>
            <a:pPr>
              <a:defRPr sz="1000" b="0" baseline="0">
                <a:latin typeface="Abadi Extra Light"/>
                <a:ea typeface="Abadi Extra Light"/>
                <a:cs typeface="Abadi Extra Light"/>
              </a:defRPr>
            </a:pPr>
            <a:endParaRPr lang="fi-FI"/>
          </a:p>
        </c:txPr>
      </c:legendEntry>
      <c:legendEntry>
        <c:idx val="2"/>
        <c:txPr>
          <a:bodyPr/>
          <a:lstStyle/>
          <a:p>
            <a:pPr>
              <a:defRPr sz="1000" b="0" baseline="0">
                <a:latin typeface="Abadi Extra Light"/>
                <a:ea typeface="Abadi Extra Light"/>
                <a:cs typeface="Abadi Extra Light"/>
              </a:defRPr>
            </a:pPr>
            <a:endParaRPr lang="fi-FI"/>
          </a:p>
        </c:txPr>
      </c:legendEntry>
      <c:legendEntry>
        <c:idx val="3"/>
        <c:txPr>
          <a:bodyPr/>
          <a:lstStyle/>
          <a:p>
            <a:pPr>
              <a:defRPr sz="1000" b="0" baseline="0">
                <a:latin typeface="Abadi Extra Light"/>
                <a:ea typeface="Abadi Extra Light"/>
                <a:cs typeface="Abadi Extra Light"/>
              </a:defRPr>
            </a:pPr>
            <a:endParaRPr lang="fi-FI"/>
          </a:p>
        </c:txPr>
      </c:legendEntry>
      <c:legendEntry>
        <c:idx val="4"/>
        <c:txPr>
          <a:bodyPr/>
          <a:lstStyle/>
          <a:p>
            <a:pPr>
              <a:defRPr sz="1000" b="0" baseline="0">
                <a:latin typeface="Abadi Extra Light"/>
                <a:ea typeface="Abadi Extra Light"/>
                <a:cs typeface="Abadi Extra Light"/>
              </a:defRPr>
            </a:pPr>
            <a:endParaRPr lang="fi-FI"/>
          </a:p>
        </c:txPr>
      </c:legendEntry>
      <c:legendEntry>
        <c:idx val="5"/>
        <c:txPr>
          <a:bodyPr/>
          <a:lstStyle/>
          <a:p>
            <a:pPr>
              <a:defRPr sz="1000" b="0" baseline="0">
                <a:latin typeface="Abadi Extra Light"/>
                <a:ea typeface="Abadi Extra Light"/>
                <a:cs typeface="Abadi Extra Light"/>
              </a:defRPr>
            </a:pPr>
            <a:endParaRPr lang="fi-FI"/>
          </a:p>
        </c:txPr>
      </c:legendEntry>
      <c:legendEntry>
        <c:idx val="6"/>
        <c:txPr>
          <a:bodyPr/>
          <a:lstStyle/>
          <a:p>
            <a:pPr>
              <a:defRPr sz="1000" b="0" baseline="0">
                <a:latin typeface="Abadi Extra Light"/>
                <a:ea typeface="Abadi Extra Light"/>
                <a:cs typeface="Abadi Extra Light"/>
              </a:defRPr>
            </a:pPr>
            <a:endParaRPr lang="fi-FI"/>
          </a:p>
        </c:txPr>
      </c:legendEntry>
      <c:legendEntry>
        <c:idx val="7"/>
        <c:txPr>
          <a:bodyPr/>
          <a:lstStyle/>
          <a:p>
            <a:pPr>
              <a:defRPr sz="1000" b="0" baseline="0">
                <a:latin typeface="Abadi Extra Light"/>
                <a:ea typeface="Abadi Extra Light"/>
                <a:cs typeface="Abadi Extra Light"/>
              </a:defRPr>
            </a:pPr>
            <a:endParaRPr lang="fi-FI"/>
          </a:p>
        </c:txPr>
      </c:legendEntry>
      <c:layout>
        <c:manualLayout>
          <c:xMode val="edge"/>
          <c:yMode val="edge"/>
          <c:x val="5.7303370786516851E-2"/>
          <c:y val="2.6829268292682926E-2"/>
          <c:w val="0.7471910112359551"/>
          <c:h val="2.4390243902439025E-2"/>
        </c:manualLayout>
      </c:layout>
      <c:overlay val="0"/>
      <c:txPr>
        <a:bodyPr/>
        <a:lstStyle/>
        <a:p>
          <a:pPr>
            <a:defRPr sz="1200" baseline="0"/>
          </a:pPr>
          <a:endParaRPr lang="fi-FI"/>
        </a:p>
      </c:txPr>
    </c:legend>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txPr>
    <a:bodyPr/>
    <a:lstStyle/>
    <a:p>
      <a:pPr>
        <a:defRPr sz="1070" baseline="0"/>
      </a:pPr>
      <a:endParaRPr lang="fi-FI"/>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5649643771786"/>
          <c:y val="4.6015884121305688E-2"/>
          <c:w val="0.74093587776408532"/>
          <c:h val="0.835163529591473"/>
        </c:manualLayout>
      </c:layout>
      <c:lineChart>
        <c:grouping val="standard"/>
        <c:varyColors val="0"/>
        <c:ser>
          <c:idx val="1"/>
          <c:order val="1"/>
          <c:spPr>
            <a:ln>
              <a:solidFill>
                <a:srgbClr val="4C0099"/>
              </a:solidFill>
              <a:prstDash val="solid"/>
            </a:ln>
          </c:spPr>
          <c:marker>
            <c:symbol val="circle"/>
            <c:size val="7"/>
            <c:spPr>
              <a:ln>
                <a:solidFill>
                  <a:srgbClr val="4C0099"/>
                </a:solidFill>
              </a:ln>
            </c:spPr>
          </c:marker>
          <c:dPt>
            <c:idx val="0"/>
            <c:marker>
              <c:spPr>
                <a:solidFill>
                  <a:srgbClr val="4C0099"/>
                </a:solidFill>
                <a:ln>
                  <a:solidFill>
                    <a:srgbClr val="4C0099"/>
                  </a:solidFill>
                  <a:prstDash val="solid"/>
                </a:ln>
              </c:spPr>
            </c:marker>
            <c:bubble3D val="0"/>
            <c:extLst>
              <c:ext xmlns:c16="http://schemas.microsoft.com/office/drawing/2014/chart" uri="{C3380CC4-5D6E-409C-BE32-E72D297353CC}">
                <c16:uniqueId val="{00000000-A5D3-4C41-B8FB-80E71BED629D}"/>
              </c:ext>
            </c:extLst>
          </c:dPt>
          <c:dPt>
            <c:idx val="1"/>
            <c:marker>
              <c:spPr>
                <a:solidFill>
                  <a:srgbClr val="4C0099"/>
                </a:solidFill>
                <a:ln>
                  <a:solidFill>
                    <a:srgbClr val="4C0099"/>
                  </a:solidFill>
                  <a:prstDash val="solid"/>
                </a:ln>
              </c:spPr>
            </c:marker>
            <c:bubble3D val="0"/>
            <c:extLst>
              <c:ext xmlns:c16="http://schemas.microsoft.com/office/drawing/2014/chart" uri="{C3380CC4-5D6E-409C-BE32-E72D297353CC}">
                <c16:uniqueId val="{00000001-A5D3-4C41-B8FB-80E71BED629D}"/>
              </c:ext>
            </c:extLst>
          </c:dPt>
          <c:dPt>
            <c:idx val="2"/>
            <c:marker>
              <c:spPr>
                <a:solidFill>
                  <a:srgbClr val="4C0099"/>
                </a:solidFill>
                <a:ln>
                  <a:solidFill>
                    <a:srgbClr val="4C0099"/>
                  </a:solidFill>
                  <a:prstDash val="solid"/>
                </a:ln>
              </c:spPr>
            </c:marker>
            <c:bubble3D val="0"/>
            <c:extLst>
              <c:ext xmlns:c16="http://schemas.microsoft.com/office/drawing/2014/chart" uri="{C3380CC4-5D6E-409C-BE32-E72D297353CC}">
                <c16:uniqueId val="{00000002-A5D3-4C41-B8FB-80E71BED629D}"/>
              </c:ext>
            </c:extLst>
          </c:dPt>
          <c:dPt>
            <c:idx val="3"/>
            <c:marker>
              <c:spPr>
                <a:solidFill>
                  <a:srgbClr val="4C0099"/>
                </a:solidFill>
                <a:ln>
                  <a:solidFill>
                    <a:srgbClr val="4C0099"/>
                  </a:solidFill>
                  <a:prstDash val="solid"/>
                </a:ln>
              </c:spPr>
            </c:marker>
            <c:bubble3D val="0"/>
            <c:extLst>
              <c:ext xmlns:c16="http://schemas.microsoft.com/office/drawing/2014/chart" uri="{C3380CC4-5D6E-409C-BE32-E72D297353CC}">
                <c16:uniqueId val="{00000003-A5D3-4C41-B8FB-80E71BED629D}"/>
              </c:ext>
            </c:extLst>
          </c:dPt>
          <c:dPt>
            <c:idx val="4"/>
            <c:marker>
              <c:spPr>
                <a:solidFill>
                  <a:srgbClr val="4C0099"/>
                </a:solidFill>
                <a:ln>
                  <a:solidFill>
                    <a:srgbClr val="4C0099"/>
                  </a:solidFill>
                  <a:prstDash val="solid"/>
                </a:ln>
              </c:spPr>
            </c:marker>
            <c:bubble3D val="0"/>
            <c:extLst>
              <c:ext xmlns:c16="http://schemas.microsoft.com/office/drawing/2014/chart" uri="{C3380CC4-5D6E-409C-BE32-E72D297353CC}">
                <c16:uniqueId val="{00000004-A5D3-4C41-B8FB-80E71BED629D}"/>
              </c:ext>
            </c:extLst>
          </c:dPt>
          <c:dPt>
            <c:idx val="5"/>
            <c:marker>
              <c:spPr>
                <a:solidFill>
                  <a:srgbClr val="4C0099"/>
                </a:solidFill>
                <a:ln>
                  <a:solidFill>
                    <a:srgbClr val="4C0099"/>
                  </a:solidFill>
                  <a:prstDash val="solid"/>
                </a:ln>
              </c:spPr>
            </c:marker>
            <c:bubble3D val="0"/>
            <c:extLst>
              <c:ext xmlns:c16="http://schemas.microsoft.com/office/drawing/2014/chart" uri="{C3380CC4-5D6E-409C-BE32-E72D297353CC}">
                <c16:uniqueId val="{00000005-A5D3-4C41-B8FB-80E71BED629D}"/>
              </c:ext>
            </c:extLst>
          </c:dPt>
          <c:dPt>
            <c:idx val="6"/>
            <c:marker>
              <c:spPr>
                <a:solidFill>
                  <a:srgbClr val="4C0099"/>
                </a:solidFill>
                <a:ln>
                  <a:solidFill>
                    <a:srgbClr val="4C0099"/>
                  </a:solidFill>
                  <a:prstDash val="solid"/>
                </a:ln>
              </c:spPr>
            </c:marker>
            <c:bubble3D val="0"/>
            <c:extLst>
              <c:ext xmlns:c16="http://schemas.microsoft.com/office/drawing/2014/chart" uri="{C3380CC4-5D6E-409C-BE32-E72D297353CC}">
                <c16:uniqueId val="{00000006-A5D3-4C41-B8FB-80E71BED629D}"/>
              </c:ext>
            </c:extLst>
          </c:dPt>
          <c:dPt>
            <c:idx val="7"/>
            <c:marker>
              <c:spPr>
                <a:solidFill>
                  <a:srgbClr val="4C0099"/>
                </a:solidFill>
                <a:ln>
                  <a:solidFill>
                    <a:srgbClr val="4C0099"/>
                  </a:solidFill>
                  <a:prstDash val="solid"/>
                </a:ln>
              </c:spPr>
            </c:marker>
            <c:bubble3D val="0"/>
            <c:extLst>
              <c:ext xmlns:c16="http://schemas.microsoft.com/office/drawing/2014/chart" uri="{C3380CC4-5D6E-409C-BE32-E72D297353CC}">
                <c16:uniqueId val="{00000007-A5D3-4C41-B8FB-80E71BED629D}"/>
              </c:ext>
            </c:extLst>
          </c:dPt>
          <c:dPt>
            <c:idx val="8"/>
            <c:marker>
              <c:spPr>
                <a:solidFill>
                  <a:srgbClr val="B54441"/>
                </a:solidFill>
                <a:ln>
                  <a:solidFill>
                    <a:srgbClr val="4C0099"/>
                  </a:solidFill>
                  <a:prstDash val="solid"/>
                </a:ln>
              </c:spPr>
            </c:marker>
            <c:bubble3D val="0"/>
            <c:extLst>
              <c:ext xmlns:c16="http://schemas.microsoft.com/office/drawing/2014/chart" uri="{C3380CC4-5D6E-409C-BE32-E72D297353CC}">
                <c16:uniqueId val="{00000008-A5D3-4C41-B8FB-80E71BED629D}"/>
              </c:ext>
            </c:extLst>
          </c:dPt>
          <c:dPt>
            <c:idx val="9"/>
            <c:marker>
              <c:spPr>
                <a:solidFill>
                  <a:srgbClr val="B54441"/>
                </a:solidFill>
                <a:ln>
                  <a:solidFill>
                    <a:srgbClr val="4C0099"/>
                  </a:solidFill>
                  <a:prstDash val="solid"/>
                </a:ln>
              </c:spPr>
            </c:marker>
            <c:bubble3D val="0"/>
            <c:extLst>
              <c:ext xmlns:c16="http://schemas.microsoft.com/office/drawing/2014/chart" uri="{C3380CC4-5D6E-409C-BE32-E72D297353CC}">
                <c16:uniqueId val="{00000009-A5D3-4C41-B8FB-80E71BED629D}"/>
              </c:ext>
            </c:extLst>
          </c:dPt>
          <c:dPt>
            <c:idx val="10"/>
            <c:marker>
              <c:spPr>
                <a:solidFill>
                  <a:srgbClr val="B54441"/>
                </a:solidFill>
                <a:ln>
                  <a:solidFill>
                    <a:srgbClr val="4C0099"/>
                  </a:solidFill>
                  <a:prstDash val="solid"/>
                </a:ln>
              </c:spPr>
            </c:marker>
            <c:bubble3D val="0"/>
            <c:extLst>
              <c:ext xmlns:c16="http://schemas.microsoft.com/office/drawing/2014/chart" uri="{C3380CC4-5D6E-409C-BE32-E72D297353CC}">
                <c16:uniqueId val="{0000000A-A5D3-4C41-B8FB-80E71BED629D}"/>
              </c:ext>
            </c:extLst>
          </c:dPt>
          <c:dPt>
            <c:idx val="11"/>
            <c:bubble3D val="0"/>
            <c:extLst>
              <c:ext xmlns:c16="http://schemas.microsoft.com/office/drawing/2014/chart" uri="{C3380CC4-5D6E-409C-BE32-E72D297353CC}">
                <c16:uniqueId val="{0000000B-A5D3-4C41-B8FB-80E71BED629D}"/>
              </c:ext>
            </c:extLst>
          </c:dPt>
          <c:dPt>
            <c:idx val="12"/>
            <c:bubble3D val="0"/>
            <c:extLst>
              <c:ext xmlns:c16="http://schemas.microsoft.com/office/drawing/2014/chart" uri="{C3380CC4-5D6E-409C-BE32-E72D297353CC}">
                <c16:uniqueId val="{0000000C-A5D3-4C41-B8FB-80E71BED629D}"/>
              </c:ext>
            </c:extLst>
          </c:dPt>
          <c:dPt>
            <c:idx val="13"/>
            <c:bubble3D val="0"/>
            <c:extLst>
              <c:ext xmlns:c16="http://schemas.microsoft.com/office/drawing/2014/chart" uri="{C3380CC4-5D6E-409C-BE32-E72D297353CC}">
                <c16:uniqueId val="{0000000D-A5D3-4C41-B8FB-80E71BED629D}"/>
              </c:ext>
            </c:extLst>
          </c:dPt>
          <c:dPt>
            <c:idx val="14"/>
            <c:bubble3D val="0"/>
            <c:extLst>
              <c:ext xmlns:c16="http://schemas.microsoft.com/office/drawing/2014/chart" uri="{C3380CC4-5D6E-409C-BE32-E72D297353CC}">
                <c16:uniqueId val="{0000000E-A5D3-4C41-B8FB-80E71BED629D}"/>
              </c:ext>
            </c:extLst>
          </c:dPt>
          <c:dPt>
            <c:idx val="15"/>
            <c:bubble3D val="0"/>
            <c:extLst>
              <c:ext xmlns:c16="http://schemas.microsoft.com/office/drawing/2014/chart" uri="{C3380CC4-5D6E-409C-BE32-E72D297353CC}">
                <c16:uniqueId val="{0000000F-A5D3-4C41-B8FB-80E71BED629D}"/>
              </c:ext>
            </c:extLst>
          </c:dPt>
          <c:cat>
            <c:strLit>
              <c:ptCount val="8"/>
              <c:pt idx="0">
                <c:v>2015</c:v>
              </c:pt>
              <c:pt idx="1">
                <c:v>2016</c:v>
              </c:pt>
              <c:pt idx="2">
                <c:v>2017</c:v>
              </c:pt>
              <c:pt idx="3">
                <c:v>2018</c:v>
              </c:pt>
              <c:pt idx="4">
                <c:v>2019</c:v>
              </c:pt>
              <c:pt idx="5">
                <c:v>2020</c:v>
              </c:pt>
              <c:pt idx="6">
                <c:v>2021</c:v>
              </c:pt>
              <c:pt idx="7">
                <c:v>2022</c:v>
              </c:pt>
            </c:strLit>
          </c:cat>
          <c:val>
            <c:numLit>
              <c:formatCode>General</c:formatCode>
              <c:ptCount val="8"/>
              <c:pt idx="0">
                <c:v>7112.5810546875</c:v>
              </c:pt>
              <c:pt idx="1">
                <c:v>7195.4287109375</c:v>
              </c:pt>
              <c:pt idx="2">
                <c:v>6974.88037109375</c:v>
              </c:pt>
              <c:pt idx="3">
                <c:v>7320.5</c:v>
              </c:pt>
              <c:pt idx="4">
                <c:v>7017.85205078125</c:v>
              </c:pt>
              <c:pt idx="5">
                <c:v>6346.34228515625</c:v>
              </c:pt>
              <c:pt idx="6">
                <c:v>6856.13134765625</c:v>
              </c:pt>
              <c:pt idx="7">
                <c:v>6074.71826171875</c:v>
              </c:pt>
            </c:numLit>
          </c:val>
          <c:smooth val="0"/>
          <c:extLst>
            <c:ext xmlns:c15="http://schemas.microsoft.com/office/drawing/2012/chart" uri="{02D57815-91ED-43cb-92C2-25804820EDAC}">
              <c15:filteredSeriesTitle>
                <c15:tx>
                  <c:v>Sarja1</c:v>
                </c15:tx>
              </c15:filteredSeriesTitle>
            </c:ext>
            <c:ext xmlns:c16="http://schemas.microsoft.com/office/drawing/2014/chart" uri="{C3380CC4-5D6E-409C-BE32-E72D297353CC}">
              <c16:uniqueId val="{00000010-A5D3-4C41-B8FB-80E71BED629D}"/>
            </c:ext>
          </c:extLst>
        </c:ser>
        <c:dLbls>
          <c:showLegendKey val="0"/>
          <c:showVal val="0"/>
          <c:showCatName val="0"/>
          <c:showSerName val="0"/>
          <c:showPercent val="0"/>
          <c:showBubbleSize val="0"/>
        </c:dLbls>
        <c:marker val="1"/>
        <c:smooth val="0"/>
        <c:axId val="233998208"/>
        <c:axId val="233999744"/>
        <c:extLst>
          <c:ext xmlns:c15="http://schemas.microsoft.com/office/drawing/2012/chart" uri="{02D57815-91ED-43cb-92C2-25804820EDAC}">
            <c15:filteredLineSeries>
              <c15:ser>
                <c:idx val="0"/>
                <c:order val="0"/>
                <c:spPr>
                  <a:ln>
                    <a:solidFill>
                      <a:srgbClr val="4C0099"/>
                    </a:solidFill>
                  </a:ln>
                </c:spPr>
                <c:marker>
                  <c:spPr>
                    <a:ln>
                      <a:solidFill>
                        <a:srgbClr val="4C0099"/>
                      </a:solidFill>
                    </a:ln>
                  </c:spPr>
                </c:marker>
                <c:cat>
                  <c:strLit>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Lit>
                </c:cat>
                <c:val>
                  <c:numRef>
                    <c:extLst>
                      <c:ext uri="{02D57815-91ED-43cb-92C2-25804820EDAC}">
                        <c15:formulaRef>
                          <c15:sqref>([1]Lähtödata!$B$655,[1]Lähtödata!$B$694,[1]Lähtödata!$B$707,[1]Lähtödata!$B$720,[1]Lähtödata!$B$733,[1]Lähtödata!$B$746,[1]Lähtödata!$B$759,[1]Lähtödata!$B$772,[1]Lähtödata!$B$785,[1]Lähtödata!$B$798,[1]Lähtödata!$B$811,[1]Lähtödata!$B$824,[1]Lähtödata!$B$837)</c15:sqref>
                        </c15:formulaRef>
                      </c:ext>
                    </c:extLst>
                    <c:numCache>
                      <c:formatCode>General</c:formatCode>
                      <c:ptCount val="13"/>
                    </c:numCache>
                  </c:numRef>
                </c:val>
                <c:smooth val="0"/>
                <c:extLst>
                  <c:ext uri="{02D57815-91ED-43cb-92C2-25804820EDAC}">
                    <c15:filteredSeriesTitle>
                      <c15:tx>
                        <c:v> Kaukolämpö</c:v>
                      </c15:tx>
                    </c15:filteredSeriesTitle>
                  </c:ext>
                  <c:ext xmlns:c16="http://schemas.microsoft.com/office/drawing/2014/chart" uri="{C3380CC4-5D6E-409C-BE32-E72D297353CC}">
                    <c16:uniqueId val="{00000011-A5D3-4C41-B8FB-80E71BED629D}"/>
                  </c:ext>
                </c:extLst>
              </c15:ser>
            </c15:filteredLineSeries>
          </c:ext>
        </c:extLst>
      </c:lineChart>
      <c:catAx>
        <c:axId val="233998208"/>
        <c:scaling>
          <c:orientation val="minMax"/>
        </c:scaling>
        <c:delete val="0"/>
        <c:axPos val="b"/>
        <c:numFmt formatCode="General" sourceLinked="1"/>
        <c:majorTickMark val="out"/>
        <c:minorTickMark val="none"/>
        <c:tickLblPos val="nextTo"/>
        <c:txPr>
          <a:bodyPr/>
          <a:lstStyle/>
          <a:p>
            <a:pPr>
              <a:defRPr sz="900" b="0">
                <a:latin typeface="Abadi Extra Light"/>
                <a:ea typeface="Abadi Extra Light"/>
                <a:cs typeface="Abadi Extra Light"/>
              </a:defRPr>
            </a:pPr>
            <a:endParaRPr lang="fi-FI"/>
          </a:p>
        </c:txPr>
        <c:crossAx val="233999744"/>
        <c:crosses val="autoZero"/>
        <c:auto val="1"/>
        <c:lblAlgn val="ctr"/>
        <c:lblOffset val="100"/>
        <c:noMultiLvlLbl val="0"/>
      </c:catAx>
      <c:valAx>
        <c:axId val="233999744"/>
        <c:scaling>
          <c:orientation val="minMax"/>
          <c:min val="0"/>
        </c:scaling>
        <c:delete val="0"/>
        <c:axPos val="l"/>
        <c:majorGridlines>
          <c:spPr>
            <a:ln>
              <a:solidFill>
                <a:srgbClr val="000000"/>
              </a:solidFill>
              <a:prstDash val="solid"/>
            </a:ln>
          </c:spPr>
        </c:majorGridlines>
        <c:numFmt formatCode="0" sourceLinked="0"/>
        <c:majorTickMark val="out"/>
        <c:minorTickMark val="none"/>
        <c:tickLblPos val="nextTo"/>
        <c:txPr>
          <a:bodyPr/>
          <a:lstStyle/>
          <a:p>
            <a:pPr>
              <a:defRPr sz="900" b="0">
                <a:latin typeface="Abadi Extra Light"/>
                <a:ea typeface="Abadi Extra Light"/>
                <a:cs typeface="Abadi Extra Light"/>
              </a:defRPr>
            </a:pPr>
            <a:endParaRPr lang="fi-FI"/>
          </a:p>
        </c:txPr>
        <c:crossAx val="233998208"/>
        <c:crosses val="autoZero"/>
        <c:crossBetween val="between"/>
      </c:valAx>
    </c:plotArea>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44827586206897"/>
          <c:y val="3.2198051514747097E-2"/>
          <c:w val="0.8045977011494253"/>
          <c:h val="0.83589743589743593"/>
        </c:manualLayout>
      </c:layout>
      <c:barChart>
        <c:barDir val="col"/>
        <c:grouping val="clustered"/>
        <c:varyColors val="0"/>
        <c:ser>
          <c:idx val="0"/>
          <c:order val="0"/>
          <c:tx>
            <c:v>Päästöt yhteensä</c:v>
          </c:tx>
          <c:spPr>
            <a:solidFill>
              <a:srgbClr val="00CCCC"/>
            </a:solidFill>
          </c:spPr>
          <c:invertIfNegative val="0"/>
          <c:dPt>
            <c:idx val="0"/>
            <c:invertIfNegative val="0"/>
            <c:bubble3D val="0"/>
            <c:extLst>
              <c:ext xmlns:c16="http://schemas.microsoft.com/office/drawing/2014/chart" uri="{C3380CC4-5D6E-409C-BE32-E72D297353CC}">
                <c16:uniqueId val="{00000000-0528-4334-8FA7-C09EA5505B84}"/>
              </c:ext>
            </c:extLst>
          </c:dPt>
          <c:dPt>
            <c:idx val="1"/>
            <c:invertIfNegative val="0"/>
            <c:bubble3D val="0"/>
            <c:extLst>
              <c:ext xmlns:c16="http://schemas.microsoft.com/office/drawing/2014/chart" uri="{C3380CC4-5D6E-409C-BE32-E72D297353CC}">
                <c16:uniqueId val="{00000001-0528-4334-8FA7-C09EA5505B84}"/>
              </c:ext>
            </c:extLst>
          </c:dPt>
          <c:dPt>
            <c:idx val="2"/>
            <c:invertIfNegative val="0"/>
            <c:bubble3D val="0"/>
            <c:extLst>
              <c:ext xmlns:c16="http://schemas.microsoft.com/office/drawing/2014/chart" uri="{C3380CC4-5D6E-409C-BE32-E72D297353CC}">
                <c16:uniqueId val="{00000002-0528-4334-8FA7-C09EA5505B84}"/>
              </c:ext>
            </c:extLst>
          </c:dPt>
          <c:dPt>
            <c:idx val="3"/>
            <c:invertIfNegative val="0"/>
            <c:bubble3D val="0"/>
            <c:extLst>
              <c:ext xmlns:c16="http://schemas.microsoft.com/office/drawing/2014/chart" uri="{C3380CC4-5D6E-409C-BE32-E72D297353CC}">
                <c16:uniqueId val="{00000003-0528-4334-8FA7-C09EA5505B84}"/>
              </c:ext>
            </c:extLst>
          </c:dPt>
          <c:dPt>
            <c:idx val="4"/>
            <c:invertIfNegative val="0"/>
            <c:bubble3D val="0"/>
            <c:extLst>
              <c:ext xmlns:c16="http://schemas.microsoft.com/office/drawing/2014/chart" uri="{C3380CC4-5D6E-409C-BE32-E72D297353CC}">
                <c16:uniqueId val="{00000004-0528-4334-8FA7-C09EA5505B84}"/>
              </c:ext>
            </c:extLst>
          </c:dPt>
          <c:dPt>
            <c:idx val="5"/>
            <c:invertIfNegative val="0"/>
            <c:bubble3D val="0"/>
            <c:extLst>
              <c:ext xmlns:c16="http://schemas.microsoft.com/office/drawing/2014/chart" uri="{C3380CC4-5D6E-409C-BE32-E72D297353CC}">
                <c16:uniqueId val="{00000005-0528-4334-8FA7-C09EA5505B84}"/>
              </c:ext>
            </c:extLst>
          </c:dPt>
          <c:dPt>
            <c:idx val="6"/>
            <c:invertIfNegative val="0"/>
            <c:bubble3D val="0"/>
            <c:extLst>
              <c:ext xmlns:c16="http://schemas.microsoft.com/office/drawing/2014/chart" uri="{C3380CC4-5D6E-409C-BE32-E72D297353CC}">
                <c16:uniqueId val="{00000006-0528-4334-8FA7-C09EA5505B84}"/>
              </c:ext>
            </c:extLst>
          </c:dPt>
          <c:dPt>
            <c:idx val="7"/>
            <c:invertIfNegative val="0"/>
            <c:bubble3D val="0"/>
            <c:extLst>
              <c:ext xmlns:c16="http://schemas.microsoft.com/office/drawing/2014/chart" uri="{C3380CC4-5D6E-409C-BE32-E72D297353CC}">
                <c16:uniqueId val="{00000007-0528-4334-8FA7-C09EA5505B84}"/>
              </c:ext>
            </c:extLst>
          </c:dPt>
          <c:dPt>
            <c:idx val="8"/>
            <c:invertIfNegative val="0"/>
            <c:bubble3D val="0"/>
            <c:extLst>
              <c:ext xmlns:c16="http://schemas.microsoft.com/office/drawing/2014/chart" uri="{C3380CC4-5D6E-409C-BE32-E72D297353CC}">
                <c16:uniqueId val="{00000008-0528-4334-8FA7-C09EA5505B84}"/>
              </c:ext>
            </c:extLst>
          </c:dPt>
          <c:dPt>
            <c:idx val="9"/>
            <c:invertIfNegative val="0"/>
            <c:bubble3D val="0"/>
            <c:extLst>
              <c:ext xmlns:c16="http://schemas.microsoft.com/office/drawing/2014/chart" uri="{C3380CC4-5D6E-409C-BE32-E72D297353CC}">
                <c16:uniqueId val="{00000009-0528-4334-8FA7-C09EA5505B84}"/>
              </c:ext>
            </c:extLst>
          </c:dPt>
          <c:dPt>
            <c:idx val="10"/>
            <c:invertIfNegative val="0"/>
            <c:bubble3D val="0"/>
            <c:extLst>
              <c:ext xmlns:c16="http://schemas.microsoft.com/office/drawing/2014/chart" uri="{C3380CC4-5D6E-409C-BE32-E72D297353CC}">
                <c16:uniqueId val="{0000000A-0528-4334-8FA7-C09EA5505B84}"/>
              </c:ext>
            </c:extLst>
          </c:dPt>
          <c:dPt>
            <c:idx val="11"/>
            <c:invertIfNegative val="0"/>
            <c:bubble3D val="0"/>
            <c:extLst>
              <c:ext xmlns:c16="http://schemas.microsoft.com/office/drawing/2014/chart" uri="{C3380CC4-5D6E-409C-BE32-E72D297353CC}">
                <c16:uniqueId val="{0000000B-0528-4334-8FA7-C09EA5505B84}"/>
              </c:ext>
            </c:extLst>
          </c:dPt>
          <c:dPt>
            <c:idx val="12"/>
            <c:invertIfNegative val="0"/>
            <c:bubble3D val="0"/>
            <c:extLst>
              <c:ext xmlns:c16="http://schemas.microsoft.com/office/drawing/2014/chart" uri="{C3380CC4-5D6E-409C-BE32-E72D297353CC}">
                <c16:uniqueId val="{0000000C-0528-4334-8FA7-C09EA5505B84}"/>
              </c:ext>
            </c:extLst>
          </c:dPt>
          <c:dPt>
            <c:idx val="13"/>
            <c:invertIfNegative val="0"/>
            <c:bubble3D val="0"/>
            <c:extLst>
              <c:ext xmlns:c16="http://schemas.microsoft.com/office/drawing/2014/chart" uri="{C3380CC4-5D6E-409C-BE32-E72D297353CC}">
                <c16:uniqueId val="{0000000D-0528-4334-8FA7-C09EA5505B84}"/>
              </c:ext>
            </c:extLst>
          </c:dPt>
          <c:dPt>
            <c:idx val="14"/>
            <c:invertIfNegative val="0"/>
            <c:bubble3D val="0"/>
            <c:extLst>
              <c:ext xmlns:c16="http://schemas.microsoft.com/office/drawing/2014/chart" uri="{C3380CC4-5D6E-409C-BE32-E72D297353CC}">
                <c16:uniqueId val="{0000000E-0528-4334-8FA7-C09EA5505B84}"/>
              </c:ext>
            </c:extLst>
          </c:dPt>
          <c:dPt>
            <c:idx val="15"/>
            <c:invertIfNegative val="0"/>
            <c:bubble3D val="0"/>
            <c:spPr>
              <a:solidFill>
                <a:srgbClr val="00CCCC">
                  <a:alpha val="50000"/>
                </a:srgbClr>
              </a:solidFill>
            </c:spPr>
            <c:extLst>
              <c:ext xmlns:c16="http://schemas.microsoft.com/office/drawing/2014/chart" uri="{C3380CC4-5D6E-409C-BE32-E72D297353CC}">
                <c16:uniqueId val="{00000010-0528-4334-8FA7-C09EA5505B84}"/>
              </c:ext>
            </c:extLst>
          </c:dPt>
          <c:cat>
            <c:multiLvlStrRef>
              <c:f>#REF!</c:f>
            </c:multiLvlStrRef>
          </c:cat>
          <c:val>
            <c:numRef>
              <c:f>[1]Lähtödata!$AG$986:$AG$1001</c:f>
              <c:numCache>
                <c:formatCode>0.0</c:formatCode>
                <c:ptCount val="16"/>
                <c:pt idx="0">
                  <c:v>178.09550226168585</c:v>
                </c:pt>
                <c:pt idx="1">
                  <c:v>196.00742524233402</c:v>
                </c:pt>
                <c:pt idx="2">
                  <c:v>216.94307474917753</c:v>
                </c:pt>
                <c:pt idx="3">
                  <c:v>179.47629135136111</c:v>
                </c:pt>
                <c:pt idx="4">
                  <c:v>164.73787893895545</c:v>
                </c:pt>
                <c:pt idx="5">
                  <c:v>158.2212209850583</c:v>
                </c:pt>
                <c:pt idx="6">
                  <c:v>152.63121627270658</c:v>
                </c:pt>
                <c:pt idx="7">
                  <c:v>140.85036922879982</c:v>
                </c:pt>
                <c:pt idx="8">
                  <c:v>148.64528034488177</c:v>
                </c:pt>
                <c:pt idx="9">
                  <c:v>142.13955335970607</c:v>
                </c:pt>
                <c:pt idx="10">
                  <c:v>153.36559078658459</c:v>
                </c:pt>
                <c:pt idx="11">
                  <c:v>144.59294321232488</c:v>
                </c:pt>
                <c:pt idx="12">
                  <c:v>124.98724747673617</c:v>
                </c:pt>
                <c:pt idx="13">
                  <c:v>126.13761737546807</c:v>
                </c:pt>
                <c:pt idx="14">
                  <c:v>125.24840868635874</c:v>
                </c:pt>
                <c:pt idx="15">
                  <c:v>114.8446428580822</c:v>
                </c:pt>
              </c:numCache>
            </c:numRef>
          </c:val>
          <c:extLst>
            <c:ext xmlns:c16="http://schemas.microsoft.com/office/drawing/2014/chart" uri="{C3380CC4-5D6E-409C-BE32-E72D297353CC}">
              <c16:uniqueId val="{00000011-0528-4334-8FA7-C09EA5505B84}"/>
            </c:ext>
          </c:extLst>
        </c:ser>
        <c:dLbls>
          <c:showLegendKey val="0"/>
          <c:showVal val="0"/>
          <c:showCatName val="0"/>
          <c:showSerName val="0"/>
          <c:showPercent val="0"/>
          <c:showBubbleSize val="0"/>
        </c:dLbls>
        <c:gapWidth val="20"/>
        <c:axId val="234023552"/>
        <c:axId val="234022016"/>
      </c:barChart>
      <c:lineChart>
        <c:grouping val="standard"/>
        <c:varyColors val="0"/>
        <c:ser>
          <c:idx val="1"/>
          <c:order val="1"/>
          <c:tx>
            <c:v>Päästöt as. kohden</c:v>
          </c:tx>
          <c:spPr>
            <a:ln>
              <a:solidFill>
                <a:srgbClr val="4C0099"/>
              </a:solidFill>
              <a:prstDash val="solid"/>
            </a:ln>
          </c:spPr>
          <c:marker>
            <c:spPr>
              <a:solidFill>
                <a:srgbClr val="4C0099"/>
              </a:solidFill>
              <a:ln>
                <a:solidFill>
                  <a:srgbClr val="4C0099"/>
                </a:solidFill>
              </a:ln>
            </c:spPr>
          </c:marker>
          <c:dPt>
            <c:idx val="0"/>
            <c:marker>
              <c:spPr>
                <a:solidFill>
                  <a:srgbClr val="4C0099"/>
                </a:solidFill>
                <a:ln>
                  <a:solidFill>
                    <a:srgbClr val="4C0099"/>
                  </a:solidFill>
                  <a:prstDash val="solid"/>
                </a:ln>
              </c:spPr>
            </c:marker>
            <c:bubble3D val="0"/>
            <c:extLst>
              <c:ext xmlns:c16="http://schemas.microsoft.com/office/drawing/2014/chart" uri="{C3380CC4-5D6E-409C-BE32-E72D297353CC}">
                <c16:uniqueId val="{00000012-0528-4334-8FA7-C09EA5505B84}"/>
              </c:ext>
            </c:extLst>
          </c:dPt>
          <c:dPt>
            <c:idx val="1"/>
            <c:marker>
              <c:spPr>
                <a:solidFill>
                  <a:srgbClr val="4C0099"/>
                </a:solidFill>
                <a:ln>
                  <a:solidFill>
                    <a:srgbClr val="4C0099"/>
                  </a:solidFill>
                  <a:prstDash val="solid"/>
                </a:ln>
              </c:spPr>
            </c:marker>
            <c:bubble3D val="0"/>
            <c:extLst>
              <c:ext xmlns:c16="http://schemas.microsoft.com/office/drawing/2014/chart" uri="{C3380CC4-5D6E-409C-BE32-E72D297353CC}">
                <c16:uniqueId val="{00000013-0528-4334-8FA7-C09EA5505B84}"/>
              </c:ext>
            </c:extLst>
          </c:dPt>
          <c:dPt>
            <c:idx val="2"/>
            <c:marker>
              <c:spPr>
                <a:solidFill>
                  <a:srgbClr val="4C0099"/>
                </a:solidFill>
                <a:ln>
                  <a:solidFill>
                    <a:srgbClr val="4C0099"/>
                  </a:solidFill>
                  <a:prstDash val="solid"/>
                </a:ln>
              </c:spPr>
            </c:marker>
            <c:bubble3D val="0"/>
            <c:extLst>
              <c:ext xmlns:c16="http://schemas.microsoft.com/office/drawing/2014/chart" uri="{C3380CC4-5D6E-409C-BE32-E72D297353CC}">
                <c16:uniqueId val="{00000014-0528-4334-8FA7-C09EA5505B84}"/>
              </c:ext>
            </c:extLst>
          </c:dPt>
          <c:dPt>
            <c:idx val="3"/>
            <c:marker>
              <c:spPr>
                <a:solidFill>
                  <a:srgbClr val="4C0099"/>
                </a:solidFill>
                <a:ln>
                  <a:solidFill>
                    <a:srgbClr val="4C0099"/>
                  </a:solidFill>
                  <a:prstDash val="solid"/>
                </a:ln>
              </c:spPr>
            </c:marker>
            <c:bubble3D val="0"/>
            <c:extLst>
              <c:ext xmlns:c16="http://schemas.microsoft.com/office/drawing/2014/chart" uri="{C3380CC4-5D6E-409C-BE32-E72D297353CC}">
                <c16:uniqueId val="{00000015-0528-4334-8FA7-C09EA5505B84}"/>
              </c:ext>
            </c:extLst>
          </c:dPt>
          <c:dPt>
            <c:idx val="4"/>
            <c:marker>
              <c:spPr>
                <a:solidFill>
                  <a:srgbClr val="4C0099"/>
                </a:solidFill>
                <a:ln>
                  <a:solidFill>
                    <a:srgbClr val="4C0099"/>
                  </a:solidFill>
                  <a:prstDash val="solid"/>
                </a:ln>
              </c:spPr>
            </c:marker>
            <c:bubble3D val="0"/>
            <c:extLst>
              <c:ext xmlns:c16="http://schemas.microsoft.com/office/drawing/2014/chart" uri="{C3380CC4-5D6E-409C-BE32-E72D297353CC}">
                <c16:uniqueId val="{00000016-0528-4334-8FA7-C09EA5505B84}"/>
              </c:ext>
            </c:extLst>
          </c:dPt>
          <c:dPt>
            <c:idx val="5"/>
            <c:marker>
              <c:spPr>
                <a:solidFill>
                  <a:srgbClr val="4C0099"/>
                </a:solidFill>
                <a:ln>
                  <a:solidFill>
                    <a:srgbClr val="4C0099"/>
                  </a:solidFill>
                  <a:prstDash val="solid"/>
                </a:ln>
              </c:spPr>
            </c:marker>
            <c:bubble3D val="0"/>
            <c:extLst>
              <c:ext xmlns:c16="http://schemas.microsoft.com/office/drawing/2014/chart" uri="{C3380CC4-5D6E-409C-BE32-E72D297353CC}">
                <c16:uniqueId val="{00000017-0528-4334-8FA7-C09EA5505B84}"/>
              </c:ext>
            </c:extLst>
          </c:dPt>
          <c:dPt>
            <c:idx val="6"/>
            <c:marker>
              <c:spPr>
                <a:solidFill>
                  <a:srgbClr val="4C0099"/>
                </a:solidFill>
                <a:ln>
                  <a:solidFill>
                    <a:srgbClr val="4C0099"/>
                  </a:solidFill>
                  <a:prstDash val="solid"/>
                </a:ln>
              </c:spPr>
            </c:marker>
            <c:bubble3D val="0"/>
            <c:extLst>
              <c:ext xmlns:c16="http://schemas.microsoft.com/office/drawing/2014/chart" uri="{C3380CC4-5D6E-409C-BE32-E72D297353CC}">
                <c16:uniqueId val="{00000018-0528-4334-8FA7-C09EA5505B84}"/>
              </c:ext>
            </c:extLst>
          </c:dPt>
          <c:dPt>
            <c:idx val="7"/>
            <c:marker>
              <c:spPr>
                <a:solidFill>
                  <a:srgbClr val="4C0099"/>
                </a:solidFill>
                <a:ln>
                  <a:solidFill>
                    <a:srgbClr val="4C0099"/>
                  </a:solidFill>
                  <a:prstDash val="solid"/>
                </a:ln>
              </c:spPr>
            </c:marker>
            <c:bubble3D val="0"/>
            <c:extLst>
              <c:ext xmlns:c16="http://schemas.microsoft.com/office/drawing/2014/chart" uri="{C3380CC4-5D6E-409C-BE32-E72D297353CC}">
                <c16:uniqueId val="{00000019-0528-4334-8FA7-C09EA5505B84}"/>
              </c:ext>
            </c:extLst>
          </c:dPt>
          <c:dPt>
            <c:idx val="8"/>
            <c:marker>
              <c:spPr>
                <a:solidFill>
                  <a:srgbClr val="4C0099"/>
                </a:solidFill>
                <a:ln>
                  <a:solidFill>
                    <a:srgbClr val="4C0099"/>
                  </a:solidFill>
                  <a:prstDash val="solid"/>
                </a:ln>
              </c:spPr>
            </c:marker>
            <c:bubble3D val="0"/>
            <c:extLst>
              <c:ext xmlns:c16="http://schemas.microsoft.com/office/drawing/2014/chart" uri="{C3380CC4-5D6E-409C-BE32-E72D297353CC}">
                <c16:uniqueId val="{0000001A-0528-4334-8FA7-C09EA5505B84}"/>
              </c:ext>
            </c:extLst>
          </c:dPt>
          <c:dPt>
            <c:idx val="9"/>
            <c:marker>
              <c:spPr>
                <a:solidFill>
                  <a:srgbClr val="4C0099"/>
                </a:solidFill>
                <a:ln>
                  <a:solidFill>
                    <a:srgbClr val="4C0099"/>
                  </a:solidFill>
                  <a:prstDash val="solid"/>
                </a:ln>
              </c:spPr>
            </c:marker>
            <c:bubble3D val="0"/>
            <c:extLst>
              <c:ext xmlns:c16="http://schemas.microsoft.com/office/drawing/2014/chart" uri="{C3380CC4-5D6E-409C-BE32-E72D297353CC}">
                <c16:uniqueId val="{0000001B-0528-4334-8FA7-C09EA5505B84}"/>
              </c:ext>
            </c:extLst>
          </c:dPt>
          <c:dPt>
            <c:idx val="10"/>
            <c:marker>
              <c:spPr>
                <a:solidFill>
                  <a:srgbClr val="4C0099"/>
                </a:solidFill>
                <a:ln>
                  <a:solidFill>
                    <a:srgbClr val="4C0099"/>
                  </a:solidFill>
                  <a:prstDash val="solid"/>
                </a:ln>
              </c:spPr>
            </c:marker>
            <c:bubble3D val="0"/>
            <c:extLst>
              <c:ext xmlns:c16="http://schemas.microsoft.com/office/drawing/2014/chart" uri="{C3380CC4-5D6E-409C-BE32-E72D297353CC}">
                <c16:uniqueId val="{0000001C-0528-4334-8FA7-C09EA5505B84}"/>
              </c:ext>
            </c:extLst>
          </c:dPt>
          <c:dPt>
            <c:idx val="11"/>
            <c:marker>
              <c:spPr>
                <a:solidFill>
                  <a:srgbClr val="4C0099"/>
                </a:solidFill>
                <a:ln>
                  <a:solidFill>
                    <a:srgbClr val="4C0099"/>
                  </a:solidFill>
                  <a:prstDash val="solid"/>
                </a:ln>
              </c:spPr>
            </c:marker>
            <c:bubble3D val="0"/>
            <c:extLst>
              <c:ext xmlns:c16="http://schemas.microsoft.com/office/drawing/2014/chart" uri="{C3380CC4-5D6E-409C-BE32-E72D297353CC}">
                <c16:uniqueId val="{0000001D-0528-4334-8FA7-C09EA5505B84}"/>
              </c:ext>
            </c:extLst>
          </c:dPt>
          <c:dPt>
            <c:idx val="12"/>
            <c:marker>
              <c:spPr>
                <a:solidFill>
                  <a:srgbClr val="4C0099"/>
                </a:solidFill>
                <a:ln>
                  <a:solidFill>
                    <a:srgbClr val="4C0099"/>
                  </a:solidFill>
                  <a:prstDash val="solid"/>
                </a:ln>
              </c:spPr>
            </c:marker>
            <c:bubble3D val="0"/>
            <c:extLst>
              <c:ext xmlns:c16="http://schemas.microsoft.com/office/drawing/2014/chart" uri="{C3380CC4-5D6E-409C-BE32-E72D297353CC}">
                <c16:uniqueId val="{0000001E-0528-4334-8FA7-C09EA5505B84}"/>
              </c:ext>
            </c:extLst>
          </c:dPt>
          <c:dPt>
            <c:idx val="13"/>
            <c:marker>
              <c:spPr>
                <a:solidFill>
                  <a:srgbClr val="4C0099"/>
                </a:solidFill>
                <a:ln>
                  <a:solidFill>
                    <a:srgbClr val="4C0099"/>
                  </a:solidFill>
                  <a:prstDash val="solid"/>
                </a:ln>
              </c:spPr>
            </c:marker>
            <c:bubble3D val="0"/>
            <c:extLst>
              <c:ext xmlns:c16="http://schemas.microsoft.com/office/drawing/2014/chart" uri="{C3380CC4-5D6E-409C-BE32-E72D297353CC}">
                <c16:uniqueId val="{0000001F-0528-4334-8FA7-C09EA5505B84}"/>
              </c:ext>
            </c:extLst>
          </c:dPt>
          <c:dPt>
            <c:idx val="14"/>
            <c:marker>
              <c:spPr>
                <a:solidFill>
                  <a:srgbClr val="4C0099"/>
                </a:solidFill>
                <a:ln>
                  <a:solidFill>
                    <a:srgbClr val="4C0099"/>
                  </a:solidFill>
                  <a:prstDash val="solid"/>
                </a:ln>
              </c:spPr>
            </c:marker>
            <c:bubble3D val="0"/>
            <c:extLst>
              <c:ext xmlns:c16="http://schemas.microsoft.com/office/drawing/2014/chart" uri="{C3380CC4-5D6E-409C-BE32-E72D297353CC}">
                <c16:uniqueId val="{00000020-0528-4334-8FA7-C09EA5505B84}"/>
              </c:ext>
            </c:extLst>
          </c:dPt>
          <c:dPt>
            <c:idx val="15"/>
            <c:marker>
              <c:spPr>
                <a:solidFill>
                  <a:srgbClr val="4C0099"/>
                </a:solidFill>
                <a:ln>
                  <a:solidFill>
                    <a:srgbClr val="4C0099"/>
                  </a:solidFill>
                  <a:prstDash val="solid"/>
                </a:ln>
              </c:spPr>
            </c:marker>
            <c:bubble3D val="0"/>
            <c:extLst>
              <c:ext xmlns:c16="http://schemas.microsoft.com/office/drawing/2014/chart" uri="{C3380CC4-5D6E-409C-BE32-E72D297353CC}">
                <c16:uniqueId val="{00000021-0528-4334-8FA7-C09EA5505B84}"/>
              </c:ext>
            </c:extLst>
          </c:dPt>
          <c:dPt>
            <c:idx val="16"/>
            <c:marker>
              <c:spPr>
                <a:solidFill>
                  <a:srgbClr val="4C0099"/>
                </a:solidFill>
                <a:ln>
                  <a:solidFill>
                    <a:srgbClr val="4C0099"/>
                  </a:solidFill>
                  <a:prstDash val="solid"/>
                </a:ln>
              </c:spPr>
            </c:marker>
            <c:bubble3D val="0"/>
            <c:extLst>
              <c:ext xmlns:c16="http://schemas.microsoft.com/office/drawing/2014/chart" uri="{C3380CC4-5D6E-409C-BE32-E72D297353CC}">
                <c16:uniqueId val="{00000022-0528-4334-8FA7-C09EA5505B84}"/>
              </c:ext>
            </c:extLst>
          </c:dPt>
          <c:dPt>
            <c:idx val="17"/>
            <c:marker>
              <c:spPr>
                <a:solidFill>
                  <a:srgbClr val="4C0099"/>
                </a:solidFill>
                <a:ln>
                  <a:solidFill>
                    <a:srgbClr val="4C0099"/>
                  </a:solidFill>
                  <a:prstDash val="solid"/>
                </a:ln>
              </c:spPr>
            </c:marker>
            <c:bubble3D val="0"/>
            <c:extLst>
              <c:ext xmlns:c16="http://schemas.microsoft.com/office/drawing/2014/chart" uri="{C3380CC4-5D6E-409C-BE32-E72D297353CC}">
                <c16:uniqueId val="{00000023-0528-4334-8FA7-C09EA5505B84}"/>
              </c:ext>
            </c:extLst>
          </c:dPt>
          <c:dPt>
            <c:idx val="18"/>
            <c:marker>
              <c:spPr>
                <a:solidFill>
                  <a:srgbClr val="4C0099"/>
                </a:solidFill>
                <a:ln>
                  <a:solidFill>
                    <a:srgbClr val="4C0099"/>
                  </a:solidFill>
                  <a:prstDash val="solid"/>
                </a:ln>
              </c:spPr>
            </c:marker>
            <c:bubble3D val="0"/>
            <c:extLst>
              <c:ext xmlns:c16="http://schemas.microsoft.com/office/drawing/2014/chart" uri="{C3380CC4-5D6E-409C-BE32-E72D297353CC}">
                <c16:uniqueId val="{00000024-0528-4334-8FA7-C09EA5505B84}"/>
              </c:ext>
            </c:extLst>
          </c:dPt>
          <c:dPt>
            <c:idx val="19"/>
            <c:marker>
              <c:spPr>
                <a:solidFill>
                  <a:srgbClr val="4C0099"/>
                </a:solidFill>
                <a:ln>
                  <a:solidFill>
                    <a:srgbClr val="4C0099"/>
                  </a:solidFill>
                  <a:prstDash val="solid"/>
                </a:ln>
              </c:spPr>
            </c:marker>
            <c:bubble3D val="0"/>
            <c:extLst>
              <c:ext xmlns:c16="http://schemas.microsoft.com/office/drawing/2014/chart" uri="{C3380CC4-5D6E-409C-BE32-E72D297353CC}">
                <c16:uniqueId val="{00000025-0528-4334-8FA7-C09EA5505B84}"/>
              </c:ext>
            </c:extLst>
          </c:dPt>
          <c:dPt>
            <c:idx val="20"/>
            <c:marker>
              <c:spPr>
                <a:solidFill>
                  <a:srgbClr val="4C0099"/>
                </a:solidFill>
                <a:ln>
                  <a:solidFill>
                    <a:srgbClr val="4C0099"/>
                  </a:solidFill>
                  <a:prstDash val="solid"/>
                </a:ln>
              </c:spPr>
            </c:marker>
            <c:bubble3D val="0"/>
            <c:extLst>
              <c:ext xmlns:c16="http://schemas.microsoft.com/office/drawing/2014/chart" uri="{C3380CC4-5D6E-409C-BE32-E72D297353CC}">
                <c16:uniqueId val="{00000026-0528-4334-8FA7-C09EA5505B84}"/>
              </c:ext>
            </c:extLst>
          </c:dPt>
          <c:cat>
            <c:strLit>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strLit>
          </c:cat>
          <c:val>
            <c:numRef>
              <c:f>[1]Lähtödata!$AG$1009:$AG$1024</c:f>
              <c:numCache>
                <c:formatCode>0.0</c:formatCode>
                <c:ptCount val="16"/>
                <c:pt idx="0">
                  <c:v>4.4807281621678579</c:v>
                </c:pt>
                <c:pt idx="1">
                  <c:v>4.9256760043810219</c:v>
                </c:pt>
                <c:pt idx="2">
                  <c:v>5.4624971610015747</c:v>
                </c:pt>
                <c:pt idx="3">
                  <c:v>4.5071896371512086</c:v>
                </c:pt>
                <c:pt idx="4">
                  <c:v>4.1347793519139469</c:v>
                </c:pt>
                <c:pt idx="5">
                  <c:v>3.957608268967665</c:v>
                </c:pt>
                <c:pt idx="6">
                  <c:v>3.8186443901102471</c:v>
                </c:pt>
                <c:pt idx="7">
                  <c:v>3.5381539156673072</c:v>
                </c:pt>
                <c:pt idx="8">
                  <c:v>3.7523421099833838</c:v>
                </c:pt>
                <c:pt idx="9">
                  <c:v>3.5875707561763268</c:v>
                </c:pt>
                <c:pt idx="10">
                  <c:v>3.8964835057567226</c:v>
                </c:pt>
                <c:pt idx="11">
                  <c:v>3.6881250659947677</c:v>
                </c:pt>
                <c:pt idx="12">
                  <c:v>3.2015176095475453</c:v>
                </c:pt>
                <c:pt idx="13">
                  <c:v>3.2377016190217422</c:v>
                </c:pt>
                <c:pt idx="14">
                  <c:v>3.2391550595173855</c:v>
                </c:pt>
                <c:pt idx="15">
                  <c:v>2.9700944696532496</c:v>
                </c:pt>
              </c:numCache>
            </c:numRef>
          </c:val>
          <c:smooth val="0"/>
          <c:extLst>
            <c:ext xmlns:c16="http://schemas.microsoft.com/office/drawing/2014/chart" uri="{C3380CC4-5D6E-409C-BE32-E72D297353CC}">
              <c16:uniqueId val="{00000027-0528-4334-8FA7-C09EA5505B84}"/>
            </c:ext>
          </c:extLst>
        </c:ser>
        <c:dLbls>
          <c:showLegendKey val="0"/>
          <c:showVal val="0"/>
          <c:showCatName val="0"/>
          <c:showSerName val="0"/>
          <c:showPercent val="0"/>
          <c:showBubbleSize val="0"/>
        </c:dLbls>
        <c:marker val="1"/>
        <c:smooth val="0"/>
        <c:axId val="233998208"/>
        <c:axId val="233999744"/>
      </c:lineChart>
      <c:catAx>
        <c:axId val="233998208"/>
        <c:scaling>
          <c:orientation val="minMax"/>
        </c:scaling>
        <c:delete val="0"/>
        <c:axPos val="b"/>
        <c:numFmt formatCode="General" sourceLinked="1"/>
        <c:majorTickMark val="out"/>
        <c:minorTickMark val="none"/>
        <c:tickLblPos val="nextTo"/>
        <c:txPr>
          <a:bodyPr/>
          <a:lstStyle/>
          <a:p>
            <a:pPr>
              <a:defRPr sz="800"/>
            </a:pPr>
            <a:endParaRPr lang="fi-FI"/>
          </a:p>
        </c:txPr>
        <c:crossAx val="233999744"/>
        <c:crosses val="autoZero"/>
        <c:auto val="1"/>
        <c:lblAlgn val="ctr"/>
        <c:lblOffset val="100"/>
        <c:noMultiLvlLbl val="0"/>
      </c:catAx>
      <c:valAx>
        <c:axId val="233999744"/>
        <c:scaling>
          <c:orientation val="minMax"/>
          <c:max val="8"/>
          <c:min val="0"/>
        </c:scaling>
        <c:delete val="0"/>
        <c:axPos val="l"/>
        <c:majorGridlines/>
        <c:numFmt formatCode="General" sourceLinked="0"/>
        <c:majorTickMark val="out"/>
        <c:minorTickMark val="none"/>
        <c:tickLblPos val="nextTo"/>
        <c:txPr>
          <a:bodyPr/>
          <a:lstStyle/>
          <a:p>
            <a:pPr>
              <a:defRPr sz="900" b="0" baseline="0">
                <a:latin typeface="Abadi Extra Light"/>
                <a:ea typeface="Abadi Extra Light"/>
                <a:cs typeface="Abadi Extra Light"/>
              </a:defRPr>
            </a:pPr>
            <a:endParaRPr lang="fi-FI"/>
          </a:p>
        </c:txPr>
        <c:crossAx val="233998208"/>
        <c:crosses val="autoZero"/>
        <c:crossBetween val="between"/>
        <c:majorUnit val="2"/>
      </c:valAx>
      <c:valAx>
        <c:axId val="234022016"/>
        <c:scaling>
          <c:orientation val="minMax"/>
          <c:max val="250"/>
          <c:min val="0"/>
        </c:scaling>
        <c:delete val="0"/>
        <c:axPos val="r"/>
        <c:numFmt formatCode="0" sourceLinked="0"/>
        <c:majorTickMark val="out"/>
        <c:minorTickMark val="none"/>
        <c:tickLblPos val="high"/>
        <c:txPr>
          <a:bodyPr/>
          <a:lstStyle/>
          <a:p>
            <a:pPr>
              <a:defRPr sz="900" b="0">
                <a:latin typeface="Abadi Extra Light"/>
                <a:ea typeface="Abadi Extra Light"/>
                <a:cs typeface="Abadi Extra Light"/>
              </a:defRPr>
            </a:pPr>
            <a:endParaRPr lang="fi-FI"/>
          </a:p>
        </c:txPr>
        <c:crossAx val="234023552"/>
        <c:crosses val="max"/>
        <c:crossBetween val="between"/>
        <c:majorUnit val="50"/>
      </c:valAx>
      <c:catAx>
        <c:axId val="234023552"/>
        <c:scaling>
          <c:orientation val="minMax"/>
        </c:scaling>
        <c:delete val="1"/>
        <c:axPos val="b"/>
        <c:numFmt formatCode="General" sourceLinked="1"/>
        <c:majorTickMark val="out"/>
        <c:minorTickMark val="none"/>
        <c:tickLblPos val="none"/>
        <c:crossAx val="234022016"/>
        <c:crosses val="autoZero"/>
        <c:auto val="1"/>
        <c:lblAlgn val="ctr"/>
        <c:lblOffset val="100"/>
        <c:noMultiLvlLbl val="0"/>
      </c:catAx>
      <c:dTable>
        <c:showHorzBorder val="1"/>
        <c:showVertBorder val="1"/>
        <c:showOutline val="1"/>
        <c:showKeys val="1"/>
        <c:txPr>
          <a:bodyPr/>
          <a:lstStyle/>
          <a:p>
            <a:pPr rtl="0">
              <a:defRPr sz="1000" b="0">
                <a:latin typeface="Abadi Extra Light" panose="020B0204020104020204" pitchFamily="34" charset="0"/>
              </a:defRPr>
            </a:pPr>
            <a:endParaRPr lang="fi-FI"/>
          </a:p>
        </c:txPr>
      </c:dTable>
    </c:plotArea>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44827586206897"/>
          <c:y val="3.8258684720445191E-2"/>
          <c:w val="0.8045977011494253"/>
          <c:h val="0.82820512820512815"/>
        </c:manualLayout>
      </c:layout>
      <c:barChart>
        <c:barDir val="col"/>
        <c:grouping val="clustered"/>
        <c:varyColors val="0"/>
        <c:ser>
          <c:idx val="0"/>
          <c:order val="0"/>
          <c:tx>
            <c:v>Päästöt yhteensä</c:v>
          </c:tx>
          <c:spPr>
            <a:solidFill>
              <a:srgbClr val="00CCCC"/>
            </a:solidFill>
          </c:spPr>
          <c:invertIfNegative val="0"/>
          <c:dPt>
            <c:idx val="0"/>
            <c:invertIfNegative val="0"/>
            <c:bubble3D val="0"/>
            <c:extLst>
              <c:ext xmlns:c16="http://schemas.microsoft.com/office/drawing/2014/chart" uri="{C3380CC4-5D6E-409C-BE32-E72D297353CC}">
                <c16:uniqueId val="{00000000-D7C4-4E98-9288-174973D7D458}"/>
              </c:ext>
            </c:extLst>
          </c:dPt>
          <c:dPt>
            <c:idx val="1"/>
            <c:invertIfNegative val="0"/>
            <c:bubble3D val="0"/>
            <c:extLst>
              <c:ext xmlns:c16="http://schemas.microsoft.com/office/drawing/2014/chart" uri="{C3380CC4-5D6E-409C-BE32-E72D297353CC}">
                <c16:uniqueId val="{00000001-D7C4-4E98-9288-174973D7D458}"/>
              </c:ext>
            </c:extLst>
          </c:dPt>
          <c:dPt>
            <c:idx val="2"/>
            <c:invertIfNegative val="0"/>
            <c:bubble3D val="0"/>
            <c:extLst>
              <c:ext xmlns:c16="http://schemas.microsoft.com/office/drawing/2014/chart" uri="{C3380CC4-5D6E-409C-BE32-E72D297353CC}">
                <c16:uniqueId val="{00000002-D7C4-4E98-9288-174973D7D458}"/>
              </c:ext>
            </c:extLst>
          </c:dPt>
          <c:dPt>
            <c:idx val="3"/>
            <c:invertIfNegative val="0"/>
            <c:bubble3D val="0"/>
            <c:extLst>
              <c:ext xmlns:c16="http://schemas.microsoft.com/office/drawing/2014/chart" uri="{C3380CC4-5D6E-409C-BE32-E72D297353CC}">
                <c16:uniqueId val="{00000003-D7C4-4E98-9288-174973D7D458}"/>
              </c:ext>
            </c:extLst>
          </c:dPt>
          <c:dPt>
            <c:idx val="4"/>
            <c:invertIfNegative val="0"/>
            <c:bubble3D val="0"/>
            <c:extLst>
              <c:ext xmlns:c16="http://schemas.microsoft.com/office/drawing/2014/chart" uri="{C3380CC4-5D6E-409C-BE32-E72D297353CC}">
                <c16:uniqueId val="{00000004-D7C4-4E98-9288-174973D7D458}"/>
              </c:ext>
            </c:extLst>
          </c:dPt>
          <c:dPt>
            <c:idx val="5"/>
            <c:invertIfNegative val="0"/>
            <c:bubble3D val="0"/>
            <c:extLst>
              <c:ext xmlns:c16="http://schemas.microsoft.com/office/drawing/2014/chart" uri="{C3380CC4-5D6E-409C-BE32-E72D297353CC}">
                <c16:uniqueId val="{00000005-D7C4-4E98-9288-174973D7D458}"/>
              </c:ext>
            </c:extLst>
          </c:dPt>
          <c:dPt>
            <c:idx val="6"/>
            <c:invertIfNegative val="0"/>
            <c:bubble3D val="0"/>
            <c:extLst>
              <c:ext xmlns:c16="http://schemas.microsoft.com/office/drawing/2014/chart" uri="{C3380CC4-5D6E-409C-BE32-E72D297353CC}">
                <c16:uniqueId val="{00000006-D7C4-4E98-9288-174973D7D458}"/>
              </c:ext>
            </c:extLst>
          </c:dPt>
          <c:dPt>
            <c:idx val="7"/>
            <c:invertIfNegative val="0"/>
            <c:bubble3D val="0"/>
            <c:extLst>
              <c:ext xmlns:c16="http://schemas.microsoft.com/office/drawing/2014/chart" uri="{C3380CC4-5D6E-409C-BE32-E72D297353CC}">
                <c16:uniqueId val="{00000007-D7C4-4E98-9288-174973D7D458}"/>
              </c:ext>
            </c:extLst>
          </c:dPt>
          <c:dPt>
            <c:idx val="8"/>
            <c:invertIfNegative val="0"/>
            <c:bubble3D val="0"/>
            <c:extLst>
              <c:ext xmlns:c16="http://schemas.microsoft.com/office/drawing/2014/chart" uri="{C3380CC4-5D6E-409C-BE32-E72D297353CC}">
                <c16:uniqueId val="{00000008-D7C4-4E98-9288-174973D7D458}"/>
              </c:ext>
            </c:extLst>
          </c:dPt>
          <c:dPt>
            <c:idx val="9"/>
            <c:invertIfNegative val="0"/>
            <c:bubble3D val="0"/>
            <c:extLst>
              <c:ext xmlns:c16="http://schemas.microsoft.com/office/drawing/2014/chart" uri="{C3380CC4-5D6E-409C-BE32-E72D297353CC}">
                <c16:uniqueId val="{00000009-D7C4-4E98-9288-174973D7D458}"/>
              </c:ext>
            </c:extLst>
          </c:dPt>
          <c:dPt>
            <c:idx val="10"/>
            <c:invertIfNegative val="0"/>
            <c:bubble3D val="0"/>
            <c:extLst>
              <c:ext xmlns:c16="http://schemas.microsoft.com/office/drawing/2014/chart" uri="{C3380CC4-5D6E-409C-BE32-E72D297353CC}">
                <c16:uniqueId val="{0000000A-D7C4-4E98-9288-174973D7D458}"/>
              </c:ext>
            </c:extLst>
          </c:dPt>
          <c:dPt>
            <c:idx val="11"/>
            <c:invertIfNegative val="0"/>
            <c:bubble3D val="0"/>
            <c:extLst>
              <c:ext xmlns:c16="http://schemas.microsoft.com/office/drawing/2014/chart" uri="{C3380CC4-5D6E-409C-BE32-E72D297353CC}">
                <c16:uniqueId val="{0000000B-D7C4-4E98-9288-174973D7D458}"/>
              </c:ext>
            </c:extLst>
          </c:dPt>
          <c:dPt>
            <c:idx val="12"/>
            <c:invertIfNegative val="0"/>
            <c:bubble3D val="0"/>
            <c:extLst>
              <c:ext xmlns:c16="http://schemas.microsoft.com/office/drawing/2014/chart" uri="{C3380CC4-5D6E-409C-BE32-E72D297353CC}">
                <c16:uniqueId val="{0000000C-D7C4-4E98-9288-174973D7D458}"/>
              </c:ext>
            </c:extLst>
          </c:dPt>
          <c:dPt>
            <c:idx val="13"/>
            <c:invertIfNegative val="0"/>
            <c:bubble3D val="0"/>
            <c:extLst>
              <c:ext xmlns:c16="http://schemas.microsoft.com/office/drawing/2014/chart" uri="{C3380CC4-5D6E-409C-BE32-E72D297353CC}">
                <c16:uniqueId val="{0000000D-D7C4-4E98-9288-174973D7D458}"/>
              </c:ext>
            </c:extLst>
          </c:dPt>
          <c:dPt>
            <c:idx val="14"/>
            <c:invertIfNegative val="0"/>
            <c:bubble3D val="0"/>
            <c:extLst>
              <c:ext xmlns:c16="http://schemas.microsoft.com/office/drawing/2014/chart" uri="{C3380CC4-5D6E-409C-BE32-E72D297353CC}">
                <c16:uniqueId val="{0000000E-D7C4-4E98-9288-174973D7D458}"/>
              </c:ext>
            </c:extLst>
          </c:dPt>
          <c:cat>
            <c:multiLvlStrRef>
              <c:f>#REF!</c:f>
            </c:multiLvlStrRef>
          </c:cat>
          <c:val>
            <c:numRef>
              <c:f>([1]Lähtödata!$AG$757,[1]Lähtödata!$AG$770,[1]Lähtödata!$AG$783,[1]Lähtödata!$AG$796,[1]Lähtödata!$AG$809,[1]Lähtödata!$AG$822,[1]Lähtödata!$AG$835,[1]Lähtödata!$AG$848,[1]Lähtödata!$AG$861,[1]Lähtödata!$AG$874,[1]Lähtödata!$AG$887,[1]Lähtödata!$AG$900,[1]Lähtödata!$AG$913,[1]Lähtödata!$AG$926,[1]Lähtödata!$AG$939)</c:f>
              <c:numCache>
                <c:formatCode>0.0</c:formatCode>
                <c:ptCount val="15"/>
                <c:pt idx="0">
                  <c:v>690.80957085823968</c:v>
                </c:pt>
                <c:pt idx="1">
                  <c:v>680.05395253148311</c:v>
                </c:pt>
                <c:pt idx="2">
                  <c:v>856.01163474343252</c:v>
                </c:pt>
                <c:pt idx="3">
                  <c:v>708.24740627712879</c:v>
                </c:pt>
                <c:pt idx="4">
                  <c:v>577.48035767942167</c:v>
                </c:pt>
                <c:pt idx="5">
                  <c:v>603.57923734155486</c:v>
                </c:pt>
                <c:pt idx="6">
                  <c:v>505.82232710081587</c:v>
                </c:pt>
                <c:pt idx="7">
                  <c:v>501.68034536310495</c:v>
                </c:pt>
                <c:pt idx="8">
                  <c:v>511.20524124939078</c:v>
                </c:pt>
                <c:pt idx="9">
                  <c:v>493.15010252875055</c:v>
                </c:pt>
                <c:pt idx="10">
                  <c:v>561.5312839953026</c:v>
                </c:pt>
                <c:pt idx="11">
                  <c:v>493.22723045653055</c:v>
                </c:pt>
                <c:pt idx="12">
                  <c:v>427.53319957484194</c:v>
                </c:pt>
                <c:pt idx="13">
                  <c:v>416.76452769513674</c:v>
                </c:pt>
                <c:pt idx="14">
                  <c:v>352.35005645107583</c:v>
                </c:pt>
              </c:numCache>
            </c:numRef>
          </c:val>
          <c:extLst>
            <c:ext xmlns:c16="http://schemas.microsoft.com/office/drawing/2014/chart" uri="{C3380CC4-5D6E-409C-BE32-E72D297353CC}">
              <c16:uniqueId val="{0000000F-D7C4-4E98-9288-174973D7D458}"/>
            </c:ext>
          </c:extLst>
        </c:ser>
        <c:dLbls>
          <c:showLegendKey val="0"/>
          <c:showVal val="0"/>
          <c:showCatName val="0"/>
          <c:showSerName val="0"/>
          <c:showPercent val="0"/>
          <c:showBubbleSize val="0"/>
        </c:dLbls>
        <c:gapWidth val="15"/>
        <c:axId val="234162816"/>
        <c:axId val="234161280"/>
      </c:barChart>
      <c:lineChart>
        <c:grouping val="standard"/>
        <c:varyColors val="0"/>
        <c:ser>
          <c:idx val="1"/>
          <c:order val="1"/>
          <c:tx>
            <c:v>Päästöt as. kohden</c:v>
          </c:tx>
          <c:spPr>
            <a:ln>
              <a:solidFill>
                <a:srgbClr val="4C0099"/>
              </a:solidFill>
              <a:prstDash val="solid"/>
            </a:ln>
          </c:spPr>
          <c:marker>
            <c:spPr>
              <a:solidFill>
                <a:srgbClr val="4C0099"/>
              </a:solidFill>
              <a:ln>
                <a:solidFill>
                  <a:srgbClr val="4C0099"/>
                </a:solidFill>
              </a:ln>
            </c:spPr>
          </c:marker>
          <c:dPt>
            <c:idx val="0"/>
            <c:marker>
              <c:spPr>
                <a:solidFill>
                  <a:srgbClr val="4C0099"/>
                </a:solidFill>
                <a:ln>
                  <a:solidFill>
                    <a:srgbClr val="4C0099"/>
                  </a:solidFill>
                  <a:prstDash val="solid"/>
                </a:ln>
              </c:spPr>
            </c:marker>
            <c:bubble3D val="0"/>
            <c:extLst>
              <c:ext xmlns:c16="http://schemas.microsoft.com/office/drawing/2014/chart" uri="{C3380CC4-5D6E-409C-BE32-E72D297353CC}">
                <c16:uniqueId val="{00000010-D7C4-4E98-9288-174973D7D458}"/>
              </c:ext>
            </c:extLst>
          </c:dPt>
          <c:dPt>
            <c:idx val="1"/>
            <c:marker>
              <c:spPr>
                <a:solidFill>
                  <a:srgbClr val="4C0099"/>
                </a:solidFill>
                <a:ln>
                  <a:solidFill>
                    <a:srgbClr val="4C0099"/>
                  </a:solidFill>
                  <a:prstDash val="solid"/>
                </a:ln>
              </c:spPr>
            </c:marker>
            <c:bubble3D val="0"/>
            <c:extLst>
              <c:ext xmlns:c16="http://schemas.microsoft.com/office/drawing/2014/chart" uri="{C3380CC4-5D6E-409C-BE32-E72D297353CC}">
                <c16:uniqueId val="{00000011-D7C4-4E98-9288-174973D7D458}"/>
              </c:ext>
            </c:extLst>
          </c:dPt>
          <c:dPt>
            <c:idx val="2"/>
            <c:marker>
              <c:spPr>
                <a:solidFill>
                  <a:srgbClr val="4C0099"/>
                </a:solidFill>
                <a:ln>
                  <a:solidFill>
                    <a:srgbClr val="4C0099"/>
                  </a:solidFill>
                  <a:prstDash val="solid"/>
                </a:ln>
              </c:spPr>
            </c:marker>
            <c:bubble3D val="0"/>
            <c:extLst>
              <c:ext xmlns:c16="http://schemas.microsoft.com/office/drawing/2014/chart" uri="{C3380CC4-5D6E-409C-BE32-E72D297353CC}">
                <c16:uniqueId val="{00000012-D7C4-4E98-9288-174973D7D458}"/>
              </c:ext>
            </c:extLst>
          </c:dPt>
          <c:dPt>
            <c:idx val="3"/>
            <c:marker>
              <c:spPr>
                <a:solidFill>
                  <a:srgbClr val="4C0099"/>
                </a:solidFill>
                <a:ln>
                  <a:solidFill>
                    <a:srgbClr val="4C0099"/>
                  </a:solidFill>
                  <a:prstDash val="solid"/>
                </a:ln>
              </c:spPr>
            </c:marker>
            <c:bubble3D val="0"/>
            <c:extLst>
              <c:ext xmlns:c16="http://schemas.microsoft.com/office/drawing/2014/chart" uri="{C3380CC4-5D6E-409C-BE32-E72D297353CC}">
                <c16:uniqueId val="{00000013-D7C4-4E98-9288-174973D7D458}"/>
              </c:ext>
            </c:extLst>
          </c:dPt>
          <c:dPt>
            <c:idx val="4"/>
            <c:marker>
              <c:spPr>
                <a:solidFill>
                  <a:srgbClr val="4C0099"/>
                </a:solidFill>
                <a:ln>
                  <a:solidFill>
                    <a:srgbClr val="4C0099"/>
                  </a:solidFill>
                  <a:prstDash val="solid"/>
                </a:ln>
              </c:spPr>
            </c:marker>
            <c:bubble3D val="0"/>
            <c:extLst>
              <c:ext xmlns:c16="http://schemas.microsoft.com/office/drawing/2014/chart" uri="{C3380CC4-5D6E-409C-BE32-E72D297353CC}">
                <c16:uniqueId val="{00000014-D7C4-4E98-9288-174973D7D458}"/>
              </c:ext>
            </c:extLst>
          </c:dPt>
          <c:dPt>
            <c:idx val="5"/>
            <c:marker>
              <c:spPr>
                <a:solidFill>
                  <a:srgbClr val="4C0099"/>
                </a:solidFill>
                <a:ln>
                  <a:solidFill>
                    <a:srgbClr val="4C0099"/>
                  </a:solidFill>
                  <a:prstDash val="solid"/>
                </a:ln>
              </c:spPr>
            </c:marker>
            <c:bubble3D val="0"/>
            <c:extLst>
              <c:ext xmlns:c16="http://schemas.microsoft.com/office/drawing/2014/chart" uri="{C3380CC4-5D6E-409C-BE32-E72D297353CC}">
                <c16:uniqueId val="{00000015-D7C4-4E98-9288-174973D7D458}"/>
              </c:ext>
            </c:extLst>
          </c:dPt>
          <c:dPt>
            <c:idx val="6"/>
            <c:marker>
              <c:spPr>
                <a:solidFill>
                  <a:srgbClr val="4C0099"/>
                </a:solidFill>
                <a:ln>
                  <a:solidFill>
                    <a:srgbClr val="4C0099"/>
                  </a:solidFill>
                  <a:prstDash val="solid"/>
                </a:ln>
              </c:spPr>
            </c:marker>
            <c:bubble3D val="0"/>
            <c:extLst>
              <c:ext xmlns:c16="http://schemas.microsoft.com/office/drawing/2014/chart" uri="{C3380CC4-5D6E-409C-BE32-E72D297353CC}">
                <c16:uniqueId val="{00000016-D7C4-4E98-9288-174973D7D458}"/>
              </c:ext>
            </c:extLst>
          </c:dPt>
          <c:dPt>
            <c:idx val="7"/>
            <c:marker>
              <c:spPr>
                <a:solidFill>
                  <a:srgbClr val="4C0099"/>
                </a:solidFill>
                <a:ln>
                  <a:solidFill>
                    <a:srgbClr val="4C0099"/>
                  </a:solidFill>
                  <a:prstDash val="solid"/>
                </a:ln>
              </c:spPr>
            </c:marker>
            <c:bubble3D val="0"/>
            <c:extLst>
              <c:ext xmlns:c16="http://schemas.microsoft.com/office/drawing/2014/chart" uri="{C3380CC4-5D6E-409C-BE32-E72D297353CC}">
                <c16:uniqueId val="{00000017-D7C4-4E98-9288-174973D7D458}"/>
              </c:ext>
            </c:extLst>
          </c:dPt>
          <c:dPt>
            <c:idx val="8"/>
            <c:marker>
              <c:spPr>
                <a:solidFill>
                  <a:srgbClr val="4C0099"/>
                </a:solidFill>
                <a:ln>
                  <a:solidFill>
                    <a:srgbClr val="4C0099"/>
                  </a:solidFill>
                  <a:prstDash val="solid"/>
                </a:ln>
              </c:spPr>
            </c:marker>
            <c:bubble3D val="0"/>
            <c:extLst>
              <c:ext xmlns:c16="http://schemas.microsoft.com/office/drawing/2014/chart" uri="{C3380CC4-5D6E-409C-BE32-E72D297353CC}">
                <c16:uniqueId val="{00000018-D7C4-4E98-9288-174973D7D458}"/>
              </c:ext>
            </c:extLst>
          </c:dPt>
          <c:dPt>
            <c:idx val="9"/>
            <c:marker>
              <c:spPr>
                <a:solidFill>
                  <a:srgbClr val="4C0099"/>
                </a:solidFill>
                <a:ln>
                  <a:solidFill>
                    <a:srgbClr val="4C0099"/>
                  </a:solidFill>
                  <a:prstDash val="solid"/>
                </a:ln>
              </c:spPr>
            </c:marker>
            <c:bubble3D val="0"/>
            <c:extLst>
              <c:ext xmlns:c16="http://schemas.microsoft.com/office/drawing/2014/chart" uri="{C3380CC4-5D6E-409C-BE32-E72D297353CC}">
                <c16:uniqueId val="{00000019-D7C4-4E98-9288-174973D7D458}"/>
              </c:ext>
            </c:extLst>
          </c:dPt>
          <c:dPt>
            <c:idx val="10"/>
            <c:marker>
              <c:spPr>
                <a:solidFill>
                  <a:srgbClr val="4C0099"/>
                </a:solidFill>
                <a:ln>
                  <a:solidFill>
                    <a:srgbClr val="4C0099"/>
                  </a:solidFill>
                  <a:prstDash val="solid"/>
                </a:ln>
              </c:spPr>
            </c:marker>
            <c:bubble3D val="0"/>
            <c:extLst>
              <c:ext xmlns:c16="http://schemas.microsoft.com/office/drawing/2014/chart" uri="{C3380CC4-5D6E-409C-BE32-E72D297353CC}">
                <c16:uniqueId val="{0000001A-D7C4-4E98-9288-174973D7D458}"/>
              </c:ext>
            </c:extLst>
          </c:dPt>
          <c:dPt>
            <c:idx val="11"/>
            <c:marker>
              <c:spPr>
                <a:solidFill>
                  <a:srgbClr val="4C0099"/>
                </a:solidFill>
                <a:ln>
                  <a:solidFill>
                    <a:srgbClr val="4C0099"/>
                  </a:solidFill>
                  <a:prstDash val="solid"/>
                </a:ln>
              </c:spPr>
            </c:marker>
            <c:bubble3D val="0"/>
            <c:extLst>
              <c:ext xmlns:c16="http://schemas.microsoft.com/office/drawing/2014/chart" uri="{C3380CC4-5D6E-409C-BE32-E72D297353CC}">
                <c16:uniqueId val="{0000001B-D7C4-4E98-9288-174973D7D458}"/>
              </c:ext>
            </c:extLst>
          </c:dPt>
          <c:dPt>
            <c:idx val="12"/>
            <c:marker>
              <c:spPr>
                <a:solidFill>
                  <a:srgbClr val="4C0099"/>
                </a:solidFill>
                <a:ln>
                  <a:solidFill>
                    <a:srgbClr val="4C0099"/>
                  </a:solidFill>
                  <a:prstDash val="solid"/>
                </a:ln>
              </c:spPr>
            </c:marker>
            <c:bubble3D val="0"/>
            <c:extLst>
              <c:ext xmlns:c16="http://schemas.microsoft.com/office/drawing/2014/chart" uri="{C3380CC4-5D6E-409C-BE32-E72D297353CC}">
                <c16:uniqueId val="{0000001C-D7C4-4E98-9288-174973D7D458}"/>
              </c:ext>
            </c:extLst>
          </c:dPt>
          <c:dPt>
            <c:idx val="13"/>
            <c:marker>
              <c:spPr>
                <a:solidFill>
                  <a:srgbClr val="4C0099"/>
                </a:solidFill>
                <a:ln>
                  <a:solidFill>
                    <a:srgbClr val="4C0099"/>
                  </a:solidFill>
                  <a:prstDash val="solid"/>
                </a:ln>
              </c:spPr>
            </c:marker>
            <c:bubble3D val="0"/>
            <c:extLst>
              <c:ext xmlns:c16="http://schemas.microsoft.com/office/drawing/2014/chart" uri="{C3380CC4-5D6E-409C-BE32-E72D297353CC}">
                <c16:uniqueId val="{0000001D-D7C4-4E98-9288-174973D7D458}"/>
              </c:ext>
            </c:extLst>
          </c:dPt>
          <c:dPt>
            <c:idx val="14"/>
            <c:marker>
              <c:spPr>
                <a:solidFill>
                  <a:srgbClr val="4C0099"/>
                </a:solidFill>
                <a:ln>
                  <a:solidFill>
                    <a:srgbClr val="4C0099"/>
                  </a:solidFill>
                  <a:prstDash val="solid"/>
                </a:ln>
              </c:spPr>
            </c:marker>
            <c:bubble3D val="0"/>
            <c:extLst>
              <c:ext xmlns:c16="http://schemas.microsoft.com/office/drawing/2014/chart" uri="{C3380CC4-5D6E-409C-BE32-E72D297353CC}">
                <c16:uniqueId val="{0000001E-D7C4-4E98-9288-174973D7D458}"/>
              </c:ext>
            </c:extLst>
          </c:dPt>
          <c:dPt>
            <c:idx val="15"/>
            <c:marker>
              <c:spPr>
                <a:solidFill>
                  <a:srgbClr val="4C0099"/>
                </a:solidFill>
                <a:ln>
                  <a:solidFill>
                    <a:srgbClr val="4C0099"/>
                  </a:solidFill>
                  <a:prstDash val="solid"/>
                </a:ln>
              </c:spPr>
            </c:marker>
            <c:bubble3D val="0"/>
            <c:extLst>
              <c:ext xmlns:c16="http://schemas.microsoft.com/office/drawing/2014/chart" uri="{C3380CC4-5D6E-409C-BE32-E72D297353CC}">
                <c16:uniqueId val="{0000001F-D7C4-4E98-9288-174973D7D458}"/>
              </c:ext>
            </c:extLst>
          </c:dPt>
          <c:dPt>
            <c:idx val="16"/>
            <c:marker>
              <c:spPr>
                <a:solidFill>
                  <a:srgbClr val="4C0099"/>
                </a:solidFill>
                <a:ln>
                  <a:solidFill>
                    <a:srgbClr val="4C0099"/>
                  </a:solidFill>
                  <a:prstDash val="solid"/>
                </a:ln>
              </c:spPr>
            </c:marker>
            <c:bubble3D val="0"/>
            <c:extLst>
              <c:ext xmlns:c16="http://schemas.microsoft.com/office/drawing/2014/chart" uri="{C3380CC4-5D6E-409C-BE32-E72D297353CC}">
                <c16:uniqueId val="{00000020-D7C4-4E98-9288-174973D7D458}"/>
              </c:ext>
            </c:extLst>
          </c:dPt>
          <c:dPt>
            <c:idx val="17"/>
            <c:marker>
              <c:spPr>
                <a:solidFill>
                  <a:srgbClr val="4C0099"/>
                </a:solidFill>
                <a:ln>
                  <a:solidFill>
                    <a:srgbClr val="4C0099"/>
                  </a:solidFill>
                  <a:prstDash val="solid"/>
                </a:ln>
              </c:spPr>
            </c:marker>
            <c:bubble3D val="0"/>
            <c:extLst>
              <c:ext xmlns:c16="http://schemas.microsoft.com/office/drawing/2014/chart" uri="{C3380CC4-5D6E-409C-BE32-E72D297353CC}">
                <c16:uniqueId val="{00000021-D7C4-4E98-9288-174973D7D458}"/>
              </c:ext>
            </c:extLst>
          </c:dPt>
          <c:dPt>
            <c:idx val="18"/>
            <c:marker>
              <c:spPr>
                <a:solidFill>
                  <a:srgbClr val="4C0099"/>
                </a:solidFill>
                <a:ln>
                  <a:solidFill>
                    <a:srgbClr val="4C0099"/>
                  </a:solidFill>
                  <a:prstDash val="solid"/>
                </a:ln>
              </c:spPr>
            </c:marker>
            <c:bubble3D val="0"/>
            <c:extLst>
              <c:ext xmlns:c16="http://schemas.microsoft.com/office/drawing/2014/chart" uri="{C3380CC4-5D6E-409C-BE32-E72D297353CC}">
                <c16:uniqueId val="{00000022-D7C4-4E98-9288-174973D7D458}"/>
              </c:ext>
            </c:extLst>
          </c:dPt>
          <c:dPt>
            <c:idx val="19"/>
            <c:marker>
              <c:spPr>
                <a:solidFill>
                  <a:srgbClr val="4C0099"/>
                </a:solidFill>
                <a:ln>
                  <a:solidFill>
                    <a:srgbClr val="4C0099"/>
                  </a:solidFill>
                  <a:prstDash val="solid"/>
                </a:ln>
              </c:spPr>
            </c:marker>
            <c:bubble3D val="0"/>
            <c:extLst>
              <c:ext xmlns:c16="http://schemas.microsoft.com/office/drawing/2014/chart" uri="{C3380CC4-5D6E-409C-BE32-E72D297353CC}">
                <c16:uniqueId val="{00000023-D7C4-4E98-9288-174973D7D458}"/>
              </c:ext>
            </c:extLst>
          </c:dPt>
          <c:dPt>
            <c:idx val="20"/>
            <c:marker>
              <c:spPr>
                <a:solidFill>
                  <a:srgbClr val="4C0099"/>
                </a:solidFill>
                <a:ln>
                  <a:solidFill>
                    <a:srgbClr val="4C0099"/>
                  </a:solidFill>
                  <a:prstDash val="solid"/>
                </a:ln>
              </c:spPr>
            </c:marker>
            <c:bubble3D val="0"/>
            <c:extLst>
              <c:ext xmlns:c16="http://schemas.microsoft.com/office/drawing/2014/chart" uri="{C3380CC4-5D6E-409C-BE32-E72D297353CC}">
                <c16:uniqueId val="{00000024-D7C4-4E98-9288-174973D7D458}"/>
              </c:ext>
            </c:extLst>
          </c:dPt>
          <c:cat>
            <c:strLit>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strLit>
          </c:cat>
          <c:val>
            <c:numRef>
              <c:f>[1]Lähtödata!$AG$1542:$AG$1556</c:f>
              <c:numCache>
                <c:formatCode>0.0</c:formatCode>
                <c:ptCount val="15"/>
                <c:pt idx="0">
                  <c:v>17.380168839364973</c:v>
                </c:pt>
                <c:pt idx="1">
                  <c:v>17.089788468612145</c:v>
                </c:pt>
                <c:pt idx="2">
                  <c:v>21.553862136307</c:v>
                </c:pt>
                <c:pt idx="3">
                  <c:v>17.786223161153412</c:v>
                </c:pt>
                <c:pt idx="4">
                  <c:v>14.494261274017912</c:v>
                </c:pt>
                <c:pt idx="5">
                  <c:v>15.097407072251803</c:v>
                </c:pt>
                <c:pt idx="6">
                  <c:v>12.655049464618861</c:v>
                </c:pt>
                <c:pt idx="7">
                  <c:v>12.602184062978345</c:v>
                </c:pt>
                <c:pt idx="8">
                  <c:v>12.904661009981087</c:v>
                </c:pt>
                <c:pt idx="9">
                  <c:v>12.446999054233986</c:v>
                </c:pt>
                <c:pt idx="10">
                  <c:v>14.266546849474151</c:v>
                </c:pt>
                <c:pt idx="11">
                  <c:v>12.580722623556447</c:v>
                </c:pt>
                <c:pt idx="12">
                  <c:v>10.951157775994927</c:v>
                </c:pt>
                <c:pt idx="13">
                  <c:v>10.697516047514997</c:v>
                </c:pt>
                <c:pt idx="14">
                  <c:v>9.1124229045717495</c:v>
                </c:pt>
              </c:numCache>
            </c:numRef>
          </c:val>
          <c:smooth val="0"/>
          <c:extLst>
            <c:ext xmlns:c16="http://schemas.microsoft.com/office/drawing/2014/chart" uri="{C3380CC4-5D6E-409C-BE32-E72D297353CC}">
              <c16:uniqueId val="{00000025-D7C4-4E98-9288-174973D7D458}"/>
            </c:ext>
          </c:extLst>
        </c:ser>
        <c:dLbls>
          <c:showLegendKey val="0"/>
          <c:showVal val="0"/>
          <c:showCatName val="0"/>
          <c:showSerName val="0"/>
          <c:showPercent val="0"/>
          <c:showBubbleSize val="0"/>
        </c:dLbls>
        <c:marker val="1"/>
        <c:smooth val="0"/>
        <c:axId val="234153856"/>
        <c:axId val="234155392"/>
      </c:lineChart>
      <c:catAx>
        <c:axId val="234153856"/>
        <c:scaling>
          <c:orientation val="minMax"/>
        </c:scaling>
        <c:delete val="0"/>
        <c:axPos val="b"/>
        <c:numFmt formatCode="General" sourceLinked="1"/>
        <c:majorTickMark val="out"/>
        <c:minorTickMark val="none"/>
        <c:tickLblPos val="nextTo"/>
        <c:txPr>
          <a:bodyPr/>
          <a:lstStyle/>
          <a:p>
            <a:pPr>
              <a:defRPr sz="800"/>
            </a:pPr>
            <a:endParaRPr lang="fi-FI"/>
          </a:p>
        </c:txPr>
        <c:crossAx val="234155392"/>
        <c:crosses val="autoZero"/>
        <c:auto val="1"/>
        <c:lblAlgn val="ctr"/>
        <c:lblOffset val="100"/>
        <c:noMultiLvlLbl val="0"/>
      </c:catAx>
      <c:valAx>
        <c:axId val="234155392"/>
        <c:scaling>
          <c:orientation val="minMax"/>
          <c:max val="25"/>
          <c:min val="0"/>
        </c:scaling>
        <c:delete val="0"/>
        <c:axPos val="l"/>
        <c:majorGridlines/>
        <c:numFmt formatCode="0" sourceLinked="0"/>
        <c:majorTickMark val="out"/>
        <c:minorTickMark val="none"/>
        <c:tickLblPos val="nextTo"/>
        <c:txPr>
          <a:bodyPr/>
          <a:lstStyle/>
          <a:p>
            <a:pPr>
              <a:defRPr sz="900" b="0" baseline="0">
                <a:latin typeface="Abadi Extra Light"/>
                <a:ea typeface="Abadi Extra Light"/>
                <a:cs typeface="Abadi Extra Light"/>
              </a:defRPr>
            </a:pPr>
            <a:endParaRPr lang="fi-FI"/>
          </a:p>
        </c:txPr>
        <c:crossAx val="234153856"/>
        <c:crosses val="autoZero"/>
        <c:crossBetween val="between"/>
        <c:majorUnit val="5"/>
      </c:valAx>
      <c:valAx>
        <c:axId val="234161280"/>
        <c:scaling>
          <c:orientation val="minMax"/>
          <c:max val="900"/>
          <c:min val="0"/>
        </c:scaling>
        <c:delete val="0"/>
        <c:axPos val="r"/>
        <c:numFmt formatCode="0" sourceLinked="0"/>
        <c:majorTickMark val="out"/>
        <c:minorTickMark val="none"/>
        <c:tickLblPos val="high"/>
        <c:txPr>
          <a:bodyPr/>
          <a:lstStyle/>
          <a:p>
            <a:pPr>
              <a:defRPr sz="900" b="0">
                <a:latin typeface="Abadi Extra Light"/>
                <a:ea typeface="Abadi Extra Light"/>
                <a:cs typeface="Abadi Extra Light"/>
              </a:defRPr>
            </a:pPr>
            <a:endParaRPr lang="fi-FI"/>
          </a:p>
        </c:txPr>
        <c:crossAx val="234162816"/>
        <c:crosses val="max"/>
        <c:crossBetween val="between"/>
        <c:majorUnit val="180"/>
      </c:valAx>
      <c:catAx>
        <c:axId val="234162816"/>
        <c:scaling>
          <c:orientation val="minMax"/>
        </c:scaling>
        <c:delete val="1"/>
        <c:axPos val="b"/>
        <c:numFmt formatCode="General" sourceLinked="1"/>
        <c:majorTickMark val="out"/>
        <c:minorTickMark val="none"/>
        <c:tickLblPos val="none"/>
        <c:crossAx val="234161280"/>
        <c:crosses val="autoZero"/>
        <c:auto val="1"/>
        <c:lblAlgn val="ctr"/>
        <c:lblOffset val="100"/>
        <c:noMultiLvlLbl val="0"/>
      </c:catAx>
      <c:dTable>
        <c:showHorzBorder val="1"/>
        <c:showVertBorder val="1"/>
        <c:showOutline val="1"/>
        <c:showKeys val="1"/>
        <c:txPr>
          <a:bodyPr/>
          <a:lstStyle/>
          <a:p>
            <a:pPr rtl="0">
              <a:defRPr sz="1000" b="0">
                <a:latin typeface="Abadi Extra Light" panose="020B0204020104020204" pitchFamily="34" charset="0"/>
              </a:defRPr>
            </a:pPr>
            <a:endParaRPr lang="fi-FI"/>
          </a:p>
        </c:txPr>
      </c:dTable>
    </c:plotArea>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7"/>
          <c:order val="2"/>
          <c:tx>
            <c:strRef>
              <c:f>'[Rauma_Normeeratut_29022024.xlsx]Normeeratut päästöt'!$A$97</c:f>
              <c:strCache>
                <c:ptCount val="1"/>
                <c:pt idx="0">
                  <c:v>Muut sektorit</c:v>
                </c:pt>
              </c:strCache>
            </c:strRef>
          </c:tx>
          <c:spPr>
            <a:solidFill>
              <a:srgbClr val="CCFF99"/>
            </a:solidFill>
            <a:ln>
              <a:noFill/>
            </a:ln>
            <a:effectLst/>
          </c:spPr>
          <c:invertIfNegative val="0"/>
          <c:cat>
            <c:numRef>
              <c:f>'[Rauma_Normeeratut_29022024.xlsx]Normeeratut päästöt'!$B$81:$P$81</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'[Rauma_Normeeratut_29022024.xlsx]Normeeratut päästöt'!$B$97:$P$97</c:f>
              <c:numCache>
                <c:formatCode>0.0</c:formatCode>
                <c:ptCount val="15"/>
                <c:pt idx="0">
                  <c:v>215.56610439289068</c:v>
                </c:pt>
                <c:pt idx="1">
                  <c:v>215.79155454268002</c:v>
                </c:pt>
                <c:pt idx="2">
                  <c:v>255.05730745195874</c:v>
                </c:pt>
                <c:pt idx="3">
                  <c:v>248.17881310370447</c:v>
                </c:pt>
                <c:pt idx="4">
                  <c:v>232.04696843536578</c:v>
                </c:pt>
                <c:pt idx="5">
                  <c:v>213.21646479175354</c:v>
                </c:pt>
                <c:pt idx="6">
                  <c:v>189.02225412214756</c:v>
                </c:pt>
                <c:pt idx="7">
                  <c:v>237.70598805258291</c:v>
                </c:pt>
                <c:pt idx="8">
                  <c:v>244.25487714538002</c:v>
                </c:pt>
                <c:pt idx="9">
                  <c:v>251.04281334823261</c:v>
                </c:pt>
                <c:pt idx="10">
                  <c:v>268.13594169150718</c:v>
                </c:pt>
                <c:pt idx="11">
                  <c:v>263.18937747080639</c:v>
                </c:pt>
                <c:pt idx="12">
                  <c:v>274.88509123887536</c:v>
                </c:pt>
                <c:pt idx="13">
                  <c:v>238.74431039681946</c:v>
                </c:pt>
                <c:pt idx="14">
                  <c:v>211.30887839578838</c:v>
                </c:pt>
              </c:numCache>
            </c:numRef>
          </c:val>
          <c:extLst>
            <c:ext xmlns:c16="http://schemas.microsoft.com/office/drawing/2014/chart" uri="{C3380CC4-5D6E-409C-BE32-E72D297353CC}">
              <c16:uniqueId val="{00000000-A9E3-4CEF-B5B5-0966BEB5B75A}"/>
            </c:ext>
          </c:extLst>
        </c:ser>
        <c:ser>
          <c:idx val="8"/>
          <c:order val="3"/>
          <c:tx>
            <c:strRef>
              <c:f>'[Rauma_Normeeratut_29022024.xlsx]Normeeratut päästöt'!$A$96</c:f>
              <c:strCache>
                <c:ptCount val="1"/>
                <c:pt idx="0">
                  <c:v>Lämmitys (normeerattu)</c:v>
                </c:pt>
              </c:strCache>
            </c:strRef>
          </c:tx>
          <c:spPr>
            <a:solidFill>
              <a:srgbClr val="66CC00"/>
            </a:solidFill>
            <a:ln>
              <a:noFill/>
            </a:ln>
            <a:effectLst/>
          </c:spPr>
          <c:invertIfNegative val="0"/>
          <c:cat>
            <c:numRef>
              <c:f>'[Rauma_Normeeratut_29022024.xlsx]Normeeratut päästöt'!$B$81:$P$81</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'[Rauma_Normeeratut_29022024.xlsx]Normeeratut päästöt'!$B$96:$P$96</c:f>
              <c:numCache>
                <c:formatCode>0.0</c:formatCode>
                <c:ptCount val="15"/>
                <c:pt idx="0">
                  <c:v>55.833799369038069</c:v>
                </c:pt>
                <c:pt idx="1">
                  <c:v>64.911042949787273</c:v>
                </c:pt>
                <c:pt idx="2">
                  <c:v>69.688616560463615</c:v>
                </c:pt>
                <c:pt idx="3">
                  <c:v>62.852650859027655</c:v>
                </c:pt>
                <c:pt idx="4">
                  <c:v>61.524508749250458</c:v>
                </c:pt>
                <c:pt idx="5">
                  <c:v>58.566623240801789</c:v>
                </c:pt>
                <c:pt idx="6">
                  <c:v>59.56774706822155</c:v>
                </c:pt>
                <c:pt idx="7">
                  <c:v>62.938559530554485</c:v>
                </c:pt>
                <c:pt idx="8">
                  <c:v>59.386189894019481</c:v>
                </c:pt>
                <c:pt idx="9">
                  <c:v>63.576602925027814</c:v>
                </c:pt>
                <c:pt idx="10">
                  <c:v>70.492588660073082</c:v>
                </c:pt>
                <c:pt idx="11">
                  <c:v>68.163661313137538</c:v>
                </c:pt>
                <c:pt idx="12">
                  <c:v>64.180765557265687</c:v>
                </c:pt>
                <c:pt idx="13">
                  <c:v>59.526613486261724</c:v>
                </c:pt>
                <c:pt idx="14">
                  <c:v>66.127795057438632</c:v>
                </c:pt>
              </c:numCache>
            </c:numRef>
          </c:val>
          <c:extLst>
            <c:ext xmlns:c16="http://schemas.microsoft.com/office/drawing/2014/chart" uri="{C3380CC4-5D6E-409C-BE32-E72D297353CC}">
              <c16:uniqueId val="{00000001-A9E3-4CEF-B5B5-0966BEB5B75A}"/>
            </c:ext>
          </c:extLst>
        </c:ser>
        <c:ser>
          <c:idx val="9"/>
          <c:order val="4"/>
          <c:tx>
            <c:strRef>
              <c:f>'[Rauma_Normeeratut_29022024.xlsx]Normeeratut päästöt'!$A$95</c:f>
              <c:strCache>
                <c:ptCount val="1"/>
                <c:pt idx="0">
                  <c:v>Kuluttajien ja teoll. sähkö (normeerattu)</c:v>
                </c:pt>
              </c:strCache>
            </c:strRef>
          </c:tx>
          <c:spPr>
            <a:solidFill>
              <a:srgbClr val="99CCFF"/>
            </a:solidFill>
            <a:ln>
              <a:noFill/>
            </a:ln>
            <a:effectLst/>
          </c:spPr>
          <c:invertIfNegative val="0"/>
          <c:cat>
            <c:numRef>
              <c:f>'[Rauma_Normeeratut_29022024.xlsx]Normeeratut päästöt'!$B$81:$P$81</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'[Rauma_Normeeratut_29022024.xlsx]Normeeratut päästöt'!$B$95:$P$95</c:f>
              <c:numCache>
                <c:formatCode>0.0</c:formatCode>
                <c:ptCount val="15"/>
                <c:pt idx="0">
                  <c:v>470.34452830995582</c:v>
                </c:pt>
                <c:pt idx="1">
                  <c:v>389.79573109799475</c:v>
                </c:pt>
                <c:pt idx="2">
                  <c:v>421.82734813248555</c:v>
                </c:pt>
                <c:pt idx="3">
                  <c:v>410.68120323146161</c:v>
                </c:pt>
                <c:pt idx="4">
                  <c:v>447.919847464344</c:v>
                </c:pt>
                <c:pt idx="5">
                  <c:v>417.89908275821966</c:v>
                </c:pt>
                <c:pt idx="6">
                  <c:v>395.37015733982889</c:v>
                </c:pt>
                <c:pt idx="7">
                  <c:v>421.84496131413772</c:v>
                </c:pt>
                <c:pt idx="8">
                  <c:v>413.0108438893688</c:v>
                </c:pt>
                <c:pt idx="9">
                  <c:v>402.99394494405544</c:v>
                </c:pt>
                <c:pt idx="10">
                  <c:v>425.44088484651462</c:v>
                </c:pt>
                <c:pt idx="11">
                  <c:v>390.29930303852541</c:v>
                </c:pt>
                <c:pt idx="12">
                  <c:v>302.26215589828968</c:v>
                </c:pt>
                <c:pt idx="13">
                  <c:v>369.15141978244753</c:v>
                </c:pt>
                <c:pt idx="14">
                  <c:v>276.73202053300031</c:v>
                </c:pt>
              </c:numCache>
            </c:numRef>
          </c:val>
          <c:extLst>
            <c:ext xmlns:c16="http://schemas.microsoft.com/office/drawing/2014/chart" uri="{C3380CC4-5D6E-409C-BE32-E72D297353CC}">
              <c16:uniqueId val="{00000002-A9E3-4CEF-B5B5-0966BEB5B75A}"/>
            </c:ext>
          </c:extLst>
        </c:ser>
        <c:dLbls>
          <c:showLegendKey val="0"/>
          <c:showVal val="0"/>
          <c:showCatName val="0"/>
          <c:showSerName val="0"/>
          <c:showPercent val="0"/>
          <c:showBubbleSize val="0"/>
        </c:dLbls>
        <c:gapWidth val="95"/>
        <c:overlap val="100"/>
        <c:axId val="38314368"/>
        <c:axId val="38315904"/>
        <c:extLst>
          <c:ext xmlns:c15="http://schemas.microsoft.com/office/drawing/2012/chart" uri="{02D57815-91ED-43cb-92C2-25804820EDAC}">
            <c15:filteredBarSeries>
              <c15:ser>
                <c:idx val="3"/>
                <c:order val="0"/>
                <c:tx>
                  <c:strRef>
                    <c:extLst>
                      <c:ext uri="{02D57815-91ED-43cb-92C2-25804820EDAC}">
                        <c15:formulaRef>
                          <c15:sqref>'[Rauma_Normeeratut_29022024.xlsx]Normeeratut päästöt'!$A$85</c15:sqref>
                        </c15:formulaRef>
                      </c:ext>
                    </c:extLst>
                    <c:strCache>
                      <c:ptCount val="1"/>
                      <c:pt idx="0">
                        <c:v>Teollisuuden sähkönkulutus</c:v>
                      </c:pt>
                    </c:strCache>
                  </c:strRef>
                </c:tx>
                <c:spPr>
                  <a:solidFill>
                    <a:schemeClr val="accent4"/>
                  </a:solidFill>
                  <a:ln>
                    <a:noFill/>
                  </a:ln>
                  <a:effectLst/>
                </c:spPr>
                <c:invertIfNegative val="0"/>
                <c:cat>
                  <c:numRef>
                    <c:extLst>
                      <c:ext uri="{02D57815-91ED-43cb-92C2-25804820EDAC}">
                        <c15:formulaRef>
                          <c15:sqref>'[Rauma_Normeeratut_29022024.xlsx]Normeeratut päästöt'!$B$81:$P$81</c15:sqref>
                        </c15:formulaRef>
                      </c:ext>
                    </c:extLst>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extLst>
                      <c:ext uri="{02D57815-91ED-43cb-92C2-25804820EDAC}">
                        <c15:formulaRef>
                          <c15:sqref>'Normeeratut päästöt'!#REF!</c15:sqref>
                        </c15:formulaRef>
                      </c:ext>
                    </c:extLst>
                    <c:numCache>
                      <c:formatCode>General</c:formatCode>
                      <c:ptCount val="1"/>
                      <c:pt idx="0">
                        <c:v>1</c:v>
                      </c:pt>
                    </c:numCache>
                  </c:numRef>
                </c:val>
                <c:extLst>
                  <c:ext xmlns:c16="http://schemas.microsoft.com/office/drawing/2014/chart" uri="{C3380CC4-5D6E-409C-BE32-E72D297353CC}">
                    <c16:uniqueId val="{00000004-A9E3-4CEF-B5B5-0966BEB5B75A}"/>
                  </c:ext>
                </c:extLst>
              </c15:ser>
            </c15:filteredBarSeries>
            <c15:filteredBarSeries>
              <c15:ser>
                <c:idx val="6"/>
                <c:order val="1"/>
                <c:tx>
                  <c:strRef>
                    <c:extLst xmlns:c15="http://schemas.microsoft.com/office/drawing/2012/chart">
                      <c:ext xmlns:c15="http://schemas.microsoft.com/office/drawing/2012/chart" uri="{02D57815-91ED-43cb-92C2-25804820EDAC}">
                        <c15:formulaRef>
                          <c15:sqref>'[Rauma_Normeeratut_29022024.xlsx]Normeeratut päästöt'!$A$88</c15:sqref>
                        </c15:formulaRef>
                      </c:ext>
                    </c:extLst>
                    <c:strCache>
                      <c:ptCount val="1"/>
                      <c:pt idx="0">
                        <c:v>Teoll. ja työkoneet</c:v>
                      </c:pt>
                    </c:strCache>
                  </c:strRef>
                </c:tx>
                <c:spPr>
                  <a:solidFill>
                    <a:schemeClr val="accent1">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'[Rauma_Normeeratut_29022024.xlsx]Normeeratut päästöt'!$B$81:$P$81</c15:sqref>
                        </c15:formulaRef>
                      </c:ext>
                    </c:extLst>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extLst xmlns:c15="http://schemas.microsoft.com/office/drawing/2012/chart">
                      <c:ext xmlns:c15="http://schemas.microsoft.com/office/drawing/2012/chart" uri="{02D57815-91ED-43cb-92C2-25804820EDAC}">
                        <c15:formulaRef>
                          <c15:sqref>'Normeeratut päästöt'!#REF!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5-A9E3-4CEF-B5B5-0966BEB5B75A}"/>
                  </c:ext>
                </c:extLst>
              </c15:ser>
            </c15:filteredBarSeries>
          </c:ext>
        </c:extLst>
      </c:barChart>
      <c:lineChart>
        <c:grouping val="standard"/>
        <c:varyColors val="0"/>
        <c:ser>
          <c:idx val="10"/>
          <c:order val="5"/>
          <c:tx>
            <c:strRef>
              <c:f>'[Rauma_Normeeratut_29022024.xlsx]Normeeratut päästöt'!$A$92</c:f>
              <c:strCache>
                <c:ptCount val="1"/>
                <c:pt idx="0">
                  <c:v>Yhteensä (CO2-raportti)</c:v>
                </c:pt>
              </c:strCache>
            </c:strRef>
          </c:tx>
          <c:spPr>
            <a:ln w="28575" cap="rnd">
              <a:solidFill>
                <a:srgbClr val="4C0099"/>
              </a:solidFill>
              <a:round/>
            </a:ln>
            <a:effectLst/>
          </c:spPr>
          <c:marker>
            <c:symbol val="none"/>
          </c:marker>
          <c:cat>
            <c:multiLvlStrRef>
              <c:f>'Normeeratut päästöt'!#REF!</c:f>
            </c:multiLvlStrRef>
          </c:cat>
          <c:val>
            <c:numRef>
              <c:f>'[Rauma_Normeeratut_29022024.xlsx]Normeeratut päästöt'!$B$92:$P$92</c:f>
              <c:numCache>
                <c:formatCode>0.0</c:formatCode>
                <c:ptCount val="15"/>
                <c:pt idx="0">
                  <c:v>690.80957085823968</c:v>
                </c:pt>
                <c:pt idx="1">
                  <c:v>680.05395253148311</c:v>
                </c:pt>
                <c:pt idx="2">
                  <c:v>856.01163474343252</c:v>
                </c:pt>
                <c:pt idx="3">
                  <c:v>708.24740627712868</c:v>
                </c:pt>
                <c:pt idx="4">
                  <c:v>577.48035767942167</c:v>
                </c:pt>
                <c:pt idx="5">
                  <c:v>603.57923734155486</c:v>
                </c:pt>
                <c:pt idx="6">
                  <c:v>505.82232710081587</c:v>
                </c:pt>
                <c:pt idx="7">
                  <c:v>501.68034643326223</c:v>
                </c:pt>
                <c:pt idx="8">
                  <c:v>511.20524124939078</c:v>
                </c:pt>
                <c:pt idx="9">
                  <c:v>493.15010252875055</c:v>
                </c:pt>
                <c:pt idx="10">
                  <c:v>561.5312839953026</c:v>
                </c:pt>
                <c:pt idx="11">
                  <c:v>493.22723045653055</c:v>
                </c:pt>
                <c:pt idx="12">
                  <c:v>427.53319957484194</c:v>
                </c:pt>
                <c:pt idx="13">
                  <c:v>416.76452769513674</c:v>
                </c:pt>
                <c:pt idx="14">
                  <c:v>352.35005645107583</c:v>
                </c:pt>
              </c:numCache>
            </c:numRef>
          </c:val>
          <c:smooth val="0"/>
          <c:extLst>
            <c:ext xmlns:c16="http://schemas.microsoft.com/office/drawing/2014/chart" uri="{C3380CC4-5D6E-409C-BE32-E72D297353CC}">
              <c16:uniqueId val="{00000003-A9E3-4CEF-B5B5-0966BEB5B75A}"/>
            </c:ext>
          </c:extLst>
        </c:ser>
        <c:dLbls>
          <c:showLegendKey val="0"/>
          <c:showVal val="0"/>
          <c:showCatName val="0"/>
          <c:showSerName val="0"/>
          <c:showPercent val="0"/>
          <c:showBubbleSize val="0"/>
        </c:dLbls>
        <c:marker val="1"/>
        <c:smooth val="0"/>
        <c:axId val="38314368"/>
        <c:axId val="38315904"/>
      </c:lineChart>
      <c:catAx>
        <c:axId val="3831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38315904"/>
        <c:crosses val="autoZero"/>
        <c:auto val="1"/>
        <c:lblAlgn val="ctr"/>
        <c:lblOffset val="100"/>
        <c:noMultiLvlLbl val="0"/>
      </c:catAx>
      <c:valAx>
        <c:axId val="38315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fi-FI" b="0" dirty="0" err="1"/>
                  <a:t>kt</a:t>
                </a:r>
                <a:r>
                  <a:rPr lang="fi-FI" b="0" dirty="0"/>
                  <a:t> CO</a:t>
                </a:r>
                <a:r>
                  <a:rPr lang="fi-FI" b="0" baseline="-25000" dirty="0"/>
                  <a:t>2</a:t>
                </a:r>
                <a:r>
                  <a:rPr lang="fi-FI" b="0" dirty="0"/>
                  <a:t>-ekv</a:t>
                </a:r>
              </a:p>
            </c:rich>
          </c:tx>
          <c:layout>
            <c:manualLayout>
              <c:xMode val="edge"/>
              <c:yMode val="edge"/>
              <c:x val="0.18209343904897365"/>
              <c:y val="0.28378265076047088"/>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fi-FI"/>
          </a:p>
        </c:txPr>
        <c:crossAx val="383143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noFill/>
    <a:ln w="25400" cap="flat" cmpd="sng" algn="ctr">
      <a:solidFill>
        <a:schemeClr val="bg1"/>
      </a:solidFill>
      <a:round/>
    </a:ln>
    <a:effectLst>
      <a:outerShdw blurRad="50800" dist="38100" dir="2700000" algn="tl" rotWithShape="0">
        <a:prstClr val="black">
          <a:alpha val="40000"/>
        </a:prstClr>
      </a:outerShdw>
    </a:effectLst>
  </c:spPr>
  <c:txPr>
    <a:bodyPr/>
    <a:lstStyle/>
    <a:p>
      <a:pPr>
        <a:defRPr sz="1050">
          <a:solidFill>
            <a:sysClr val="windowText" lastClr="000000"/>
          </a:solidFill>
          <a:latin typeface="Abadi Extra Light" panose="020B0204020104020204" pitchFamily="34" charset="0"/>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71525765588546"/>
          <c:y val="2.4835768151897263E-2"/>
          <c:w val="0.8666666666666667"/>
          <c:h val="0.36046511627906974"/>
        </c:manualLayout>
      </c:layout>
      <c:barChart>
        <c:barDir val="col"/>
        <c:grouping val="clustered"/>
        <c:varyColors val="0"/>
        <c:ser>
          <c:idx val="17"/>
          <c:order val="0"/>
          <c:tx>
            <c:v> 2008</c:v>
          </c:tx>
          <c:spPr>
            <a:solidFill>
              <a:srgbClr val="CCFF99"/>
            </a:solidFill>
          </c:spPr>
          <c:invertIfNegative val="0"/>
          <c:cat>
            <c:strLit>
              <c:ptCount val="2"/>
              <c:pt idx="0">
                <c:v>Kuluttajien sähkönkulutus</c:v>
              </c:pt>
              <c:pt idx="1">
                <c:v>Teollisuuden sähkönkulutus</c:v>
              </c:pt>
            </c:strLit>
          </c:cat>
          <c:val>
            <c:numRef>
              <c:f>[1]Lähtödata!$AG$125</c:f>
              <c:numCache>
                <c:formatCode>0.0</c:formatCode>
                <c:ptCount val="1"/>
                <c:pt idx="0">
                  <c:v>31.407238963439426</c:v>
                </c:pt>
              </c:numCache>
            </c:numRef>
          </c:val>
          <c:extLst>
            <c:ext xmlns:c16="http://schemas.microsoft.com/office/drawing/2014/chart" uri="{C3380CC4-5D6E-409C-BE32-E72D297353CC}">
              <c16:uniqueId val="{00000000-0BD4-485B-87EC-EA667FB06236}"/>
            </c:ext>
          </c:extLst>
        </c:ser>
        <c:ser>
          <c:idx val="18"/>
          <c:order val="1"/>
          <c:tx>
            <c:v> 2009</c:v>
          </c:tx>
          <c:spPr>
            <a:solidFill>
              <a:srgbClr val="66CC00"/>
            </a:solidFill>
          </c:spPr>
          <c:invertIfNegative val="0"/>
          <c:cat>
            <c:strLit>
              <c:ptCount val="2"/>
              <c:pt idx="0">
                <c:v>Kuluttajien sähkönkulutus</c:v>
              </c:pt>
              <c:pt idx="1">
                <c:v>Teollisuuden sähkönkulutus</c:v>
              </c:pt>
            </c:strLit>
          </c:cat>
          <c:val>
            <c:numRef>
              <c:f>[1]Lähtödata!$AG$128</c:f>
              <c:numCache>
                <c:formatCode>0.0</c:formatCode>
                <c:ptCount val="1"/>
                <c:pt idx="0">
                  <c:v>36.426071013079067</c:v>
                </c:pt>
              </c:numCache>
            </c:numRef>
          </c:val>
          <c:extLst>
            <c:ext xmlns:c16="http://schemas.microsoft.com/office/drawing/2014/chart" uri="{C3380CC4-5D6E-409C-BE32-E72D297353CC}">
              <c16:uniqueId val="{00000001-0BD4-485B-87EC-EA667FB06236}"/>
            </c:ext>
          </c:extLst>
        </c:ser>
        <c:ser>
          <c:idx val="4"/>
          <c:order val="2"/>
          <c:tx>
            <c:v> 2010</c:v>
          </c:tx>
          <c:spPr>
            <a:solidFill>
              <a:srgbClr val="99CCFF"/>
            </a:solidFill>
          </c:spPr>
          <c:invertIfNegative val="0"/>
          <c:cat>
            <c:strLit>
              <c:ptCount val="2"/>
              <c:pt idx="0">
                <c:v>Kuluttajien sähkönkulutus</c:v>
              </c:pt>
              <c:pt idx="1">
                <c:v>Teollisuuden sähkönkulutus</c:v>
              </c:pt>
            </c:strLit>
          </c:cat>
          <c:val>
            <c:numRef>
              <c:f>[1]Lähtödata!$AG$131</c:f>
              <c:numCache>
                <c:formatCode>0.0</c:formatCode>
                <c:ptCount val="1"/>
                <c:pt idx="0">
                  <c:v>43.537187875462422</c:v>
                </c:pt>
              </c:numCache>
            </c:numRef>
          </c:val>
          <c:extLst>
            <c:ext xmlns:c16="http://schemas.microsoft.com/office/drawing/2014/chart" uri="{C3380CC4-5D6E-409C-BE32-E72D297353CC}">
              <c16:uniqueId val="{00000002-0BD4-485B-87EC-EA667FB06236}"/>
            </c:ext>
          </c:extLst>
        </c:ser>
        <c:ser>
          <c:idx val="6"/>
          <c:order val="3"/>
          <c:tx>
            <c:v> 2011</c:v>
          </c:tx>
          <c:spPr>
            <a:solidFill>
              <a:srgbClr val="99FFFF"/>
            </a:solidFill>
          </c:spPr>
          <c:invertIfNegative val="0"/>
          <c:cat>
            <c:strLit>
              <c:ptCount val="2"/>
              <c:pt idx="0">
                <c:v>Kuluttajien sähkönkulutus</c:v>
              </c:pt>
              <c:pt idx="1">
                <c:v>Teollisuuden sähkönkulutus</c:v>
              </c:pt>
            </c:strLit>
          </c:cat>
          <c:val>
            <c:numRef>
              <c:f>[1]Lähtödata!$AG$134</c:f>
              <c:numCache>
                <c:formatCode>0.0</c:formatCode>
                <c:ptCount val="1"/>
                <c:pt idx="0">
                  <c:v>37.287981830513445</c:v>
                </c:pt>
              </c:numCache>
            </c:numRef>
          </c:val>
          <c:extLst>
            <c:ext xmlns:c16="http://schemas.microsoft.com/office/drawing/2014/chart" uri="{C3380CC4-5D6E-409C-BE32-E72D297353CC}">
              <c16:uniqueId val="{00000003-0BD4-485B-87EC-EA667FB06236}"/>
            </c:ext>
          </c:extLst>
        </c:ser>
        <c:ser>
          <c:idx val="7"/>
          <c:order val="4"/>
          <c:tx>
            <c:v> 2012</c:v>
          </c:tx>
          <c:spPr>
            <a:solidFill>
              <a:srgbClr val="00CCCC"/>
            </a:solidFill>
          </c:spPr>
          <c:invertIfNegative val="0"/>
          <c:cat>
            <c:strLit>
              <c:ptCount val="2"/>
              <c:pt idx="0">
                <c:v>Kuluttajien sähkönkulutus</c:v>
              </c:pt>
              <c:pt idx="1">
                <c:v>Teollisuuden sähkönkulutus</c:v>
              </c:pt>
            </c:strLit>
          </c:cat>
          <c:val>
            <c:numRef>
              <c:f>[1]Lähtödata!$AG$137</c:f>
              <c:numCache>
                <c:formatCode>0.0</c:formatCode>
                <c:ptCount val="1"/>
                <c:pt idx="0">
                  <c:v>24.546862904469311</c:v>
                </c:pt>
              </c:numCache>
            </c:numRef>
          </c:val>
          <c:extLst>
            <c:ext xmlns:c16="http://schemas.microsoft.com/office/drawing/2014/chart" uri="{C3380CC4-5D6E-409C-BE32-E72D297353CC}">
              <c16:uniqueId val="{00000004-0BD4-485B-87EC-EA667FB06236}"/>
            </c:ext>
          </c:extLst>
        </c:ser>
        <c:ser>
          <c:idx val="8"/>
          <c:order val="5"/>
          <c:tx>
            <c:v> 2013</c:v>
          </c:tx>
          <c:spPr>
            <a:solidFill>
              <a:srgbClr val="006666"/>
            </a:solidFill>
          </c:spPr>
          <c:invertIfNegative val="0"/>
          <c:cat>
            <c:strLit>
              <c:ptCount val="2"/>
              <c:pt idx="0">
                <c:v>Kuluttajien sähkönkulutus</c:v>
              </c:pt>
              <c:pt idx="1">
                <c:v>Teollisuuden sähkönkulutus</c:v>
              </c:pt>
            </c:strLit>
          </c:cat>
          <c:val>
            <c:numRef>
              <c:f>[1]Lähtödata!$AG$140</c:f>
              <c:numCache>
                <c:formatCode>0.0</c:formatCode>
                <c:ptCount val="1"/>
                <c:pt idx="0">
                  <c:v>23.5373556236712</c:v>
                </c:pt>
              </c:numCache>
            </c:numRef>
          </c:val>
          <c:extLst>
            <c:ext xmlns:c16="http://schemas.microsoft.com/office/drawing/2014/chart" uri="{C3380CC4-5D6E-409C-BE32-E72D297353CC}">
              <c16:uniqueId val="{00000005-0BD4-485B-87EC-EA667FB06236}"/>
            </c:ext>
          </c:extLst>
        </c:ser>
        <c:ser>
          <c:idx val="9"/>
          <c:order val="6"/>
          <c:tx>
            <c:v> 2014</c:v>
          </c:tx>
          <c:spPr>
            <a:solidFill>
              <a:srgbClr val="0080FF"/>
            </a:solidFill>
          </c:spPr>
          <c:invertIfNegative val="0"/>
          <c:cat>
            <c:strLit>
              <c:ptCount val="2"/>
              <c:pt idx="0">
                <c:v>Kuluttajien sähkönkulutus</c:v>
              </c:pt>
              <c:pt idx="1">
                <c:v>Teollisuuden sähkönkulutus</c:v>
              </c:pt>
            </c:strLit>
          </c:cat>
          <c:val>
            <c:numRef>
              <c:f>[1]Lähtödata!$AG$143</c:f>
              <c:numCache>
                <c:formatCode>0.0</c:formatCode>
                <c:ptCount val="1"/>
                <c:pt idx="0">
                  <c:v>23.423761490362327</c:v>
                </c:pt>
              </c:numCache>
            </c:numRef>
          </c:val>
          <c:extLst>
            <c:ext xmlns:c16="http://schemas.microsoft.com/office/drawing/2014/chart" uri="{C3380CC4-5D6E-409C-BE32-E72D297353CC}">
              <c16:uniqueId val="{00000006-0BD4-485B-87EC-EA667FB06236}"/>
            </c:ext>
          </c:extLst>
        </c:ser>
        <c:ser>
          <c:idx val="10"/>
          <c:order val="7"/>
          <c:tx>
            <c:v> 2015</c:v>
          </c:tx>
          <c:spPr>
            <a:solidFill>
              <a:srgbClr val="004C99"/>
            </a:solidFill>
          </c:spPr>
          <c:invertIfNegative val="0"/>
          <c:cat>
            <c:strLit>
              <c:ptCount val="2"/>
              <c:pt idx="0">
                <c:v>Kuluttajien sähkönkulutus</c:v>
              </c:pt>
              <c:pt idx="1">
                <c:v>Teollisuuden sähkönkulutus</c:v>
              </c:pt>
            </c:strLit>
          </c:cat>
          <c:val>
            <c:numRef>
              <c:f>[1]Lähtödata!$AG$146</c:f>
              <c:numCache>
                <c:formatCode>0.0</c:formatCode>
                <c:ptCount val="1"/>
                <c:pt idx="0">
                  <c:v>17.198059181708366</c:v>
                </c:pt>
              </c:numCache>
            </c:numRef>
          </c:val>
          <c:extLst>
            <c:ext xmlns:c16="http://schemas.microsoft.com/office/drawing/2014/chart" uri="{C3380CC4-5D6E-409C-BE32-E72D297353CC}">
              <c16:uniqueId val="{00000007-0BD4-485B-87EC-EA667FB06236}"/>
            </c:ext>
          </c:extLst>
        </c:ser>
        <c:ser>
          <c:idx val="11"/>
          <c:order val="8"/>
          <c:tx>
            <c:v> 2016</c:v>
          </c:tx>
          <c:spPr>
            <a:solidFill>
              <a:srgbClr val="99FF33"/>
            </a:solidFill>
          </c:spPr>
          <c:invertIfNegative val="0"/>
          <c:cat>
            <c:strLit>
              <c:ptCount val="2"/>
              <c:pt idx="0">
                <c:v>Kuluttajien sähkönkulutus</c:v>
              </c:pt>
              <c:pt idx="1">
                <c:v>Teollisuuden sähkönkulutus</c:v>
              </c:pt>
            </c:strLit>
          </c:cat>
          <c:val>
            <c:numRef>
              <c:f>[1]Lähtödata!$AG$149</c:f>
              <c:numCache>
                <c:formatCode>0.0</c:formatCode>
                <c:ptCount val="1"/>
                <c:pt idx="0">
                  <c:v>19.075963558821787</c:v>
                </c:pt>
              </c:numCache>
            </c:numRef>
          </c:val>
          <c:extLst>
            <c:ext xmlns:c16="http://schemas.microsoft.com/office/drawing/2014/chart" uri="{C3380CC4-5D6E-409C-BE32-E72D297353CC}">
              <c16:uniqueId val="{00000008-0BD4-485B-87EC-EA667FB06236}"/>
            </c:ext>
          </c:extLst>
        </c:ser>
        <c:ser>
          <c:idx val="0"/>
          <c:order val="9"/>
          <c:tx>
            <c:v> 2017</c:v>
          </c:tx>
          <c:spPr>
            <a:solidFill>
              <a:srgbClr val="00CC66"/>
            </a:solidFill>
          </c:spPr>
          <c:invertIfNegative val="0"/>
          <c:cat>
            <c:strLit>
              <c:ptCount val="2"/>
              <c:pt idx="0">
                <c:v>Kuluttajien sähkönkulutus</c:v>
              </c:pt>
              <c:pt idx="1">
                <c:v>Teollisuuden sähkönkulutus</c:v>
              </c:pt>
            </c:strLit>
          </c:cat>
          <c:val>
            <c:numRef>
              <c:f>[1]Lähtödata!$AG$152</c:f>
              <c:numCache>
                <c:formatCode>0.0</c:formatCode>
                <c:ptCount val="1"/>
                <c:pt idx="0">
                  <c:v>16.271988999883938</c:v>
                </c:pt>
              </c:numCache>
            </c:numRef>
          </c:val>
          <c:extLst>
            <c:ext xmlns:c16="http://schemas.microsoft.com/office/drawing/2014/chart" uri="{C3380CC4-5D6E-409C-BE32-E72D297353CC}">
              <c16:uniqueId val="{00000009-0BD4-485B-87EC-EA667FB06236}"/>
            </c:ext>
          </c:extLst>
        </c:ser>
        <c:ser>
          <c:idx val="2"/>
          <c:order val="10"/>
          <c:tx>
            <c:v> 2018</c:v>
          </c:tx>
          <c:spPr>
            <a:solidFill>
              <a:srgbClr val="336600"/>
            </a:solidFill>
          </c:spPr>
          <c:invertIfNegative val="0"/>
          <c:cat>
            <c:strLit>
              <c:ptCount val="2"/>
              <c:pt idx="0">
                <c:v>Kuluttajien sähkönkulutus</c:v>
              </c:pt>
              <c:pt idx="1">
                <c:v>Teollisuuden sähkönkulutus</c:v>
              </c:pt>
            </c:strLit>
          </c:cat>
          <c:val>
            <c:numRef>
              <c:f>[1]Lähtödata!$AG$155</c:f>
              <c:numCache>
                <c:formatCode>0.0</c:formatCode>
                <c:ptCount val="1"/>
                <c:pt idx="0">
                  <c:v>18.918067057985546</c:v>
                </c:pt>
              </c:numCache>
            </c:numRef>
          </c:val>
          <c:extLst>
            <c:ext xmlns:c16="http://schemas.microsoft.com/office/drawing/2014/chart" uri="{C3380CC4-5D6E-409C-BE32-E72D297353CC}">
              <c16:uniqueId val="{0000000A-0BD4-485B-87EC-EA667FB06236}"/>
            </c:ext>
          </c:extLst>
        </c:ser>
        <c:ser>
          <c:idx val="3"/>
          <c:order val="11"/>
          <c:tx>
            <c:v> 2019</c:v>
          </c:tx>
          <c:spPr>
            <a:solidFill>
              <a:srgbClr val="66B2FF"/>
            </a:solidFill>
          </c:spPr>
          <c:invertIfNegative val="0"/>
          <c:cat>
            <c:strLit>
              <c:ptCount val="2"/>
              <c:pt idx="0">
                <c:v>Kuluttajien sähkönkulutus</c:v>
              </c:pt>
              <c:pt idx="1">
                <c:v>Teollisuuden sähkönkulutus</c:v>
              </c:pt>
            </c:strLit>
          </c:cat>
          <c:val>
            <c:numRef>
              <c:f>[1]Lähtödata!$AG$158</c:f>
              <c:numCache>
                <c:formatCode>0.0</c:formatCode>
                <c:ptCount val="1"/>
                <c:pt idx="0">
                  <c:v>15.683120440043005</c:v>
                </c:pt>
              </c:numCache>
            </c:numRef>
          </c:val>
          <c:extLst>
            <c:ext xmlns:c16="http://schemas.microsoft.com/office/drawing/2014/chart" uri="{C3380CC4-5D6E-409C-BE32-E72D297353CC}">
              <c16:uniqueId val="{0000000B-0BD4-485B-87EC-EA667FB06236}"/>
            </c:ext>
          </c:extLst>
        </c:ser>
        <c:ser>
          <c:idx val="12"/>
          <c:order val="12"/>
          <c:tx>
            <c:v> 2020</c:v>
          </c:tx>
          <c:spPr>
            <a:solidFill>
              <a:srgbClr val="CCCCFB"/>
            </a:solidFill>
          </c:spPr>
          <c:invertIfNegative val="0"/>
          <c:cat>
            <c:strLit>
              <c:ptCount val="2"/>
              <c:pt idx="0">
                <c:v>Kuluttajien sähkönkulutus</c:v>
              </c:pt>
              <c:pt idx="1">
                <c:v>Teollisuuden sähkönkulutus</c:v>
              </c:pt>
            </c:strLit>
          </c:cat>
          <c:val>
            <c:numRef>
              <c:f>[1]Lähtödata!$AG$161</c:f>
              <c:numCache>
                <c:formatCode>0.0</c:formatCode>
                <c:ptCount val="1"/>
                <c:pt idx="0">
                  <c:v>12.255557753103487</c:v>
                </c:pt>
              </c:numCache>
            </c:numRef>
          </c:val>
          <c:extLst>
            <c:ext xmlns:c16="http://schemas.microsoft.com/office/drawing/2014/chart" uri="{C3380CC4-5D6E-409C-BE32-E72D297353CC}">
              <c16:uniqueId val="{0000000C-0BD4-485B-87EC-EA667FB06236}"/>
            </c:ext>
          </c:extLst>
        </c:ser>
        <c:ser>
          <c:idx val="1"/>
          <c:order val="13"/>
          <c:tx>
            <c:v> 2021</c:v>
          </c:tx>
          <c:spPr>
            <a:solidFill>
              <a:srgbClr val="9933FF"/>
            </a:solidFill>
          </c:spPr>
          <c:invertIfNegative val="0"/>
          <c:cat>
            <c:strLit>
              <c:ptCount val="2"/>
              <c:pt idx="0">
                <c:v>Kuluttajien sähkönkulutus</c:v>
              </c:pt>
              <c:pt idx="1">
                <c:v>Teollisuuden sähkönkulutus</c:v>
              </c:pt>
            </c:strLit>
          </c:cat>
          <c:val>
            <c:numRef>
              <c:f>[1]Lähtödata!$AG$164</c:f>
              <c:numCache>
                <c:formatCode>0.0</c:formatCode>
                <c:ptCount val="1"/>
                <c:pt idx="0">
                  <c:v>12.898495457893151</c:v>
                </c:pt>
              </c:numCache>
            </c:numRef>
          </c:val>
          <c:extLst>
            <c:ext xmlns:c16="http://schemas.microsoft.com/office/drawing/2014/chart" uri="{C3380CC4-5D6E-409C-BE32-E72D297353CC}">
              <c16:uniqueId val="{0000000D-0BD4-485B-87EC-EA667FB06236}"/>
            </c:ext>
          </c:extLst>
        </c:ser>
        <c:ser>
          <c:idx val="5"/>
          <c:order val="14"/>
          <c:tx>
            <c:v> 2022</c:v>
          </c:tx>
          <c:spPr>
            <a:solidFill>
              <a:srgbClr val="FFCCE5"/>
            </a:solidFill>
          </c:spPr>
          <c:invertIfNegative val="0"/>
          <c:cat>
            <c:strLit>
              <c:ptCount val="2"/>
              <c:pt idx="0">
                <c:v>Kuluttajien sähkönkulutus</c:v>
              </c:pt>
              <c:pt idx="1">
                <c:v>Teollisuuden sähkönkulutus</c:v>
              </c:pt>
            </c:strLit>
          </c:cat>
          <c:val>
            <c:numRef>
              <c:f>[1]Lähtödata!$AG$167</c:f>
              <c:numCache>
                <c:formatCode>0.0</c:formatCode>
                <c:ptCount val="1"/>
                <c:pt idx="0">
                  <c:v>10.838655056910252</c:v>
                </c:pt>
              </c:numCache>
            </c:numRef>
          </c:val>
          <c:extLst>
            <c:ext xmlns:c16="http://schemas.microsoft.com/office/drawing/2014/chart" uri="{C3380CC4-5D6E-409C-BE32-E72D297353CC}">
              <c16:uniqueId val="{0000000E-0BD4-485B-87EC-EA667FB06236}"/>
            </c:ext>
          </c:extLst>
        </c:ser>
        <c:ser>
          <c:idx val="13"/>
          <c:order val="15"/>
          <c:tx>
            <c:v> 2023*</c:v>
          </c:tx>
          <c:spPr>
            <a:solidFill>
              <a:srgbClr val="CCE5FF"/>
            </a:solidFill>
          </c:spPr>
          <c:invertIfNegative val="0"/>
          <c:cat>
            <c:strLit>
              <c:ptCount val="2"/>
              <c:pt idx="0">
                <c:v>Kuluttajien sähkönkulutus</c:v>
              </c:pt>
              <c:pt idx="1">
                <c:v>Teollisuuden sähkönkulutus</c:v>
              </c:pt>
            </c:strLit>
          </c:cat>
          <c:val>
            <c:numRef>
              <c:f>[1]Lähtödata!$AG$170</c:f>
              <c:numCache>
                <c:formatCode>0.0</c:formatCode>
                <c:ptCount val="1"/>
                <c:pt idx="0">
                  <c:v>7.1497765050000002</c:v>
                </c:pt>
              </c:numCache>
            </c:numRef>
          </c:val>
          <c:extLst>
            <c:ext xmlns:c16="http://schemas.microsoft.com/office/drawing/2014/chart" uri="{C3380CC4-5D6E-409C-BE32-E72D297353CC}">
              <c16:uniqueId val="{0000000F-0BD4-485B-87EC-EA667FB06236}"/>
            </c:ext>
          </c:extLst>
        </c:ser>
        <c:dLbls>
          <c:showLegendKey val="0"/>
          <c:showVal val="0"/>
          <c:showCatName val="0"/>
          <c:showSerName val="0"/>
          <c:showPercent val="0"/>
          <c:showBubbleSize val="0"/>
        </c:dLbls>
        <c:gapWidth val="150"/>
        <c:axId val="232265600"/>
        <c:axId val="232267136"/>
      </c:barChart>
      <c:catAx>
        <c:axId val="232265600"/>
        <c:scaling>
          <c:orientation val="minMax"/>
        </c:scaling>
        <c:delete val="0"/>
        <c:axPos val="b"/>
        <c:numFmt formatCode="General" sourceLinked="0"/>
        <c:majorTickMark val="none"/>
        <c:minorTickMark val="none"/>
        <c:tickLblPos val="nextTo"/>
        <c:crossAx val="232267136"/>
        <c:crosses val="autoZero"/>
        <c:auto val="1"/>
        <c:lblAlgn val="ctr"/>
        <c:lblOffset val="100"/>
        <c:noMultiLvlLbl val="0"/>
      </c:catAx>
      <c:valAx>
        <c:axId val="232267136"/>
        <c:scaling>
          <c:orientation val="minMax"/>
          <c:max val="60"/>
          <c:min val="0"/>
        </c:scaling>
        <c:delete val="0"/>
        <c:axPos val="l"/>
        <c:majorGridlines/>
        <c:numFmt formatCode="0" sourceLinked="0"/>
        <c:majorTickMark val="none"/>
        <c:minorTickMark val="none"/>
        <c:tickLblPos val="nextTo"/>
        <c:txPr>
          <a:bodyPr/>
          <a:lstStyle/>
          <a:p>
            <a:pPr>
              <a:defRPr sz="900" b="0" baseline="0">
                <a:latin typeface="Abadi Extra Light"/>
                <a:ea typeface="Abadi Extra Light"/>
                <a:cs typeface="Abadi Extra Light"/>
              </a:defRPr>
            </a:pPr>
            <a:endParaRPr lang="fi-FI"/>
          </a:p>
        </c:txPr>
        <c:crossAx val="232265600"/>
        <c:crosses val="autoZero"/>
        <c:crossBetween val="between"/>
        <c:majorUnit val="20"/>
      </c:valAx>
      <c:dTable>
        <c:showHorzBorder val="1"/>
        <c:showVertBorder val="1"/>
        <c:showOutline val="1"/>
        <c:showKeys val="1"/>
        <c:txPr>
          <a:bodyPr/>
          <a:lstStyle/>
          <a:p>
            <a:pPr rtl="0">
              <a:defRPr sz="1000" b="0">
                <a:latin typeface="Abadi Extra Light" panose="020B0204020104020204" pitchFamily="34" charset="0"/>
              </a:defRPr>
            </a:pPr>
            <a:endParaRPr lang="fi-FI"/>
          </a:p>
        </c:txPr>
      </c:dTable>
    </c:plotArea>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'[Rauma_Normeeratut_29022024.xlsx]Normeeratut päästöt'!$A$23</c:f>
              <c:strCache>
                <c:ptCount val="1"/>
                <c:pt idx="0">
                  <c:v>Sähkö (k.a. päästökerroin)</c:v>
                </c:pt>
              </c:strCache>
            </c:strRef>
          </c:tx>
          <c:spPr>
            <a:solidFill>
              <a:srgbClr val="00CCCC"/>
            </a:solidFill>
            <a:ln>
              <a:noFill/>
            </a:ln>
            <a:effectLst/>
          </c:spPr>
          <c:invertIfNegative val="0"/>
          <c:val>
            <c:numRef>
              <c:f>'[Rauma_Normeeratut_29022024.xlsx]Normeeratut päästöt'!$B$23:$P$23</c:f>
              <c:numCache>
                <c:formatCode>0.0</c:formatCode>
                <c:ptCount val="15"/>
                <c:pt idx="0">
                  <c:v>486.83792255031472</c:v>
                </c:pt>
                <c:pt idx="1">
                  <c:v>408.27128599148273</c:v>
                </c:pt>
                <c:pt idx="2">
                  <c:v>443.15922999999998</c:v>
                </c:pt>
                <c:pt idx="3">
                  <c:v>428.46292000000005</c:v>
                </c:pt>
                <c:pt idx="4">
                  <c:v>467.38774499999994</c:v>
                </c:pt>
                <c:pt idx="5">
                  <c:v>436.15469000000007</c:v>
                </c:pt>
                <c:pt idx="6">
                  <c:v>413.66343999999998</c:v>
                </c:pt>
                <c:pt idx="7">
                  <c:v>438.88974000000002</c:v>
                </c:pt>
                <c:pt idx="8">
                  <c:v>432.16032000000007</c:v>
                </c:pt>
                <c:pt idx="9">
                  <c:v>422.58812000000006</c:v>
                </c:pt>
                <c:pt idx="10">
                  <c:v>445.22616400000004</c:v>
                </c:pt>
                <c:pt idx="11">
                  <c:v>409.97136000000006</c:v>
                </c:pt>
                <c:pt idx="12">
                  <c:v>320.17583999999999</c:v>
                </c:pt>
                <c:pt idx="13">
                  <c:v>390.84960039999999</c:v>
                </c:pt>
                <c:pt idx="14">
                  <c:v>297.50973109999995</c:v>
                </c:pt>
              </c:numCache>
            </c:numRef>
          </c:val>
          <c:extLst>
            <c:ext xmlns:c16="http://schemas.microsoft.com/office/drawing/2014/chart" uri="{C3380CC4-5D6E-409C-BE32-E72D297353CC}">
              <c16:uniqueId val="{00000000-E9BC-48C7-B9E7-CA7BC96776E8}"/>
            </c:ext>
          </c:extLst>
        </c:ser>
        <c:dLbls>
          <c:showLegendKey val="0"/>
          <c:showVal val="0"/>
          <c:showCatName val="0"/>
          <c:showSerName val="0"/>
          <c:showPercent val="0"/>
          <c:showBubbleSize val="0"/>
        </c:dLbls>
        <c:gapWidth val="150"/>
        <c:axId val="37999360"/>
        <c:axId val="38000896"/>
      </c:barChart>
      <c:lineChart>
        <c:grouping val="standard"/>
        <c:varyColors val="0"/>
        <c:ser>
          <c:idx val="0"/>
          <c:order val="0"/>
          <c:tx>
            <c:strRef>
              <c:f>'[Rauma_Normeeratut_29022024.xlsx]Normeeratut päästöt'!$A$18</c:f>
              <c:strCache>
                <c:ptCount val="1"/>
                <c:pt idx="0">
                  <c:v>Sähkö (CO2-raportti)</c:v>
                </c:pt>
              </c:strCache>
            </c:strRef>
          </c:tx>
          <c:spPr>
            <a:ln w="28575" cap="rnd">
              <a:solidFill>
                <a:srgbClr val="4C0099"/>
              </a:solidFill>
              <a:round/>
            </a:ln>
            <a:effectLst/>
          </c:spPr>
          <c:marker>
            <c:symbol val="none"/>
          </c:marker>
          <c:cat>
            <c:numRef>
              <c:f>'[Rauma_Normeeratut_29022024.xlsx]Normeeratut päästöt'!$B$2:$P$2</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'[Rauma_Normeeratut_29022024.xlsx]Normeeratut päästöt'!$B$18:$P$18</c:f>
              <c:numCache>
                <c:formatCode>0.0</c:formatCode>
                <c:ptCount val="15"/>
                <c:pt idx="0">
                  <c:v>441.81065504377739</c:v>
                </c:pt>
                <c:pt idx="1">
                  <c:v>419.07574913838897</c:v>
                </c:pt>
                <c:pt idx="2">
                  <c:v>545.28837178589515</c:v>
                </c:pt>
                <c:pt idx="3">
                  <c:v>420.46337370715815</c:v>
                </c:pt>
                <c:pt idx="4">
                  <c:v>304.16713808517909</c:v>
                </c:pt>
                <c:pt idx="5">
                  <c:v>355.24479856007088</c:v>
                </c:pt>
                <c:pt idx="6">
                  <c:v>280.95509949393829</c:v>
                </c:pt>
                <c:pt idx="7">
                  <c:v>228.12869663928558</c:v>
                </c:pt>
                <c:pt idx="8">
                  <c:v>230.62779912477657</c:v>
                </c:pt>
                <c:pt idx="9">
                  <c:v>202.08702774298956</c:v>
                </c:pt>
                <c:pt idx="10">
                  <c:v>247.31799670444525</c:v>
                </c:pt>
                <c:pt idx="11">
                  <c:v>187.05114200315506</c:v>
                </c:pt>
                <c:pt idx="12">
                  <c:v>117.78898624312995</c:v>
                </c:pt>
                <c:pt idx="13">
                  <c:v>142.02529573397464</c:v>
                </c:pt>
                <c:pt idx="14">
                  <c:v>101.22900771749238</c:v>
                </c:pt>
              </c:numCache>
            </c:numRef>
          </c:val>
          <c:smooth val="0"/>
          <c:extLst>
            <c:ext xmlns:c16="http://schemas.microsoft.com/office/drawing/2014/chart" uri="{C3380CC4-5D6E-409C-BE32-E72D297353CC}">
              <c16:uniqueId val="{00000001-E9BC-48C7-B9E7-CA7BC96776E8}"/>
            </c:ext>
          </c:extLst>
        </c:ser>
        <c:dLbls>
          <c:showLegendKey val="0"/>
          <c:showVal val="0"/>
          <c:showCatName val="0"/>
          <c:showSerName val="0"/>
          <c:showPercent val="0"/>
          <c:showBubbleSize val="0"/>
        </c:dLbls>
        <c:marker val="1"/>
        <c:smooth val="0"/>
        <c:axId val="37999360"/>
        <c:axId val="38000896"/>
      </c:lineChart>
      <c:catAx>
        <c:axId val="3799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badi Extra Light" panose="020B0204020104020204" pitchFamily="34" charset="0"/>
                <a:ea typeface="+mn-ea"/>
                <a:cs typeface="+mn-cs"/>
              </a:defRPr>
            </a:pPr>
            <a:endParaRPr lang="fi-FI"/>
          </a:p>
        </c:txPr>
        <c:crossAx val="38000896"/>
        <c:crosses val="autoZero"/>
        <c:auto val="1"/>
        <c:lblAlgn val="ctr"/>
        <c:lblOffset val="100"/>
        <c:noMultiLvlLbl val="0"/>
      </c:catAx>
      <c:valAx>
        <c:axId val="38000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Abadi Extra Light" panose="020B0204020104020204" pitchFamily="34" charset="0"/>
                    <a:ea typeface="+mn-ea"/>
                    <a:cs typeface="+mn-cs"/>
                  </a:defRPr>
                </a:pPr>
                <a:r>
                  <a:rPr lang="fi-FI" dirty="0" err="1"/>
                  <a:t>kt</a:t>
                </a:r>
                <a:r>
                  <a:rPr lang="fi-FI" dirty="0"/>
                  <a:t> CO</a:t>
                </a:r>
                <a:r>
                  <a:rPr lang="fi-FI" baseline="-25000" dirty="0"/>
                  <a:t>2</a:t>
                </a:r>
                <a:r>
                  <a:rPr lang="fi-FI" dirty="0"/>
                  <a:t>-ekv</a:t>
                </a:r>
              </a:p>
            </c:rich>
          </c:tx>
          <c:layout>
            <c:manualLayout>
              <c:xMode val="edge"/>
              <c:yMode val="edge"/>
              <c:x val="0.11515139224867631"/>
              <c:y val="0.36677337897226742"/>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Abadi Extra Light" panose="020B0204020104020204" pitchFamily="34" charset="0"/>
                  <a:ea typeface="+mn-ea"/>
                  <a:cs typeface="+mn-cs"/>
                </a:defRPr>
              </a:pPr>
              <a:endParaRPr lang="fi-F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badi Extra Light" panose="020B0204020104020204" pitchFamily="34" charset="0"/>
                <a:ea typeface="+mn-ea"/>
                <a:cs typeface="+mn-cs"/>
              </a:defRPr>
            </a:pPr>
            <a:endParaRPr lang="fi-FI"/>
          </a:p>
        </c:txPr>
        <c:crossAx val="379993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Abadi Extra Light" panose="020B0204020104020204" pitchFamily="34" charset="0"/>
                <a:ea typeface="+mn-ea"/>
                <a:cs typeface="+mn-cs"/>
              </a:defRPr>
            </a:pPr>
            <a:endParaRPr lang="fi-FI"/>
          </a:p>
        </c:txPr>
      </c:dTable>
      <c:spPr>
        <a:noFill/>
        <a:ln>
          <a:noFill/>
        </a:ln>
        <a:effectLst/>
      </c:spPr>
    </c:plotArea>
    <c:plotVisOnly val="1"/>
    <c:dispBlanksAs val="gap"/>
    <c:showDLblsOverMax val="0"/>
  </c:chart>
  <c:spPr>
    <a:solidFill>
      <a:schemeClr val="bg1"/>
    </a:solidFill>
    <a:ln w="25400" cap="flat" cmpd="sng" algn="ctr">
      <a:solidFill>
        <a:schemeClr val="bg1"/>
      </a:solidFill>
      <a:round/>
    </a:ln>
    <a:effectLst>
      <a:outerShdw blurRad="50800" dist="38100" dir="2700000" algn="tl" rotWithShape="0">
        <a:prstClr val="black">
          <a:alpha val="40000"/>
        </a:prstClr>
      </a:outerShdw>
    </a:effectLst>
  </c:spPr>
  <c:txPr>
    <a:bodyPr/>
    <a:lstStyle/>
    <a:p>
      <a:pPr>
        <a:defRPr sz="1050">
          <a:latin typeface="Abadi Extra Light" panose="020B0204020104020204" pitchFamily="34" charset="0"/>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CCFF99"/>
              </a:solidFill>
              <a:ln w="19050">
                <a:solidFill>
                  <a:schemeClr val="lt1"/>
                </a:solidFill>
              </a:ln>
              <a:effectLst/>
            </c:spPr>
            <c:extLst>
              <c:ext xmlns:c16="http://schemas.microsoft.com/office/drawing/2014/chart" uri="{C3380CC4-5D6E-409C-BE32-E72D297353CC}">
                <c16:uniqueId val="{00000001-B2A1-4E39-9175-4BC6E044906D}"/>
              </c:ext>
            </c:extLst>
          </c:dPt>
          <c:dPt>
            <c:idx val="1"/>
            <c:bubble3D val="0"/>
            <c:spPr>
              <a:solidFill>
                <a:srgbClr val="66CC00"/>
              </a:solidFill>
              <a:ln w="19050">
                <a:solidFill>
                  <a:schemeClr val="lt1"/>
                </a:solidFill>
              </a:ln>
              <a:effectLst/>
            </c:spPr>
            <c:extLst>
              <c:ext xmlns:c16="http://schemas.microsoft.com/office/drawing/2014/chart" uri="{C3380CC4-5D6E-409C-BE32-E72D297353CC}">
                <c16:uniqueId val="{00000003-B2A1-4E39-9175-4BC6E044906D}"/>
              </c:ext>
            </c:extLst>
          </c:dPt>
          <c:dLbls>
            <c:dLbl>
              <c:idx val="0"/>
              <c:layout>
                <c:manualLayout>
                  <c:x val="-0.17851371591089454"/>
                  <c:y val="0.1640566406407249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2A1-4E39-9175-4BC6E044906D}"/>
                </c:ext>
              </c:extLst>
            </c:dLbl>
            <c:dLbl>
              <c:idx val="1"/>
              <c:layout>
                <c:manualLayout>
                  <c:x val="0.15926793138487191"/>
                  <c:y val="-0.1352582043029198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2A1-4E39-9175-4BC6E044906D}"/>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badi Extra Light" panose="020B0204020104020204" pitchFamily="34" charset="0"/>
                    <a:ea typeface="+mn-ea"/>
                    <a:cs typeface="+mn-cs"/>
                  </a:defRPr>
                </a:pPr>
                <a:endParaRPr lang="fi-FI"/>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'[Rauma_Normeeratut_29022024.xlsx]Sähkö oma tuotanto Rauma'!$A$11:$A$12</c:f>
              <c:strCache>
                <c:ptCount val="2"/>
                <c:pt idx="0">
                  <c:v>Sähköntuotanto Raumalla</c:v>
                </c:pt>
                <c:pt idx="1">
                  <c:v>Ostettu sähkö</c:v>
                </c:pt>
              </c:strCache>
            </c:strRef>
          </c:cat>
          <c:val>
            <c:numRef>
              <c:f>'[Rauma_Normeeratut_29022024.xlsx]Sähkö oma tuotanto Rauma'!$J$11:$J$12</c:f>
              <c:numCache>
                <c:formatCode>General</c:formatCode>
                <c:ptCount val="2"/>
                <c:pt idx="0">
                  <c:v>577.14300000000003</c:v>
                </c:pt>
                <c:pt idx="1">
                  <c:v>1298.5074500000001</c:v>
                </c:pt>
              </c:numCache>
            </c:numRef>
          </c:val>
          <c:extLst>
            <c:ext xmlns:c16="http://schemas.microsoft.com/office/drawing/2014/chart" uri="{C3380CC4-5D6E-409C-BE32-E72D297353CC}">
              <c16:uniqueId val="{00000004-B2A1-4E39-9175-4BC6E044906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25400" cap="flat" cmpd="sng" algn="ctr">
      <a:solidFill>
        <a:schemeClr val="bg1"/>
      </a:solidFill>
      <a:round/>
    </a:ln>
    <a:effectLst>
      <a:outerShdw blurRad="50800" dist="38100" dir="2700000" algn="tl" rotWithShape="0">
        <a:prstClr val="black">
          <a:alpha val="40000"/>
        </a:prstClr>
      </a:outerShdw>
    </a:effectLst>
  </c:spPr>
  <c:txPr>
    <a:bodyPr/>
    <a:lstStyle/>
    <a:p>
      <a:pPr>
        <a:defRPr>
          <a:latin typeface="Abadi Extra Light" panose="020B0204020104020204" pitchFamily="34" charset="0"/>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'[DATATIEDOSTOON_Rauma_teollisuus_2022_05032024.xlsx]Teollisuuden sähkö'!$A$51</c:f>
              <c:strCache>
                <c:ptCount val="1"/>
                <c:pt idx="0">
                  <c:v>Sähkö paikallinen tuotanto huomioiden</c:v>
                </c:pt>
              </c:strCache>
            </c:strRef>
          </c:tx>
          <c:spPr>
            <a:solidFill>
              <a:srgbClr val="CCFF99"/>
            </a:solidFill>
            <a:ln>
              <a:noFill/>
            </a:ln>
            <a:effectLst/>
          </c:spPr>
          <c:invertIfNegative val="0"/>
          <c:cat>
            <c:numRef>
              <c:f>'[DATATIEDOSTOON_Rauma_teollisuus_2022_05032024.xlsx]Teollisuuden sähkö'!$B$50:$P$50</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'[DATATIEDOSTOON_Rauma_teollisuus_2022_05032024.xlsx]Teollisuuden sähkö'!$B$51:$P$51</c:f>
              <c:numCache>
                <c:formatCode>0.0</c:formatCode>
                <c:ptCount val="15"/>
                <c:pt idx="0">
                  <c:v>421.8266332916582</c:v>
                </c:pt>
                <c:pt idx="1">
                  <c:v>389.32211225452636</c:v>
                </c:pt>
                <c:pt idx="2">
                  <c:v>497.62861147270291</c:v>
                </c:pt>
                <c:pt idx="3">
                  <c:v>381.45241154223254</c:v>
                </c:pt>
                <c:pt idx="4">
                  <c:v>282.12206969793448</c:v>
                </c:pt>
                <c:pt idx="5">
                  <c:v>319.21610781484452</c:v>
                </c:pt>
                <c:pt idx="6">
                  <c:v>258.20106072443923</c:v>
                </c:pt>
                <c:pt idx="7">
                  <c:v>212.6846622173012</c:v>
                </c:pt>
                <c:pt idx="8">
                  <c:v>218.48404275954368</c:v>
                </c:pt>
                <c:pt idx="9">
                  <c:v>192.22693562859729</c:v>
                </c:pt>
                <c:pt idx="10">
                  <c:v>236.2475542520942</c:v>
                </c:pt>
                <c:pt idx="11">
                  <c:v>178.20243712193997</c:v>
                </c:pt>
                <c:pt idx="12">
                  <c:v>114.09506086985981</c:v>
                </c:pt>
                <c:pt idx="13">
                  <c:v>134.56828293036966</c:v>
                </c:pt>
                <c:pt idx="14">
                  <c:v>92.673892448528079</c:v>
                </c:pt>
              </c:numCache>
            </c:numRef>
          </c:val>
          <c:extLst>
            <c:ext xmlns:c16="http://schemas.microsoft.com/office/drawing/2014/chart" uri="{C3380CC4-5D6E-409C-BE32-E72D297353CC}">
              <c16:uniqueId val="{00000000-2DA4-4051-8918-35D7BF4CEE19}"/>
            </c:ext>
          </c:extLst>
        </c:ser>
        <c:ser>
          <c:idx val="1"/>
          <c:order val="1"/>
          <c:tx>
            <c:strRef>
              <c:f>'[DATATIEDOSTOON_Rauma_teollisuus_2022_05032024.xlsx]Teollisuuden sähkö'!$A$52</c:f>
              <c:strCache>
                <c:ptCount val="1"/>
                <c:pt idx="0">
                  <c:v>Sähkö CO2-raportin menetelmällä</c:v>
                </c:pt>
              </c:strCache>
            </c:strRef>
          </c:tx>
          <c:spPr>
            <a:solidFill>
              <a:srgbClr val="66CC00"/>
            </a:solidFill>
            <a:ln>
              <a:noFill/>
            </a:ln>
            <a:effectLst/>
          </c:spPr>
          <c:invertIfNegative val="0"/>
          <c:cat>
            <c:numRef>
              <c:f>'[DATATIEDOSTOON_Rauma_teollisuus_2022_05032024.xlsx]Teollisuuden sähkö'!$B$50:$P$50</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'[DATATIEDOSTOON_Rauma_teollisuus_2022_05032024.xlsx]Teollisuuden sähkö'!$B$52:$P$52</c:f>
              <c:numCache>
                <c:formatCode>0.0</c:formatCode>
                <c:ptCount val="15"/>
                <c:pt idx="0">
                  <c:v>441.81065504377739</c:v>
                </c:pt>
                <c:pt idx="1">
                  <c:v>419.07574913838897</c:v>
                </c:pt>
                <c:pt idx="2">
                  <c:v>545.28837178589515</c:v>
                </c:pt>
                <c:pt idx="3">
                  <c:v>420.46337370715815</c:v>
                </c:pt>
                <c:pt idx="4">
                  <c:v>304.16713808517909</c:v>
                </c:pt>
                <c:pt idx="5">
                  <c:v>355.24479856007088</c:v>
                </c:pt>
                <c:pt idx="6">
                  <c:v>280.95509949393829</c:v>
                </c:pt>
                <c:pt idx="7">
                  <c:v>228.13292660064658</c:v>
                </c:pt>
                <c:pt idx="8">
                  <c:v>230.62779912477657</c:v>
                </c:pt>
                <c:pt idx="9">
                  <c:v>202.08702774298956</c:v>
                </c:pt>
                <c:pt idx="10">
                  <c:v>247.31799670444525</c:v>
                </c:pt>
                <c:pt idx="11">
                  <c:v>187.05114200315506</c:v>
                </c:pt>
                <c:pt idx="12">
                  <c:v>117.78898624312995</c:v>
                </c:pt>
                <c:pt idx="13">
                  <c:v>142.02529573397464</c:v>
                </c:pt>
                <c:pt idx="14">
                  <c:v>101.22900771749238</c:v>
                </c:pt>
              </c:numCache>
            </c:numRef>
          </c:val>
          <c:extLst>
            <c:ext xmlns:c16="http://schemas.microsoft.com/office/drawing/2014/chart" uri="{C3380CC4-5D6E-409C-BE32-E72D297353CC}">
              <c16:uniqueId val="{00000001-2DA4-4051-8918-35D7BF4CEE19}"/>
            </c:ext>
          </c:extLst>
        </c:ser>
        <c:dLbls>
          <c:showLegendKey val="0"/>
          <c:showVal val="0"/>
          <c:showCatName val="0"/>
          <c:showSerName val="0"/>
          <c:showPercent val="0"/>
          <c:showBubbleSize val="0"/>
        </c:dLbls>
        <c:gapWidth val="150"/>
        <c:axId val="1181144312"/>
        <c:axId val="1181145032"/>
      </c:barChart>
      <c:catAx>
        <c:axId val="1181144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badi Extra Light" panose="020B0204020104020204" pitchFamily="34" charset="0"/>
                <a:ea typeface="+mn-ea"/>
                <a:cs typeface="+mn-cs"/>
              </a:defRPr>
            </a:pPr>
            <a:endParaRPr lang="fi-FI"/>
          </a:p>
        </c:txPr>
        <c:crossAx val="1181145032"/>
        <c:crosses val="autoZero"/>
        <c:auto val="1"/>
        <c:lblAlgn val="ctr"/>
        <c:lblOffset val="100"/>
        <c:noMultiLvlLbl val="0"/>
      </c:catAx>
      <c:valAx>
        <c:axId val="1181145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Abadi Extra Light" panose="020B0204020104020204" pitchFamily="34" charset="0"/>
                    <a:ea typeface="+mn-ea"/>
                    <a:cs typeface="+mn-cs"/>
                  </a:defRPr>
                </a:pPr>
                <a:r>
                  <a:rPr lang="fi-FI"/>
                  <a:t>kt CO</a:t>
                </a:r>
                <a:r>
                  <a:rPr lang="fi-FI" baseline="-25000"/>
                  <a:t>2</a:t>
                </a:r>
                <a:r>
                  <a:rPr lang="fi-FI"/>
                  <a:t>-ekv</a:t>
                </a:r>
              </a:p>
            </c:rich>
          </c:tx>
          <c:layout>
            <c:manualLayout>
              <c:xMode val="edge"/>
              <c:yMode val="edge"/>
              <c:x val="0.15214757596060732"/>
              <c:y val="0.3253771062839883"/>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Abadi Extra Light" panose="020B0204020104020204" pitchFamily="34" charset="0"/>
                  <a:ea typeface="+mn-ea"/>
                  <a:cs typeface="+mn-cs"/>
                </a:defRPr>
              </a:pPr>
              <a:endParaRPr lang="fi-F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badi Extra Light" panose="020B0204020104020204" pitchFamily="34" charset="0"/>
                <a:ea typeface="+mn-ea"/>
                <a:cs typeface="+mn-cs"/>
              </a:defRPr>
            </a:pPr>
            <a:endParaRPr lang="fi-FI"/>
          </a:p>
        </c:txPr>
        <c:crossAx val="1181144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Abadi Extra Light" panose="020B0204020104020204" pitchFamily="34" charset="0"/>
                <a:ea typeface="+mn-ea"/>
                <a:cs typeface="+mn-cs"/>
              </a:defRPr>
            </a:pPr>
            <a:endParaRPr lang="fi-FI"/>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25400" cap="flat" cmpd="sng" algn="ctr">
      <a:solidFill>
        <a:schemeClr val="bg1"/>
      </a:solidFill>
      <a:round/>
    </a:ln>
    <a:effectLst>
      <a:outerShdw blurRad="50800" dist="38100" dir="2700000" algn="tl" rotWithShape="0">
        <a:prstClr val="black">
          <a:alpha val="40000"/>
        </a:prstClr>
      </a:outerShdw>
    </a:effectLst>
  </c:spPr>
  <c:txPr>
    <a:bodyPr/>
    <a:lstStyle/>
    <a:p>
      <a:pPr>
        <a:defRPr sz="900">
          <a:latin typeface="Abadi Extra Light" panose="020B0204020104020204" pitchFamily="34" charset="0"/>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cdr:x>
      <cdr:y>0</cdr:y>
    </cdr:from>
    <cdr:to>
      <cdr:x>0.044</cdr:x>
      <cdr:y>0.13953</cdr:y>
    </cdr:to>
    <cdr:sp macro="" textlink="">
      <cdr:nvSpPr>
        <cdr:cNvPr id="2" name="TextBox 1"/>
        <cdr:cNvSpPr txBox="1">
          <a:spLocks xmlns:a="http://schemas.openxmlformats.org/drawingml/2006/main"/>
        </cdr:cNvSpPr>
      </cdr:nvSpPr>
      <cdr:spPr>
        <a:xfrm xmlns:a="http://schemas.openxmlformats.org/drawingml/2006/main" rot="-5400000">
          <a:off x="-127000" y="285750"/>
          <a:ext cx="762000" cy="190500"/>
        </a:xfrm>
        <a:prstGeom xmlns:a="http://schemas.openxmlformats.org/drawingml/2006/main" prst="rect">
          <a:avLst/>
        </a:prstGeom>
        <a:ln xmlns:a="http://schemas.openxmlformats.org/drawingml/2006/main">
          <a:noFill/>
        </a:ln>
        <a:extLst xmlns:a="http://schemas.openxmlformats.org/drawingml/2006/main">
          <a:ext uri="{91240B29-F687-4F45-9708-019B960494DF}">
            <a14:hiddenLine xmlns:a14="http://schemas.microsoft.com/office/drawing/2010/main">
              <a:solidFill>
                <a:prstClr val="black"/>
              </a:solidFill>
            </a14:hiddenLine>
          </a:ext>
        </a:extLst>
      </cdr:spPr>
      <cdr:txBody>
        <a:bodyPr xmlns:a="http://schemas.openxmlformats.org/drawingml/2006/main" vertOverflow="clip" wrap="square" rtlCol="0" anchor="t" anchorCtr="1"/>
        <a:lstStyle xmlns:a="http://schemas.openxmlformats.org/drawingml/2006/main"/>
        <a:p xmlns:a="http://schemas.openxmlformats.org/drawingml/2006/main">
          <a:r>
            <a:rPr lang="en-US" sz="900" b="0">
              <a:latin typeface="Abadi Extra Light" panose="020B0204020104020204" pitchFamily="34" charset="0"/>
            </a:rPr>
            <a:t>kt</a:t>
          </a:r>
          <a:r>
            <a:rPr lang="en-US" sz="900" b="0" baseline="0">
              <a:latin typeface="Abadi Extra Light" panose="020B0204020104020204" pitchFamily="34" charset="0"/>
            </a:rPr>
            <a:t> CO</a:t>
          </a:r>
          <a:r>
            <a:rPr lang="en-US" sz="900" b="0" baseline="-25000">
              <a:latin typeface="Abadi Extra Light" panose="020B0204020104020204" pitchFamily="34" charset="0"/>
            </a:rPr>
            <a:t>2 </a:t>
          </a:r>
          <a:r>
            <a:rPr lang="en-US" sz="900" b="0" baseline="0">
              <a:latin typeface="Abadi Extra Light" panose="020B0204020104020204" pitchFamily="34" charset="0"/>
            </a:rPr>
            <a:t>-ekv</a:t>
          </a:r>
          <a:endParaRPr lang="en-US" sz="900" b="0">
            <a:latin typeface="Abadi Extra Light" panose="020B0204020104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0.00196</cdr:x>
      <cdr:y>0.10244</cdr:y>
    </cdr:from>
    <cdr:to>
      <cdr:x>0.04196</cdr:x>
      <cdr:y>0.46829</cdr:y>
    </cdr:to>
    <cdr:sp macro="" textlink="">
      <cdr:nvSpPr>
        <cdr:cNvPr id="2" name="TextBox 1"/>
        <cdr:cNvSpPr txBox="1"/>
      </cdr:nvSpPr>
      <cdr:spPr>
        <a:xfrm xmlns:a="http://schemas.openxmlformats.org/drawingml/2006/main" rot="-5400000">
          <a:off x="-715442" y="1270000"/>
          <a:ext cx="1905000" cy="431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a:latin typeface="Abadi Extra Light" panose="020B0204020104020204" pitchFamily="34" charset="0"/>
            </a:rPr>
            <a:t>t</a:t>
          </a:r>
          <a:r>
            <a:rPr lang="en-US" sz="900" b="0" baseline="0">
              <a:latin typeface="Abadi Extra Light" panose="020B0204020104020204" pitchFamily="34" charset="0"/>
            </a:rPr>
            <a:t> CO</a:t>
          </a:r>
          <a:r>
            <a:rPr lang="en-US" sz="900" b="0" baseline="-25000">
              <a:latin typeface="Abadi Extra Light" panose="020B0204020104020204" pitchFamily="34" charset="0"/>
            </a:rPr>
            <a:t>2 </a:t>
          </a:r>
          <a:r>
            <a:rPr lang="en-US" sz="900" b="0" baseline="0">
              <a:latin typeface="Abadi Extra Light" panose="020B0204020104020204" pitchFamily="34" charset="0"/>
            </a:rPr>
            <a:t>-ekv / asukas</a:t>
          </a:r>
          <a:endParaRPr lang="en-US" sz="900" b="0">
            <a:latin typeface="Abadi Extra Light" panose="020B0204020104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0.00196</cdr:x>
      <cdr:y>0.10407</cdr:y>
    </cdr:from>
    <cdr:to>
      <cdr:x>0.04353</cdr:x>
      <cdr:y>0.46992</cdr:y>
    </cdr:to>
    <cdr:sp macro="" textlink="">
      <cdr:nvSpPr>
        <cdr:cNvPr id="2" name="TextBox 1"/>
        <cdr:cNvSpPr txBox="1"/>
      </cdr:nvSpPr>
      <cdr:spPr>
        <a:xfrm xmlns:a="http://schemas.openxmlformats.org/drawingml/2006/main" rot="-5400000">
          <a:off x="-706969" y="1270000"/>
          <a:ext cx="1905000" cy="4487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a:latin typeface="Abadi Extra Light" panose="020B0204020104020204" pitchFamily="34" charset="0"/>
            </a:rPr>
            <a:t>t</a:t>
          </a:r>
          <a:r>
            <a:rPr lang="en-US" sz="900" b="0" baseline="0">
              <a:latin typeface="Abadi Extra Light" panose="020B0204020104020204" pitchFamily="34" charset="0"/>
            </a:rPr>
            <a:t> CO</a:t>
          </a:r>
          <a:r>
            <a:rPr lang="en-US" sz="900" b="0" baseline="-25000">
              <a:latin typeface="Abadi Extra Light" panose="020B0204020104020204" pitchFamily="34" charset="0"/>
            </a:rPr>
            <a:t>2 </a:t>
          </a:r>
          <a:r>
            <a:rPr lang="en-US" sz="900" b="0" baseline="0">
              <a:latin typeface="Abadi Extra Light" panose="020B0204020104020204" pitchFamily="34" charset="0"/>
            </a:rPr>
            <a:t>-ekv / asukas</a:t>
          </a:r>
          <a:endParaRPr lang="en-US" sz="900" b="0">
            <a:latin typeface="Abadi Extra Light" panose="020B0204020104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0.00449</cdr:x>
      <cdr:y>0.10605</cdr:y>
    </cdr:from>
    <cdr:to>
      <cdr:x>0.04602</cdr:x>
      <cdr:y>0.4719</cdr:y>
    </cdr:to>
    <cdr:sp macro="" textlink="">
      <cdr:nvSpPr>
        <cdr:cNvPr id="2" name="TextBox 1">
          <a:extLst xmlns:a="http://schemas.openxmlformats.org/drawingml/2006/main">
            <a:ext uri="{FF2B5EF4-FFF2-40B4-BE49-F238E27FC236}">
              <a16:creationId xmlns:a16="http://schemas.microsoft.com/office/drawing/2014/main" id="{0E5DC0D7-93BD-9091-58B7-50E4D2CCD422}"/>
            </a:ext>
          </a:extLst>
        </cdr:cNvPr>
        <cdr:cNvSpPr txBox="1"/>
      </cdr:nvSpPr>
      <cdr:spPr>
        <a:xfrm xmlns:a="http://schemas.openxmlformats.org/drawingml/2006/main" rot="-5400000">
          <a:off x="-667044" y="1270000"/>
          <a:ext cx="1905000" cy="4694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a:latin typeface="Abadi Extra Light" panose="020B0204020104020204" pitchFamily="34" charset="0"/>
            </a:rPr>
            <a:t>t</a:t>
          </a:r>
          <a:r>
            <a:rPr lang="en-US" sz="900" b="0" baseline="0">
              <a:latin typeface="Abadi Extra Light" panose="020B0204020104020204" pitchFamily="34" charset="0"/>
            </a:rPr>
            <a:t> CO</a:t>
          </a:r>
          <a:r>
            <a:rPr lang="en-US" sz="900" b="0" baseline="-25000">
              <a:latin typeface="Abadi Extra Light" panose="020B0204020104020204" pitchFamily="34" charset="0"/>
            </a:rPr>
            <a:t>2 </a:t>
          </a:r>
          <a:r>
            <a:rPr lang="en-US" sz="900" b="0" baseline="0">
              <a:latin typeface="Abadi Extra Light" panose="020B0204020104020204" pitchFamily="34" charset="0"/>
            </a:rPr>
            <a:t>-ekv / asukas</a:t>
          </a:r>
          <a:endParaRPr lang="en-US" sz="900" b="0">
            <a:latin typeface="Abadi Extra Light" panose="020B0204020104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0.00587</cdr:x>
      <cdr:y>0.10611</cdr:y>
    </cdr:from>
    <cdr:to>
      <cdr:x>0.04745</cdr:x>
      <cdr:y>0.47196</cdr:y>
    </cdr:to>
    <cdr:sp macro="" textlink="">
      <cdr:nvSpPr>
        <cdr:cNvPr id="2" name="TextBox 1">
          <a:extLst xmlns:a="http://schemas.openxmlformats.org/drawingml/2006/main">
            <a:ext uri="{FF2B5EF4-FFF2-40B4-BE49-F238E27FC236}">
              <a16:creationId xmlns:a16="http://schemas.microsoft.com/office/drawing/2014/main" id="{0E5DC0D7-93BD-9091-58B7-50E4D2CCD422}"/>
            </a:ext>
          </a:extLst>
        </cdr:cNvPr>
        <cdr:cNvSpPr txBox="1"/>
      </cdr:nvSpPr>
      <cdr:spPr>
        <a:xfrm xmlns:a="http://schemas.openxmlformats.org/drawingml/2006/main" rot="-5400000">
          <a:off x="-651162" y="1270000"/>
          <a:ext cx="1905000" cy="4699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a:latin typeface="Abadi Extra Light" panose="020B0204020104020204" pitchFamily="34" charset="0"/>
            </a:rPr>
            <a:t>t</a:t>
          </a:r>
          <a:r>
            <a:rPr lang="en-US" sz="900" b="0" baseline="0">
              <a:latin typeface="Abadi Extra Light" panose="020B0204020104020204" pitchFamily="34" charset="0"/>
            </a:rPr>
            <a:t> CO</a:t>
          </a:r>
          <a:r>
            <a:rPr lang="en-US" sz="900" b="0" baseline="-25000">
              <a:latin typeface="Abadi Extra Light" panose="020B0204020104020204" pitchFamily="34" charset="0"/>
            </a:rPr>
            <a:t>2 </a:t>
          </a:r>
          <a:r>
            <a:rPr lang="en-US" sz="900" b="0" baseline="0">
              <a:latin typeface="Abadi Extra Light" panose="020B0204020104020204" pitchFamily="34" charset="0"/>
            </a:rPr>
            <a:t>-ekv / asukas</a:t>
          </a:r>
          <a:endParaRPr lang="en-US" sz="900" b="0">
            <a:latin typeface="Abadi Extra Light" panose="020B020402010402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0.00256</cdr:x>
      <cdr:y>0.10606</cdr:y>
    </cdr:from>
    <cdr:to>
      <cdr:x>0.0441</cdr:x>
      <cdr:y>0.47192</cdr:y>
    </cdr:to>
    <cdr:sp macro="" textlink="">
      <cdr:nvSpPr>
        <cdr:cNvPr id="2" name="TextBox 1">
          <a:extLst xmlns:a="http://schemas.openxmlformats.org/drawingml/2006/main">
            <a:ext uri="{FF2B5EF4-FFF2-40B4-BE49-F238E27FC236}">
              <a16:creationId xmlns:a16="http://schemas.microsoft.com/office/drawing/2014/main" id="{0E5DC0D7-93BD-9091-58B7-50E4D2CCD422}"/>
            </a:ext>
          </a:extLst>
        </cdr:cNvPr>
        <cdr:cNvSpPr txBox="1"/>
      </cdr:nvSpPr>
      <cdr:spPr>
        <a:xfrm xmlns:a="http://schemas.openxmlformats.org/drawingml/2006/main" rot="-5400000">
          <a:off x="-688801" y="1270000"/>
          <a:ext cx="1905000" cy="4695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a:latin typeface="Abadi Extra Light" panose="020B0204020104020204" pitchFamily="34" charset="0"/>
            </a:rPr>
            <a:t>t</a:t>
          </a:r>
          <a:r>
            <a:rPr lang="en-US" sz="900" b="0" baseline="0">
              <a:latin typeface="Abadi Extra Light" panose="020B0204020104020204" pitchFamily="34" charset="0"/>
            </a:rPr>
            <a:t> CO</a:t>
          </a:r>
          <a:r>
            <a:rPr lang="en-US" sz="900" b="0" baseline="-25000">
              <a:latin typeface="Abadi Extra Light" panose="020B0204020104020204" pitchFamily="34" charset="0"/>
            </a:rPr>
            <a:t>2 </a:t>
          </a:r>
          <a:r>
            <a:rPr lang="en-US" sz="900" b="0" baseline="0">
              <a:latin typeface="Abadi Extra Light" panose="020B0204020104020204" pitchFamily="34" charset="0"/>
            </a:rPr>
            <a:t>-ekv / asukas</a:t>
          </a:r>
          <a:endParaRPr lang="en-US" sz="900" b="0">
            <a:latin typeface="Abadi Extra Light" panose="020B020402010402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0.00586</cdr:x>
      <cdr:y>0.10605</cdr:y>
    </cdr:from>
    <cdr:to>
      <cdr:x>0.04739</cdr:x>
      <cdr:y>0.4719</cdr:y>
    </cdr:to>
    <cdr:sp macro="" textlink="">
      <cdr:nvSpPr>
        <cdr:cNvPr id="2" name="TextBox 1">
          <a:extLst xmlns:a="http://schemas.openxmlformats.org/drawingml/2006/main">
            <a:ext uri="{FF2B5EF4-FFF2-40B4-BE49-F238E27FC236}">
              <a16:creationId xmlns:a16="http://schemas.microsoft.com/office/drawing/2014/main" id="{0E5DC0D7-93BD-9091-58B7-50E4D2CCD422}"/>
            </a:ext>
          </a:extLst>
        </cdr:cNvPr>
        <cdr:cNvSpPr txBox="1"/>
      </cdr:nvSpPr>
      <cdr:spPr>
        <a:xfrm xmlns:a="http://schemas.openxmlformats.org/drawingml/2006/main" rot="-5400000">
          <a:off x="-651558" y="1270000"/>
          <a:ext cx="1905000" cy="4694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a:latin typeface="Abadi Extra Light" panose="020B0204020104020204" pitchFamily="34" charset="0"/>
            </a:rPr>
            <a:t>kt CO</a:t>
          </a:r>
          <a:r>
            <a:rPr lang="en-US" sz="900" b="0" baseline="-25000">
              <a:latin typeface="Abadi Extra Light" panose="020B0204020104020204" pitchFamily="34" charset="0"/>
            </a:rPr>
            <a:t>2 </a:t>
          </a:r>
          <a:r>
            <a:rPr lang="en-US" sz="900" b="0" baseline="0">
              <a:latin typeface="Abadi Extra Light" panose="020B0204020104020204" pitchFamily="34" charset="0"/>
            </a:rPr>
            <a:t>-ekv</a:t>
          </a:r>
          <a:endParaRPr lang="en-US" sz="900" b="0">
            <a:latin typeface="Abadi Extra Light" panose="020B020402010402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0.02351</cdr:x>
      <cdr:y>0.00796</cdr:y>
    </cdr:from>
    <cdr:to>
      <cdr:x>0.06351</cdr:x>
      <cdr:y>0.24903</cdr:y>
    </cdr:to>
    <cdr:sp macro="" textlink="">
      <cdr:nvSpPr>
        <cdr:cNvPr id="4" name="TextBox 1">
          <a:extLst xmlns:a="http://schemas.openxmlformats.org/drawingml/2006/main">
            <a:ext uri="{FF2B5EF4-FFF2-40B4-BE49-F238E27FC236}">
              <a16:creationId xmlns:a16="http://schemas.microsoft.com/office/drawing/2014/main" id="{7C9EE1BE-6E4A-417E-B6EE-63E76B1CFB4D}"/>
            </a:ext>
          </a:extLst>
        </cdr:cNvPr>
        <cdr:cNvSpPr txBox="1">
          <a:spLocks xmlns:a="http://schemas.openxmlformats.org/drawingml/2006/main" noChangeAspect="1"/>
        </cdr:cNvSpPr>
      </cdr:nvSpPr>
      <cdr:spPr>
        <a:xfrm xmlns:a="http://schemas.openxmlformats.org/drawingml/2006/main" rot="-5400000">
          <a:off x="-381000" y="635000"/>
          <a:ext cx="1516811" cy="346929"/>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a:latin typeface="Abadi Extra Light" panose="020B0204020104020204" pitchFamily="34" charset="0"/>
            </a:rPr>
            <a:t>GWh</a:t>
          </a:r>
        </a:p>
      </cdr:txBody>
    </cdr:sp>
  </cdr:relSizeAnchor>
</c:userShapes>
</file>

<file path=ppt/drawings/drawing2.xml><?xml version="1.0" encoding="utf-8"?>
<c:userShapes xmlns:c="http://schemas.openxmlformats.org/drawingml/2006/chart">
  <cdr:relSizeAnchor xmlns:cdr="http://schemas.openxmlformats.org/drawingml/2006/chartDrawing">
    <cdr:from>
      <cdr:x>0.97701</cdr:x>
      <cdr:y>0.10256</cdr:y>
    </cdr:from>
    <cdr:to>
      <cdr:x>1</cdr:x>
      <cdr:y>0.41026</cdr:y>
    </cdr:to>
    <cdr:sp macro="" textlink="">
      <cdr:nvSpPr>
        <cdr:cNvPr id="3" name="TextBox 1"/>
        <cdr:cNvSpPr txBox="1"/>
      </cdr:nvSpPr>
      <cdr:spPr>
        <a:xfrm xmlns:a="http://schemas.openxmlformats.org/drawingml/2006/main" rot="-5400000">
          <a:off x="10159999" y="1143000"/>
          <a:ext cx="1524000" cy="254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0">
              <a:latin typeface="Abadi Extra Light" panose="020B0204020104020204" pitchFamily="34" charset="0"/>
            </a:rPr>
            <a:t>kt</a:t>
          </a:r>
          <a:r>
            <a:rPr lang="en-US" sz="900" b="0" baseline="0">
              <a:latin typeface="Abadi Extra Light" panose="020B0204020104020204" pitchFamily="34" charset="0"/>
            </a:rPr>
            <a:t> CO</a:t>
          </a:r>
          <a:r>
            <a:rPr lang="en-US" sz="900" b="0" baseline="-25000">
              <a:latin typeface="Abadi Extra Light" panose="020B0204020104020204" pitchFamily="34" charset="0"/>
            </a:rPr>
            <a:t>2 </a:t>
          </a:r>
          <a:r>
            <a:rPr lang="en-US" sz="900" b="0" baseline="0">
              <a:latin typeface="Abadi Extra Light" panose="020B0204020104020204" pitchFamily="34" charset="0"/>
            </a:rPr>
            <a:t>-ekv</a:t>
          </a:r>
          <a:endParaRPr lang="en-US" sz="900" b="0">
            <a:latin typeface="Abadi Extra Light" panose="020B0204020104020204" pitchFamily="34" charset="0"/>
          </a:endParaRPr>
        </a:p>
      </cdr:txBody>
    </cdr:sp>
  </cdr:relSizeAnchor>
  <cdr:relSizeAnchor xmlns:cdr="http://schemas.openxmlformats.org/drawingml/2006/chartDrawing">
    <cdr:from>
      <cdr:x>0.0646</cdr:x>
      <cdr:y>0.12154</cdr:y>
    </cdr:from>
    <cdr:to>
      <cdr:x>0.1046</cdr:x>
      <cdr:y>0.42923</cdr:y>
    </cdr:to>
    <cdr:sp macro="" textlink="">
      <cdr:nvSpPr>
        <cdr:cNvPr id="4" name="TextBox 1"/>
        <cdr:cNvSpPr txBox="1"/>
      </cdr:nvSpPr>
      <cdr:spPr>
        <a:xfrm xmlns:a="http://schemas.openxmlformats.org/drawingml/2006/main" rot="-5400000">
          <a:off x="172705" y="1143000"/>
          <a:ext cx="1524000" cy="4419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0" dirty="0">
              <a:latin typeface="Abadi Extra Light" panose="020B0204020104020204" pitchFamily="34" charset="0"/>
            </a:rPr>
            <a:t>t</a:t>
          </a:r>
          <a:r>
            <a:rPr lang="en-US" sz="900" b="0" baseline="0" dirty="0">
              <a:latin typeface="Abadi Extra Light" panose="020B0204020104020204" pitchFamily="34" charset="0"/>
            </a:rPr>
            <a:t> CO</a:t>
          </a:r>
          <a:r>
            <a:rPr lang="en-US" sz="900" b="0" baseline="-25000" dirty="0">
              <a:latin typeface="Abadi Extra Light" panose="020B0204020104020204" pitchFamily="34" charset="0"/>
            </a:rPr>
            <a:t>2 </a:t>
          </a:r>
          <a:r>
            <a:rPr lang="en-US" sz="900" b="0" baseline="0" dirty="0">
              <a:latin typeface="Abadi Extra Light" panose="020B0204020104020204" pitchFamily="34" charset="0"/>
            </a:rPr>
            <a:t>-</a:t>
          </a:r>
          <a:r>
            <a:rPr lang="en-US" sz="900" b="0" baseline="0" dirty="0" err="1">
              <a:latin typeface="Abadi Extra Light" panose="020B0204020104020204" pitchFamily="34" charset="0"/>
            </a:rPr>
            <a:t>ekv</a:t>
          </a:r>
          <a:r>
            <a:rPr lang="en-US" sz="900" b="0" baseline="0" dirty="0">
              <a:latin typeface="Abadi Extra Light" panose="020B0204020104020204" pitchFamily="34" charset="0"/>
            </a:rPr>
            <a:t> / </a:t>
          </a:r>
          <a:r>
            <a:rPr lang="en-US" sz="900" b="0" baseline="0" dirty="0" err="1">
              <a:latin typeface="Abadi Extra Light" panose="020B0204020104020204" pitchFamily="34" charset="0"/>
            </a:rPr>
            <a:t>asukas</a:t>
          </a:r>
          <a:endParaRPr lang="en-US" sz="900" b="0" dirty="0">
            <a:latin typeface="Abadi Extra Light" panose="020B0204020104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0.97701</cdr:x>
      <cdr:y>0.10256</cdr:y>
    </cdr:from>
    <cdr:to>
      <cdr:x>1</cdr:x>
      <cdr:y>0.41026</cdr:y>
    </cdr:to>
    <cdr:sp macro="" textlink="">
      <cdr:nvSpPr>
        <cdr:cNvPr id="3" name="TextBox 1"/>
        <cdr:cNvSpPr txBox="1"/>
      </cdr:nvSpPr>
      <cdr:spPr>
        <a:xfrm xmlns:a="http://schemas.openxmlformats.org/drawingml/2006/main" rot="-5400000">
          <a:off x="10160000" y="1143000"/>
          <a:ext cx="1524000" cy="254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0">
              <a:latin typeface="Abadi Extra Light" panose="020B0204020104020204" pitchFamily="34" charset="0"/>
            </a:rPr>
            <a:t>kt</a:t>
          </a:r>
          <a:r>
            <a:rPr lang="en-US" sz="900" b="0" baseline="0">
              <a:latin typeface="Abadi Extra Light" panose="020B0204020104020204" pitchFamily="34" charset="0"/>
            </a:rPr>
            <a:t> CO</a:t>
          </a:r>
          <a:r>
            <a:rPr lang="en-US" sz="900" b="0" baseline="-25000">
              <a:latin typeface="Abadi Extra Light" panose="020B0204020104020204" pitchFamily="34" charset="0"/>
            </a:rPr>
            <a:t>2 </a:t>
          </a:r>
          <a:r>
            <a:rPr lang="en-US" sz="900" b="0" baseline="0">
              <a:latin typeface="Abadi Extra Light" panose="020B0204020104020204" pitchFamily="34" charset="0"/>
            </a:rPr>
            <a:t>-ekv</a:t>
          </a:r>
          <a:endParaRPr lang="en-US" sz="900" b="0">
            <a:latin typeface="Abadi Extra Light" panose="020B0204020104020204" pitchFamily="34" charset="0"/>
          </a:endParaRPr>
        </a:p>
      </cdr:txBody>
    </cdr:sp>
  </cdr:relSizeAnchor>
  <cdr:relSizeAnchor xmlns:cdr="http://schemas.openxmlformats.org/drawingml/2006/chartDrawing">
    <cdr:from>
      <cdr:x>0.0646</cdr:x>
      <cdr:y>0.12154</cdr:y>
    </cdr:from>
    <cdr:to>
      <cdr:x>0.1046</cdr:x>
      <cdr:y>0.42923</cdr:y>
    </cdr:to>
    <cdr:sp macro="" textlink="">
      <cdr:nvSpPr>
        <cdr:cNvPr id="4" name="TextBox 1"/>
        <cdr:cNvSpPr txBox="1"/>
      </cdr:nvSpPr>
      <cdr:spPr>
        <a:xfrm xmlns:a="http://schemas.openxmlformats.org/drawingml/2006/main" rot="-5400000">
          <a:off x="172705" y="1143000"/>
          <a:ext cx="1524000" cy="4419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0" dirty="0">
              <a:latin typeface="Abadi Extra Light" panose="020B0204020104020204" pitchFamily="34" charset="0"/>
            </a:rPr>
            <a:t>t</a:t>
          </a:r>
          <a:r>
            <a:rPr lang="en-US" sz="900" b="0" baseline="0" dirty="0">
              <a:latin typeface="Abadi Extra Light" panose="020B0204020104020204" pitchFamily="34" charset="0"/>
            </a:rPr>
            <a:t> CO</a:t>
          </a:r>
          <a:r>
            <a:rPr lang="en-US" sz="900" b="0" baseline="-25000" dirty="0">
              <a:latin typeface="Abadi Extra Light" panose="020B0204020104020204" pitchFamily="34" charset="0"/>
            </a:rPr>
            <a:t>2 </a:t>
          </a:r>
          <a:r>
            <a:rPr lang="en-US" sz="900" b="0" baseline="0" dirty="0">
              <a:latin typeface="Abadi Extra Light" panose="020B0204020104020204" pitchFamily="34" charset="0"/>
            </a:rPr>
            <a:t>-</a:t>
          </a:r>
          <a:r>
            <a:rPr lang="en-US" sz="900" b="0" baseline="0" dirty="0" err="1">
              <a:latin typeface="Abadi Extra Light" panose="020B0204020104020204" pitchFamily="34" charset="0"/>
            </a:rPr>
            <a:t>ekv</a:t>
          </a:r>
          <a:r>
            <a:rPr lang="en-US" sz="900" b="0" baseline="0" dirty="0">
              <a:latin typeface="Abadi Extra Light" panose="020B0204020104020204" pitchFamily="34" charset="0"/>
            </a:rPr>
            <a:t> / </a:t>
          </a:r>
          <a:r>
            <a:rPr lang="en-US" sz="900" b="0" baseline="0" dirty="0" err="1">
              <a:latin typeface="Abadi Extra Light" panose="020B0204020104020204" pitchFamily="34" charset="0"/>
            </a:rPr>
            <a:t>asukas</a:t>
          </a:r>
          <a:endParaRPr lang="en-US" sz="900" b="0" dirty="0">
            <a:latin typeface="Abadi Extra Light" panose="020B0204020104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0.04136</cdr:x>
      <cdr:y>0.09253</cdr:y>
    </cdr:from>
    <cdr:to>
      <cdr:x>0.06636</cdr:x>
      <cdr:y>0.23206</cdr:y>
    </cdr:to>
    <cdr:sp macro="" textlink="">
      <cdr:nvSpPr>
        <cdr:cNvPr id="2" name="TextBox 1"/>
        <cdr:cNvSpPr txBox="1">
          <a:spLocks xmlns:a="http://schemas.openxmlformats.org/drawingml/2006/main"/>
        </cdr:cNvSpPr>
      </cdr:nvSpPr>
      <cdr:spPr>
        <a:xfrm xmlns:a="http://schemas.openxmlformats.org/drawingml/2006/main" rot="-5400000">
          <a:off x="29399" y="791064"/>
          <a:ext cx="761973" cy="190500"/>
        </a:xfrm>
        <a:prstGeom xmlns:a="http://schemas.openxmlformats.org/drawingml/2006/main" prst="rect">
          <a:avLst/>
        </a:prstGeom>
        <a:ln xmlns:a="http://schemas.openxmlformats.org/drawingml/2006/main">
          <a:noFill/>
        </a:ln>
        <a:extLst xmlns:a="http://schemas.openxmlformats.org/drawingml/2006/main">
          <a:ext uri="{91240B29-F687-4F45-9708-019B960494DF}">
            <a14:hiddenLine xmlns:a14="http://schemas.microsoft.com/office/drawing/2010/main">
              <a:solidFill>
                <a:prstClr val="black"/>
              </a:solidFill>
            </a14:hiddenLine>
          </a:ext>
        </a:extLst>
      </cdr:spPr>
      <cdr:txBody>
        <a:bodyPr xmlns:a="http://schemas.openxmlformats.org/drawingml/2006/main" vertOverflow="clip" wrap="square" rtlCol="0" anchor="t" anchorCtr="1"/>
        <a:lstStyle xmlns:a="http://schemas.openxmlformats.org/drawingml/2006/main"/>
        <a:p xmlns:a="http://schemas.openxmlformats.org/drawingml/2006/main">
          <a:r>
            <a:rPr lang="en-US" sz="900" b="0" dirty="0">
              <a:latin typeface="Abadi Extra Light" panose="020B0204020104020204" pitchFamily="34" charset="0"/>
            </a:rPr>
            <a:t>kt</a:t>
          </a:r>
          <a:r>
            <a:rPr lang="en-US" sz="900" b="0" baseline="0" dirty="0">
              <a:latin typeface="Abadi Extra Light" panose="020B0204020104020204" pitchFamily="34" charset="0"/>
            </a:rPr>
            <a:t> CO</a:t>
          </a:r>
          <a:r>
            <a:rPr lang="en-US" sz="900" b="0" baseline="-25000" dirty="0">
              <a:latin typeface="Abadi Extra Light" panose="020B0204020104020204" pitchFamily="34" charset="0"/>
            </a:rPr>
            <a:t>2 </a:t>
          </a:r>
          <a:r>
            <a:rPr lang="en-US" sz="900" b="0" baseline="0" dirty="0">
              <a:latin typeface="Abadi Extra Light" panose="020B0204020104020204" pitchFamily="34" charset="0"/>
            </a:rPr>
            <a:t>-</a:t>
          </a:r>
          <a:r>
            <a:rPr lang="en-US" sz="900" b="0" baseline="0" dirty="0" err="1">
              <a:latin typeface="Abadi Extra Light" panose="020B0204020104020204" pitchFamily="34" charset="0"/>
            </a:rPr>
            <a:t>ekv</a:t>
          </a:r>
          <a:endParaRPr lang="en-US" sz="900" b="0" dirty="0">
            <a:latin typeface="Abadi Extra Light" panose="020B0204020104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0.02083</cdr:x>
      <cdr:y>0</cdr:y>
    </cdr:from>
    <cdr:to>
      <cdr:x>0.04583</cdr:x>
      <cdr:y>0.13953</cdr:y>
    </cdr:to>
    <cdr:sp macro="" textlink="">
      <cdr:nvSpPr>
        <cdr:cNvPr id="2" name="TextBox 1"/>
        <cdr:cNvSpPr txBox="1">
          <a:spLocks xmlns:a="http://schemas.openxmlformats.org/drawingml/2006/main"/>
        </cdr:cNvSpPr>
      </cdr:nvSpPr>
      <cdr:spPr>
        <a:xfrm xmlns:a="http://schemas.openxmlformats.org/drawingml/2006/main" rot="-5400000">
          <a:off x="-127000" y="285750"/>
          <a:ext cx="762000" cy="190500"/>
        </a:xfrm>
        <a:prstGeom xmlns:a="http://schemas.openxmlformats.org/drawingml/2006/main" prst="rect">
          <a:avLst/>
        </a:prstGeom>
        <a:ln xmlns:a="http://schemas.openxmlformats.org/drawingml/2006/main">
          <a:noFill/>
        </a:ln>
        <a:extLst xmlns:a="http://schemas.openxmlformats.org/drawingml/2006/main">
          <a:ext uri="{91240B29-F687-4F45-9708-019B960494DF}">
            <a14:hiddenLine xmlns:a14="http://schemas.microsoft.com/office/drawing/2010/main">
              <a:solidFill>
                <a:prstClr val="black"/>
              </a:solidFill>
            </a14:hiddenLine>
          </a:ext>
        </a:extLst>
      </cdr:spPr>
      <cdr:txBody>
        <a:bodyPr xmlns:a="http://schemas.openxmlformats.org/drawingml/2006/main" vertOverflow="clip" wrap="square" rtlCol="0" anchor="t" anchorCtr="1"/>
        <a:lstStyle xmlns:a="http://schemas.openxmlformats.org/drawingml/2006/main"/>
        <a:p xmlns:a="http://schemas.openxmlformats.org/drawingml/2006/main">
          <a:r>
            <a:rPr lang="en-US" sz="900" b="0">
              <a:latin typeface="Abadi Extra Light" panose="020B0204020104020204" pitchFamily="34" charset="0"/>
            </a:rPr>
            <a:t>kt</a:t>
          </a:r>
          <a:r>
            <a:rPr lang="en-US" sz="900" b="0" baseline="0">
              <a:latin typeface="Abadi Extra Light" panose="020B0204020104020204" pitchFamily="34" charset="0"/>
            </a:rPr>
            <a:t> CO</a:t>
          </a:r>
          <a:r>
            <a:rPr lang="en-US" sz="900" b="0" baseline="-25000">
              <a:latin typeface="Abadi Extra Light" panose="020B0204020104020204" pitchFamily="34" charset="0"/>
            </a:rPr>
            <a:t>2 </a:t>
          </a:r>
          <a:r>
            <a:rPr lang="en-US" sz="900" b="0" baseline="0">
              <a:latin typeface="Abadi Extra Light" panose="020B0204020104020204" pitchFamily="34" charset="0"/>
            </a:rPr>
            <a:t>-ekv</a:t>
          </a:r>
          <a:endParaRPr lang="en-US" sz="900" b="0">
            <a:latin typeface="Abadi Extra Light" panose="020B0204020104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0.05864</cdr:x>
      <cdr:y>0.28709</cdr:y>
    </cdr:from>
    <cdr:to>
      <cdr:x>0.09352</cdr:x>
      <cdr:y>0.44033</cdr:y>
    </cdr:to>
    <cdr:sp macro="" textlink="">
      <cdr:nvSpPr>
        <cdr:cNvPr id="2" name="TextBox 1"/>
        <cdr:cNvSpPr txBox="1">
          <a:spLocks xmlns:a="http://schemas.openxmlformats.org/drawingml/2006/main" noChangeAspect="1"/>
        </cdr:cNvSpPr>
      </cdr:nvSpPr>
      <cdr:spPr>
        <a:xfrm xmlns:a="http://schemas.openxmlformats.org/drawingml/2006/main" rot="-5400000">
          <a:off x="461219" y="1564792"/>
          <a:ext cx="739537" cy="380959"/>
        </a:xfrm>
        <a:prstGeom xmlns:a="http://schemas.openxmlformats.org/drawingml/2006/main" prst="rect">
          <a:avLst/>
        </a:prstGeom>
        <a:ln xmlns:a="http://schemas.openxmlformats.org/drawingml/2006/main">
          <a:noFill/>
        </a:ln>
        <a:extLst xmlns:a="http://schemas.openxmlformats.org/drawingml/2006/main">
          <a:ext uri="{91240B29-F687-4F45-9708-019B960494DF}">
            <a14:hiddenLine xmlns:a14="http://schemas.microsoft.com/office/drawing/2010/main">
              <a:solidFill>
                <a:prstClr val="black"/>
              </a:solidFill>
            </a14:hiddenLine>
          </a:ext>
        </a:extLst>
      </cdr:spPr>
      <cdr:txBody>
        <a:bodyPr xmlns:a="http://schemas.openxmlformats.org/drawingml/2006/main" vertOverflow="clip" wrap="square" rtlCol="0"/>
        <a:lstStyle xmlns:a="http://schemas.openxmlformats.org/drawingml/2006/main"/>
        <a:p xmlns:a="http://schemas.openxmlformats.org/drawingml/2006/main">
          <a:r>
            <a:rPr lang="en-US" sz="900" b="0" dirty="0">
              <a:latin typeface="Abadi Extra Light" panose="020B0204020104020204" pitchFamily="34" charset="0"/>
            </a:rPr>
            <a:t>kt</a:t>
          </a:r>
          <a:r>
            <a:rPr lang="en-US" sz="900" b="0" baseline="0" dirty="0">
              <a:latin typeface="Abadi Extra Light" panose="020B0204020104020204" pitchFamily="34" charset="0"/>
            </a:rPr>
            <a:t> CO</a:t>
          </a:r>
          <a:r>
            <a:rPr lang="en-US" sz="900" b="0" baseline="-25000" dirty="0">
              <a:latin typeface="Abadi Extra Light" panose="020B0204020104020204" pitchFamily="34" charset="0"/>
            </a:rPr>
            <a:t>2 </a:t>
          </a:r>
          <a:r>
            <a:rPr lang="en-US" sz="900" b="0" baseline="0" dirty="0">
              <a:latin typeface="Abadi Extra Light" panose="020B0204020104020204" pitchFamily="34" charset="0"/>
            </a:rPr>
            <a:t>-</a:t>
          </a:r>
          <a:r>
            <a:rPr lang="en-US" sz="900" b="0" baseline="0" dirty="0" err="1">
              <a:latin typeface="Abadi Extra Light" panose="020B0204020104020204" pitchFamily="34" charset="0"/>
            </a:rPr>
            <a:t>ekv</a:t>
          </a:r>
          <a:endParaRPr lang="en-US" sz="900" b="0" dirty="0">
            <a:latin typeface="Abadi Extra Light" panose="020B0204020104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0.02376</cdr:x>
      <cdr:y>0.15789</cdr:y>
    </cdr:from>
    <cdr:to>
      <cdr:x>0.05864</cdr:x>
      <cdr:y>0.31112</cdr:y>
    </cdr:to>
    <cdr:sp macro="" textlink="">
      <cdr:nvSpPr>
        <cdr:cNvPr id="2" name="TextBox 1"/>
        <cdr:cNvSpPr txBox="1">
          <a:spLocks xmlns:a="http://schemas.openxmlformats.org/drawingml/2006/main" noChangeAspect="1"/>
        </cdr:cNvSpPr>
      </cdr:nvSpPr>
      <cdr:spPr>
        <a:xfrm xmlns:a="http://schemas.openxmlformats.org/drawingml/2006/main" rot="-5400000">
          <a:off x="80284" y="941264"/>
          <a:ext cx="739488" cy="380960"/>
        </a:xfrm>
        <a:prstGeom xmlns:a="http://schemas.openxmlformats.org/drawingml/2006/main" prst="rect">
          <a:avLst/>
        </a:prstGeom>
        <a:ln xmlns:a="http://schemas.openxmlformats.org/drawingml/2006/main">
          <a:noFill/>
        </a:ln>
        <a:extLst xmlns:a="http://schemas.openxmlformats.org/drawingml/2006/main">
          <a:ext uri="{91240B29-F687-4F45-9708-019B960494DF}">
            <a14:hiddenLine xmlns:a14="http://schemas.microsoft.com/office/drawing/2010/main">
              <a:solidFill>
                <a:prstClr val="black"/>
              </a:solidFill>
            </a14:hiddenLine>
          </a:ext>
        </a:extLst>
      </cdr:spPr>
      <cdr:txBody>
        <a:bodyPr xmlns:a="http://schemas.openxmlformats.org/drawingml/2006/main" vertOverflow="clip" wrap="square" rtlCol="0"/>
        <a:lstStyle xmlns:a="http://schemas.openxmlformats.org/drawingml/2006/main"/>
        <a:p xmlns:a="http://schemas.openxmlformats.org/drawingml/2006/main">
          <a:r>
            <a:rPr lang="en-US" sz="900" b="0" dirty="0">
              <a:latin typeface="Abadi Extra Light" panose="020B0204020104020204" pitchFamily="34" charset="0"/>
            </a:rPr>
            <a:t>kt</a:t>
          </a:r>
          <a:r>
            <a:rPr lang="en-US" sz="900" b="0" baseline="0" dirty="0">
              <a:latin typeface="Abadi Extra Light" panose="020B0204020104020204" pitchFamily="34" charset="0"/>
            </a:rPr>
            <a:t> CO</a:t>
          </a:r>
          <a:r>
            <a:rPr lang="en-US" sz="900" b="0" baseline="-25000" dirty="0">
              <a:latin typeface="Abadi Extra Light" panose="020B0204020104020204" pitchFamily="34" charset="0"/>
            </a:rPr>
            <a:t>2 </a:t>
          </a:r>
          <a:r>
            <a:rPr lang="en-US" sz="900" b="0" baseline="0" dirty="0">
              <a:latin typeface="Abadi Extra Light" panose="020B0204020104020204" pitchFamily="34" charset="0"/>
            </a:rPr>
            <a:t>-</a:t>
          </a:r>
          <a:r>
            <a:rPr lang="en-US" sz="900" b="0" baseline="0" dirty="0" err="1">
              <a:latin typeface="Abadi Extra Light" panose="020B0204020104020204" pitchFamily="34" charset="0"/>
            </a:rPr>
            <a:t>ekv</a:t>
          </a:r>
          <a:endParaRPr lang="en-US" sz="900" b="0" dirty="0">
            <a:latin typeface="Abadi Extra Light" panose="020B0204020104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0.02083</cdr:x>
      <cdr:y>0</cdr:y>
    </cdr:from>
    <cdr:to>
      <cdr:x>0.04583</cdr:x>
      <cdr:y>0.13953</cdr:y>
    </cdr:to>
    <cdr:sp macro="" textlink="">
      <cdr:nvSpPr>
        <cdr:cNvPr id="2" name="TextBox 1"/>
        <cdr:cNvSpPr txBox="1">
          <a:spLocks xmlns:a="http://schemas.openxmlformats.org/drawingml/2006/main"/>
        </cdr:cNvSpPr>
      </cdr:nvSpPr>
      <cdr:spPr>
        <a:xfrm xmlns:a="http://schemas.openxmlformats.org/drawingml/2006/main" rot="-5400000">
          <a:off x="-127000" y="285750"/>
          <a:ext cx="762000" cy="190500"/>
        </a:xfrm>
        <a:prstGeom xmlns:a="http://schemas.openxmlformats.org/drawingml/2006/main" prst="rect">
          <a:avLst/>
        </a:prstGeom>
        <a:ln xmlns:a="http://schemas.openxmlformats.org/drawingml/2006/main">
          <a:noFill/>
        </a:ln>
        <a:extLst xmlns:a="http://schemas.openxmlformats.org/drawingml/2006/main">
          <a:ext uri="{91240B29-F687-4F45-9708-019B960494DF}">
            <a14:hiddenLine xmlns:a14="http://schemas.microsoft.com/office/drawing/2010/main">
              <a:solidFill>
                <a:prstClr val="black"/>
              </a:solidFill>
            </a14:hiddenLine>
          </a:ext>
        </a:extLst>
      </cdr:spPr>
      <cdr:txBody>
        <a:bodyPr xmlns:a="http://schemas.openxmlformats.org/drawingml/2006/main" vertOverflow="clip" wrap="square" rtlCol="0" anchor="t" anchorCtr="1"/>
        <a:lstStyle xmlns:a="http://schemas.openxmlformats.org/drawingml/2006/main"/>
        <a:p xmlns:a="http://schemas.openxmlformats.org/drawingml/2006/main">
          <a:r>
            <a:rPr lang="en-US" sz="900" b="0">
              <a:latin typeface="Abadi Extra Light" panose="020B0204020104020204" pitchFamily="34" charset="0"/>
            </a:rPr>
            <a:t>kt</a:t>
          </a:r>
          <a:r>
            <a:rPr lang="en-US" sz="900" b="0" baseline="0">
              <a:latin typeface="Abadi Extra Light" panose="020B0204020104020204" pitchFamily="34" charset="0"/>
            </a:rPr>
            <a:t> CO</a:t>
          </a:r>
          <a:r>
            <a:rPr lang="en-US" sz="900" b="0" baseline="-25000">
              <a:latin typeface="Abadi Extra Light" panose="020B0204020104020204" pitchFamily="34" charset="0"/>
            </a:rPr>
            <a:t>2 </a:t>
          </a:r>
          <a:r>
            <a:rPr lang="en-US" sz="900" b="0" baseline="0">
              <a:latin typeface="Abadi Extra Light" panose="020B0204020104020204" pitchFamily="34" charset="0"/>
            </a:rPr>
            <a:t>-ekv</a:t>
          </a:r>
          <a:endParaRPr lang="en-US" sz="900" b="0">
            <a:latin typeface="Abadi Extra Light" panose="020B0204020104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0.00196</cdr:x>
      <cdr:y>0.10244</cdr:y>
    </cdr:from>
    <cdr:to>
      <cdr:x>0.04196</cdr:x>
      <cdr:y>0.46829</cdr:y>
    </cdr:to>
    <cdr:sp macro="" textlink="">
      <cdr:nvSpPr>
        <cdr:cNvPr id="2" name="TextBox 1"/>
        <cdr:cNvSpPr txBox="1"/>
      </cdr:nvSpPr>
      <cdr:spPr>
        <a:xfrm xmlns:a="http://schemas.openxmlformats.org/drawingml/2006/main" rot="-5400000">
          <a:off x="-715442" y="1270000"/>
          <a:ext cx="1905000" cy="431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dirty="0">
              <a:latin typeface="Abadi Extra Light" panose="020B0204020104020204" pitchFamily="34" charset="0"/>
            </a:rPr>
            <a:t>t</a:t>
          </a:r>
          <a:r>
            <a:rPr lang="en-US" sz="900" b="0" baseline="0" dirty="0">
              <a:latin typeface="Abadi Extra Light" panose="020B0204020104020204" pitchFamily="34" charset="0"/>
            </a:rPr>
            <a:t> CO</a:t>
          </a:r>
          <a:r>
            <a:rPr lang="en-US" sz="900" b="0" baseline="-25000" dirty="0">
              <a:latin typeface="Abadi Extra Light" panose="020B0204020104020204" pitchFamily="34" charset="0"/>
            </a:rPr>
            <a:t>2 </a:t>
          </a:r>
          <a:r>
            <a:rPr lang="en-US" sz="900" b="0" baseline="0" dirty="0">
              <a:latin typeface="Abadi Extra Light" panose="020B0204020104020204" pitchFamily="34" charset="0"/>
            </a:rPr>
            <a:t>-</a:t>
          </a:r>
          <a:r>
            <a:rPr lang="en-US" sz="900" b="0" baseline="0" dirty="0" err="1">
              <a:latin typeface="Abadi Extra Light" panose="020B0204020104020204" pitchFamily="34" charset="0"/>
            </a:rPr>
            <a:t>ekv</a:t>
          </a:r>
          <a:r>
            <a:rPr lang="en-US" sz="900" b="0" baseline="0" dirty="0">
              <a:latin typeface="Abadi Extra Light" panose="020B0204020104020204" pitchFamily="34" charset="0"/>
            </a:rPr>
            <a:t> / </a:t>
          </a:r>
          <a:r>
            <a:rPr lang="en-US" sz="900" b="0" baseline="0" dirty="0" err="1">
              <a:latin typeface="Abadi Extra Light" panose="020B0204020104020204" pitchFamily="34" charset="0"/>
            </a:rPr>
            <a:t>asukas</a:t>
          </a:r>
          <a:endParaRPr lang="en-US" sz="900" b="0" dirty="0">
            <a:latin typeface="Abadi Extra Light" panose="020B0204020104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512FB-CFA0-4826-A34C-FA2A585D4925}" type="datetimeFigureOut">
              <a:rPr lang="fi-FI" smtClean="0"/>
              <a:t>13.3.2024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D54C98-BDB5-4188-8C09-E434BEAFA54A}" type="slidenum">
              <a:rPr lang="fi-FI" smtClean="0"/>
              <a:t>‹#›</a:t>
            </a:fld>
            <a:endParaRPr lang="fi-FI"/>
          </a:p>
        </p:txBody>
      </p:sp>
    </p:spTree>
    <p:extLst>
      <p:ext uri="{BB962C8B-B14F-4D97-AF65-F5344CB8AC3E}">
        <p14:creationId xmlns:p14="http://schemas.microsoft.com/office/powerpoint/2010/main" val="2155283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1</a:t>
            </a:fld>
            <a:endParaRPr lang="fi-FI"/>
          </a:p>
        </p:txBody>
      </p:sp>
    </p:spTree>
    <p:extLst>
      <p:ext uri="{BB962C8B-B14F-4D97-AF65-F5344CB8AC3E}">
        <p14:creationId xmlns:p14="http://schemas.microsoft.com/office/powerpoint/2010/main" val="2372082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18</a:t>
            </a:fld>
            <a:endParaRPr lang="fi-FI"/>
          </a:p>
        </p:txBody>
      </p:sp>
    </p:spTree>
    <p:extLst>
      <p:ext uri="{BB962C8B-B14F-4D97-AF65-F5344CB8AC3E}">
        <p14:creationId xmlns:p14="http://schemas.microsoft.com/office/powerpoint/2010/main" val="2862606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p:txBody>
      </p:sp>
      <p:sp>
        <p:nvSpPr>
          <p:cNvPr id="4" name="Slide Number Placeholder 3"/>
          <p:cNvSpPr>
            <a:spLocks noGrp="1"/>
          </p:cNvSpPr>
          <p:nvPr>
            <p:ph type="sldNum" sz="quarter" idx="5"/>
          </p:nvPr>
        </p:nvSpPr>
        <p:spPr/>
        <p:txBody>
          <a:bodyPr/>
          <a:lstStyle/>
          <a:p>
            <a:fld id="{78D54C98-BDB5-4188-8C09-E434BEAFA54A}" type="slidenum">
              <a:rPr lang="fi-FI" smtClean="0"/>
              <a:t>21</a:t>
            </a:fld>
            <a:endParaRPr lang="fi-FI"/>
          </a:p>
        </p:txBody>
      </p:sp>
    </p:spTree>
    <p:extLst>
      <p:ext uri="{BB962C8B-B14F-4D97-AF65-F5344CB8AC3E}">
        <p14:creationId xmlns:p14="http://schemas.microsoft.com/office/powerpoint/2010/main" val="3584878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800" dirty="0">
                <a:effectLst/>
                <a:highlight>
                  <a:srgbClr val="808000"/>
                </a:highlight>
                <a:latin typeface="Calibri" panose="020F0502020204030204" pitchFamily="34" charset="0"/>
                <a:ea typeface="Calibri" panose="020F0502020204030204" pitchFamily="34" charset="0"/>
                <a:cs typeface="Times New Roman" panose="02020603050405020304" pitchFamily="18" charset="0"/>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22</a:t>
            </a:fld>
            <a:endParaRPr lang="fi-FI"/>
          </a:p>
        </p:txBody>
      </p:sp>
    </p:spTree>
    <p:extLst>
      <p:ext uri="{BB962C8B-B14F-4D97-AF65-F5344CB8AC3E}">
        <p14:creationId xmlns:p14="http://schemas.microsoft.com/office/powerpoint/2010/main" val="24790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23</a:t>
            </a:fld>
            <a:endParaRPr lang="fi-FI"/>
          </a:p>
        </p:txBody>
      </p:sp>
    </p:spTree>
    <p:extLst>
      <p:ext uri="{BB962C8B-B14F-4D97-AF65-F5344CB8AC3E}">
        <p14:creationId xmlns:p14="http://schemas.microsoft.com/office/powerpoint/2010/main" val="3924203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24</a:t>
            </a:fld>
            <a:endParaRPr lang="fi-FI"/>
          </a:p>
        </p:txBody>
      </p:sp>
    </p:spTree>
    <p:extLst>
      <p:ext uri="{BB962C8B-B14F-4D97-AF65-F5344CB8AC3E}">
        <p14:creationId xmlns:p14="http://schemas.microsoft.com/office/powerpoint/2010/main" val="3509807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25</a:t>
            </a:fld>
            <a:endParaRPr lang="fi-FI"/>
          </a:p>
        </p:txBody>
      </p:sp>
    </p:spTree>
    <p:extLst>
      <p:ext uri="{BB962C8B-B14F-4D97-AF65-F5344CB8AC3E}">
        <p14:creationId xmlns:p14="http://schemas.microsoft.com/office/powerpoint/2010/main" val="4053788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p:txBody>
      </p:sp>
      <p:sp>
        <p:nvSpPr>
          <p:cNvPr id="4" name="Slide Number Placeholder 3"/>
          <p:cNvSpPr>
            <a:spLocks noGrp="1"/>
          </p:cNvSpPr>
          <p:nvPr>
            <p:ph type="sldNum" sz="quarter" idx="5"/>
          </p:nvPr>
        </p:nvSpPr>
        <p:spPr/>
        <p:txBody>
          <a:bodyPr/>
          <a:lstStyle/>
          <a:p>
            <a:fld id="{78D54C98-BDB5-4188-8C09-E434BEAFA54A}" type="slidenum">
              <a:rPr lang="fi-FI" smtClean="0"/>
              <a:t>27</a:t>
            </a:fld>
            <a:endParaRPr lang="fi-FI"/>
          </a:p>
        </p:txBody>
      </p:sp>
    </p:spTree>
    <p:extLst>
      <p:ext uri="{BB962C8B-B14F-4D97-AF65-F5344CB8AC3E}">
        <p14:creationId xmlns:p14="http://schemas.microsoft.com/office/powerpoint/2010/main" val="4143601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800" dirty="0">
                <a:effectLst/>
                <a:highlight>
                  <a:srgbClr val="808000"/>
                </a:highlight>
                <a:latin typeface="Calibri" panose="020F0502020204030204" pitchFamily="34" charset="0"/>
                <a:ea typeface="Calibri" panose="020F0502020204030204" pitchFamily="34" charset="0"/>
                <a:cs typeface="Times New Roman" panose="02020603050405020304" pitchFamily="18" charset="0"/>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28</a:t>
            </a:fld>
            <a:endParaRPr lang="fi-FI"/>
          </a:p>
        </p:txBody>
      </p:sp>
    </p:spTree>
    <p:extLst>
      <p:ext uri="{BB962C8B-B14F-4D97-AF65-F5344CB8AC3E}">
        <p14:creationId xmlns:p14="http://schemas.microsoft.com/office/powerpoint/2010/main" val="2486934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fi-FI" sz="1200" dirty="0"/>
          </a:p>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29</a:t>
            </a:fld>
            <a:endParaRPr lang="fi-FI"/>
          </a:p>
        </p:txBody>
      </p:sp>
    </p:spTree>
    <p:extLst>
      <p:ext uri="{BB962C8B-B14F-4D97-AF65-F5344CB8AC3E}">
        <p14:creationId xmlns:p14="http://schemas.microsoft.com/office/powerpoint/2010/main" val="1721220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37</a:t>
            </a:fld>
            <a:endParaRPr lang="fi-FI"/>
          </a:p>
        </p:txBody>
      </p:sp>
    </p:spTree>
    <p:extLst>
      <p:ext uri="{BB962C8B-B14F-4D97-AF65-F5344CB8AC3E}">
        <p14:creationId xmlns:p14="http://schemas.microsoft.com/office/powerpoint/2010/main" val="828895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Lisätään kuva</a:t>
            </a:r>
          </a:p>
        </p:txBody>
      </p:sp>
      <p:sp>
        <p:nvSpPr>
          <p:cNvPr id="4" name="Slide Number Placeholder 3"/>
          <p:cNvSpPr>
            <a:spLocks noGrp="1"/>
          </p:cNvSpPr>
          <p:nvPr>
            <p:ph type="sldNum" sz="quarter" idx="5"/>
          </p:nvPr>
        </p:nvSpPr>
        <p:spPr/>
        <p:txBody>
          <a:bodyPr/>
          <a:lstStyle/>
          <a:p>
            <a:fld id="{78D54C98-BDB5-4188-8C09-E434BEAFA54A}" type="slidenum">
              <a:rPr lang="fi-FI" smtClean="0"/>
              <a:t>2</a:t>
            </a:fld>
            <a:endParaRPr lang="fi-FI"/>
          </a:p>
        </p:txBody>
      </p:sp>
    </p:spTree>
    <p:extLst>
      <p:ext uri="{BB962C8B-B14F-4D97-AF65-F5344CB8AC3E}">
        <p14:creationId xmlns:p14="http://schemas.microsoft.com/office/powerpoint/2010/main" val="1569677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39</a:t>
            </a:fld>
            <a:endParaRPr lang="fi-FI"/>
          </a:p>
        </p:txBody>
      </p:sp>
    </p:spTree>
    <p:extLst>
      <p:ext uri="{BB962C8B-B14F-4D97-AF65-F5344CB8AC3E}">
        <p14:creationId xmlns:p14="http://schemas.microsoft.com/office/powerpoint/2010/main" val="1117462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40</a:t>
            </a:fld>
            <a:endParaRPr lang="fi-FI"/>
          </a:p>
        </p:txBody>
      </p:sp>
    </p:spTree>
    <p:extLst>
      <p:ext uri="{BB962C8B-B14F-4D97-AF65-F5344CB8AC3E}">
        <p14:creationId xmlns:p14="http://schemas.microsoft.com/office/powerpoint/2010/main" val="3003484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41</a:t>
            </a:fld>
            <a:endParaRPr lang="fi-FI"/>
          </a:p>
        </p:txBody>
      </p:sp>
    </p:spTree>
    <p:extLst>
      <p:ext uri="{BB962C8B-B14F-4D97-AF65-F5344CB8AC3E}">
        <p14:creationId xmlns:p14="http://schemas.microsoft.com/office/powerpoint/2010/main" val="3332923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42</a:t>
            </a:fld>
            <a:endParaRPr lang="fi-FI"/>
          </a:p>
        </p:txBody>
      </p:sp>
    </p:spTree>
    <p:extLst>
      <p:ext uri="{BB962C8B-B14F-4D97-AF65-F5344CB8AC3E}">
        <p14:creationId xmlns:p14="http://schemas.microsoft.com/office/powerpoint/2010/main" val="2089347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43</a:t>
            </a:fld>
            <a:endParaRPr lang="fi-FI"/>
          </a:p>
        </p:txBody>
      </p:sp>
    </p:spTree>
    <p:extLst>
      <p:ext uri="{BB962C8B-B14F-4D97-AF65-F5344CB8AC3E}">
        <p14:creationId xmlns:p14="http://schemas.microsoft.com/office/powerpoint/2010/main" val="95799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47</a:t>
            </a:fld>
            <a:endParaRPr lang="fi-FI"/>
          </a:p>
        </p:txBody>
      </p:sp>
    </p:spTree>
    <p:extLst>
      <p:ext uri="{BB962C8B-B14F-4D97-AF65-F5344CB8AC3E}">
        <p14:creationId xmlns:p14="http://schemas.microsoft.com/office/powerpoint/2010/main" val="2312638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3</a:t>
            </a:fld>
            <a:endParaRPr lang="fi-FI"/>
          </a:p>
        </p:txBody>
      </p:sp>
    </p:spTree>
    <p:extLst>
      <p:ext uri="{BB962C8B-B14F-4D97-AF65-F5344CB8AC3E}">
        <p14:creationId xmlns:p14="http://schemas.microsoft.com/office/powerpoint/2010/main" val="4194519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4</a:t>
            </a:fld>
            <a:endParaRPr lang="fi-FI"/>
          </a:p>
        </p:txBody>
      </p:sp>
    </p:spTree>
    <p:extLst>
      <p:ext uri="{BB962C8B-B14F-4D97-AF65-F5344CB8AC3E}">
        <p14:creationId xmlns:p14="http://schemas.microsoft.com/office/powerpoint/2010/main" val="1488721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fi-FI" sz="1200" dirty="0"/>
          </a:p>
          <a:p>
            <a:pPr marL="0" indent="0">
              <a:buNone/>
            </a:pPr>
            <a:endParaRPr lang="fi-FI" sz="1200" dirty="0"/>
          </a:p>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7</a:t>
            </a:fld>
            <a:endParaRPr lang="fi-FI"/>
          </a:p>
        </p:txBody>
      </p:sp>
    </p:spTree>
    <p:extLst>
      <p:ext uri="{BB962C8B-B14F-4D97-AF65-F5344CB8AC3E}">
        <p14:creationId xmlns:p14="http://schemas.microsoft.com/office/powerpoint/2010/main" val="984222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8</a:t>
            </a:fld>
            <a:endParaRPr lang="fi-FI"/>
          </a:p>
        </p:txBody>
      </p:sp>
    </p:spTree>
    <p:extLst>
      <p:ext uri="{BB962C8B-B14F-4D97-AF65-F5344CB8AC3E}">
        <p14:creationId xmlns:p14="http://schemas.microsoft.com/office/powerpoint/2010/main" val="679524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13</a:t>
            </a:fld>
            <a:endParaRPr lang="fi-FI"/>
          </a:p>
        </p:txBody>
      </p:sp>
    </p:spTree>
    <p:extLst>
      <p:ext uri="{BB962C8B-B14F-4D97-AF65-F5344CB8AC3E}">
        <p14:creationId xmlns:p14="http://schemas.microsoft.com/office/powerpoint/2010/main" val="27725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16</a:t>
            </a:fld>
            <a:endParaRPr lang="fi-FI"/>
          </a:p>
        </p:txBody>
      </p:sp>
    </p:spTree>
    <p:extLst>
      <p:ext uri="{BB962C8B-B14F-4D97-AF65-F5344CB8AC3E}">
        <p14:creationId xmlns:p14="http://schemas.microsoft.com/office/powerpoint/2010/main" val="643034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17</a:t>
            </a:fld>
            <a:endParaRPr lang="fi-FI"/>
          </a:p>
        </p:txBody>
      </p:sp>
    </p:spTree>
    <p:extLst>
      <p:ext uri="{BB962C8B-B14F-4D97-AF65-F5344CB8AC3E}">
        <p14:creationId xmlns:p14="http://schemas.microsoft.com/office/powerpoint/2010/main" val="2441479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8555EC-8EF0-4CA3-949E-0B0568313B8C}"/>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7EE802C0-260C-4DD6-9F14-62EF5B5246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62A69FF-23B5-4F55-8DA0-9AE1BB48F24F}"/>
              </a:ext>
            </a:extLst>
          </p:cNvPr>
          <p:cNvSpPr>
            <a:spLocks noGrp="1"/>
          </p:cNvSpPr>
          <p:nvPr>
            <p:ph type="dt" sz="half" idx="10"/>
          </p:nvPr>
        </p:nvSpPr>
        <p:spPr/>
        <p:txBody>
          <a:bodyPr/>
          <a:lstStyle/>
          <a:p>
            <a:fld id="{2A09729A-B364-4830-918F-3FA57B1CFBB6}" type="datetime1">
              <a:rPr lang="fi-FI" smtClean="0"/>
              <a:t>13.3.2024</a:t>
            </a:fld>
            <a:endParaRPr lang="fi-FI"/>
          </a:p>
        </p:txBody>
      </p:sp>
      <p:sp>
        <p:nvSpPr>
          <p:cNvPr id="5" name="Alatunnisteen paikkamerkki 4">
            <a:extLst>
              <a:ext uri="{FF2B5EF4-FFF2-40B4-BE49-F238E27FC236}">
                <a16:creationId xmlns:a16="http://schemas.microsoft.com/office/drawing/2014/main" id="{40175DA4-087D-4446-A7D0-A11B392F02F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1231CC1-669D-47E9-BB8C-0707F2244485}"/>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3434634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F62FC1-81BE-4C91-95AC-6E17A67CA263}"/>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642B354-5418-47EC-AB1D-9031372ED56F}"/>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340EE0D-D04A-4913-B482-3B5EB7486EDD}"/>
              </a:ext>
            </a:extLst>
          </p:cNvPr>
          <p:cNvSpPr>
            <a:spLocks noGrp="1"/>
          </p:cNvSpPr>
          <p:nvPr>
            <p:ph type="dt" sz="half" idx="10"/>
          </p:nvPr>
        </p:nvSpPr>
        <p:spPr/>
        <p:txBody>
          <a:bodyPr/>
          <a:lstStyle/>
          <a:p>
            <a:fld id="{13E7DDD7-4860-4938-9CFF-EBBC029A43BD}" type="datetime1">
              <a:rPr lang="fi-FI" smtClean="0"/>
              <a:t>13.3.2024</a:t>
            </a:fld>
            <a:endParaRPr lang="fi-FI"/>
          </a:p>
        </p:txBody>
      </p:sp>
      <p:sp>
        <p:nvSpPr>
          <p:cNvPr id="5" name="Alatunnisteen paikkamerkki 4">
            <a:extLst>
              <a:ext uri="{FF2B5EF4-FFF2-40B4-BE49-F238E27FC236}">
                <a16:creationId xmlns:a16="http://schemas.microsoft.com/office/drawing/2014/main" id="{C38C698B-373E-4BEB-BB0A-697FCB02562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CF07C65-17D7-4F65-BA22-F5D1B926EA70}"/>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771406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1997232B-9683-4421-8E17-ECD9CC6E981C}"/>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6714BD17-A39D-46F5-8A63-1CFD380AE02C}"/>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AD2A426-BA1F-4942-8C21-A83FBDB6D756}"/>
              </a:ext>
            </a:extLst>
          </p:cNvPr>
          <p:cNvSpPr>
            <a:spLocks noGrp="1"/>
          </p:cNvSpPr>
          <p:nvPr>
            <p:ph type="dt" sz="half" idx="10"/>
          </p:nvPr>
        </p:nvSpPr>
        <p:spPr/>
        <p:txBody>
          <a:bodyPr/>
          <a:lstStyle/>
          <a:p>
            <a:fld id="{1A7A5FE4-B2AB-4FCD-93FB-EECFAAC197F2}" type="datetime1">
              <a:rPr lang="fi-FI" smtClean="0"/>
              <a:t>13.3.2024</a:t>
            </a:fld>
            <a:endParaRPr lang="fi-FI"/>
          </a:p>
        </p:txBody>
      </p:sp>
      <p:sp>
        <p:nvSpPr>
          <p:cNvPr id="5" name="Alatunnisteen paikkamerkki 4">
            <a:extLst>
              <a:ext uri="{FF2B5EF4-FFF2-40B4-BE49-F238E27FC236}">
                <a16:creationId xmlns:a16="http://schemas.microsoft.com/office/drawing/2014/main" id="{D6BD9082-47B0-4A0C-BF76-0E3F93DEEA0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5886E91-1868-4D90-B9B1-5C22B794D492}"/>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3279015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E5B497-D03E-4C9D-9BB4-EF87CEADC05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8034EC0-8421-40FF-9BC1-285DBC7A5F3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2A4FC5A-5689-4022-B4B6-F60F8CEE20CE}"/>
              </a:ext>
            </a:extLst>
          </p:cNvPr>
          <p:cNvSpPr>
            <a:spLocks noGrp="1"/>
          </p:cNvSpPr>
          <p:nvPr>
            <p:ph type="dt" sz="half" idx="10"/>
          </p:nvPr>
        </p:nvSpPr>
        <p:spPr/>
        <p:txBody>
          <a:bodyPr/>
          <a:lstStyle/>
          <a:p>
            <a:fld id="{CFE29331-A1FC-4501-8453-C3D57E1CE4E4}" type="datetime1">
              <a:rPr lang="fi-FI" smtClean="0"/>
              <a:t>13.3.2024</a:t>
            </a:fld>
            <a:endParaRPr lang="fi-FI"/>
          </a:p>
        </p:txBody>
      </p:sp>
      <p:sp>
        <p:nvSpPr>
          <p:cNvPr id="5" name="Alatunnisteen paikkamerkki 4">
            <a:extLst>
              <a:ext uri="{FF2B5EF4-FFF2-40B4-BE49-F238E27FC236}">
                <a16:creationId xmlns:a16="http://schemas.microsoft.com/office/drawing/2014/main" id="{D2EDA50B-5139-4106-8F9A-4CCE14D93F7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22265DB-0500-4B64-91FC-CB6B766C62B4}"/>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1457959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E522B3-34C5-4E60-B2C8-A9ADED42562E}"/>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805EDFD-E418-4D28-BFE6-DFBC42BA04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F06EF4F-C8C9-4A3D-A98B-1F627F100E28}"/>
              </a:ext>
            </a:extLst>
          </p:cNvPr>
          <p:cNvSpPr>
            <a:spLocks noGrp="1"/>
          </p:cNvSpPr>
          <p:nvPr>
            <p:ph type="dt" sz="half" idx="10"/>
          </p:nvPr>
        </p:nvSpPr>
        <p:spPr/>
        <p:txBody>
          <a:bodyPr/>
          <a:lstStyle/>
          <a:p>
            <a:fld id="{7CEBE8FE-8B21-42FB-A8B3-7601DAFC4509}" type="datetime1">
              <a:rPr lang="fi-FI" smtClean="0"/>
              <a:t>13.3.2024</a:t>
            </a:fld>
            <a:endParaRPr lang="fi-FI"/>
          </a:p>
        </p:txBody>
      </p:sp>
      <p:sp>
        <p:nvSpPr>
          <p:cNvPr id="5" name="Alatunnisteen paikkamerkki 4">
            <a:extLst>
              <a:ext uri="{FF2B5EF4-FFF2-40B4-BE49-F238E27FC236}">
                <a16:creationId xmlns:a16="http://schemas.microsoft.com/office/drawing/2014/main" id="{1865AEE1-FAE7-4515-AB94-3CEE7901209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09F315C-8538-4FBB-BB45-B93ED3C09681}"/>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2330739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8F1BB0-FDB5-4CB1-8FB9-9197CCE7486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3C0FFB3-5F5A-45BE-B1E8-5A615535E65F}"/>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EA0A8919-80A7-4B7F-9D84-7EDFBED070CE}"/>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6D49F70-4238-4940-92B6-A480BECAD808}"/>
              </a:ext>
            </a:extLst>
          </p:cNvPr>
          <p:cNvSpPr>
            <a:spLocks noGrp="1"/>
          </p:cNvSpPr>
          <p:nvPr>
            <p:ph type="dt" sz="half" idx="10"/>
          </p:nvPr>
        </p:nvSpPr>
        <p:spPr/>
        <p:txBody>
          <a:bodyPr/>
          <a:lstStyle/>
          <a:p>
            <a:fld id="{2AAD2E48-8932-41BB-9021-E14A17746E13}" type="datetime1">
              <a:rPr lang="fi-FI" smtClean="0"/>
              <a:t>13.3.2024</a:t>
            </a:fld>
            <a:endParaRPr lang="fi-FI"/>
          </a:p>
        </p:txBody>
      </p:sp>
      <p:sp>
        <p:nvSpPr>
          <p:cNvPr id="6" name="Alatunnisteen paikkamerkki 5">
            <a:extLst>
              <a:ext uri="{FF2B5EF4-FFF2-40B4-BE49-F238E27FC236}">
                <a16:creationId xmlns:a16="http://schemas.microsoft.com/office/drawing/2014/main" id="{C2D9048E-8C30-496B-9A4E-715C65059BA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3692EEA-0BCF-4CD4-965E-F90E8492EF7E}"/>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141776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3EBBA1-B4F6-43AC-9769-4FC37F53F9E8}"/>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71CA17F2-7C9D-453E-8F38-D66B9A1159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4FA1B6D2-8BEC-4E2E-995B-71B0C056DEB6}"/>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08D07693-9227-426D-9EC4-1F44E00975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F3CB9216-2E3A-463F-B526-EBDB01E7A26D}"/>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00D414E-3A8D-4384-A374-F1DC3C39D371}"/>
              </a:ext>
            </a:extLst>
          </p:cNvPr>
          <p:cNvSpPr>
            <a:spLocks noGrp="1"/>
          </p:cNvSpPr>
          <p:nvPr>
            <p:ph type="dt" sz="half" idx="10"/>
          </p:nvPr>
        </p:nvSpPr>
        <p:spPr/>
        <p:txBody>
          <a:bodyPr/>
          <a:lstStyle/>
          <a:p>
            <a:fld id="{FD94A61D-83E3-4FB5-9169-BC99F8089FA8}" type="datetime1">
              <a:rPr lang="fi-FI" smtClean="0"/>
              <a:t>13.3.2024</a:t>
            </a:fld>
            <a:endParaRPr lang="fi-FI"/>
          </a:p>
        </p:txBody>
      </p:sp>
      <p:sp>
        <p:nvSpPr>
          <p:cNvPr id="8" name="Alatunnisteen paikkamerkki 7">
            <a:extLst>
              <a:ext uri="{FF2B5EF4-FFF2-40B4-BE49-F238E27FC236}">
                <a16:creationId xmlns:a16="http://schemas.microsoft.com/office/drawing/2014/main" id="{E54D3A43-99E3-4852-BBFF-B0DB488A322F}"/>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B682A8F-FB05-4E82-A71D-ED72B08A7FF1}"/>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147448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15BEE8-0906-4752-8F7C-2CDF21F5D39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C349E19-0A77-4E31-93DD-6CE494D9FF6D}"/>
              </a:ext>
            </a:extLst>
          </p:cNvPr>
          <p:cNvSpPr>
            <a:spLocks noGrp="1"/>
          </p:cNvSpPr>
          <p:nvPr>
            <p:ph type="dt" sz="half" idx="10"/>
          </p:nvPr>
        </p:nvSpPr>
        <p:spPr/>
        <p:txBody>
          <a:bodyPr/>
          <a:lstStyle/>
          <a:p>
            <a:fld id="{C524572C-8F60-4695-A2D7-F8B8499F2B40}" type="datetime1">
              <a:rPr lang="fi-FI" smtClean="0"/>
              <a:t>13.3.2024</a:t>
            </a:fld>
            <a:endParaRPr lang="fi-FI"/>
          </a:p>
        </p:txBody>
      </p:sp>
      <p:sp>
        <p:nvSpPr>
          <p:cNvPr id="4" name="Alatunnisteen paikkamerkki 3">
            <a:extLst>
              <a:ext uri="{FF2B5EF4-FFF2-40B4-BE49-F238E27FC236}">
                <a16:creationId xmlns:a16="http://schemas.microsoft.com/office/drawing/2014/main" id="{71AE581D-3120-4B04-A01C-687E8AD2161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DD67767B-1463-40A9-B26D-12328EBC7524}"/>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2461793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72E13B47-6F3F-480A-A140-35BFBCC500B8}"/>
              </a:ext>
            </a:extLst>
          </p:cNvPr>
          <p:cNvSpPr>
            <a:spLocks noGrp="1"/>
          </p:cNvSpPr>
          <p:nvPr>
            <p:ph type="dt" sz="half" idx="10"/>
          </p:nvPr>
        </p:nvSpPr>
        <p:spPr/>
        <p:txBody>
          <a:bodyPr/>
          <a:lstStyle/>
          <a:p>
            <a:fld id="{86B9C3A1-CDBD-4FA2-BB7C-068BF1127882}" type="datetime1">
              <a:rPr lang="fi-FI" smtClean="0"/>
              <a:t>13.3.2024</a:t>
            </a:fld>
            <a:endParaRPr lang="fi-FI"/>
          </a:p>
        </p:txBody>
      </p:sp>
      <p:sp>
        <p:nvSpPr>
          <p:cNvPr id="3" name="Alatunnisteen paikkamerkki 2">
            <a:extLst>
              <a:ext uri="{FF2B5EF4-FFF2-40B4-BE49-F238E27FC236}">
                <a16:creationId xmlns:a16="http://schemas.microsoft.com/office/drawing/2014/main" id="{80DC3658-C981-4E76-8EE0-0BEBACBEC5A7}"/>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4E9A9935-6F67-407E-A315-EE943A7B7F93}"/>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1022114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D1DE0B-66BD-4249-A065-ACD53EA4E9E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42CA80CF-69C2-47FA-8C07-FE70A7B242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0FCEE96B-FFC3-48EE-B78E-5FE03DD523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31A461A-8D86-4B3F-81AA-E23DE1108E24}"/>
              </a:ext>
            </a:extLst>
          </p:cNvPr>
          <p:cNvSpPr>
            <a:spLocks noGrp="1"/>
          </p:cNvSpPr>
          <p:nvPr>
            <p:ph type="dt" sz="half" idx="10"/>
          </p:nvPr>
        </p:nvSpPr>
        <p:spPr/>
        <p:txBody>
          <a:bodyPr/>
          <a:lstStyle/>
          <a:p>
            <a:fld id="{87C2B47E-3A5D-436D-B154-DE01AD238572}" type="datetime1">
              <a:rPr lang="fi-FI" smtClean="0"/>
              <a:t>13.3.2024</a:t>
            </a:fld>
            <a:endParaRPr lang="fi-FI"/>
          </a:p>
        </p:txBody>
      </p:sp>
      <p:sp>
        <p:nvSpPr>
          <p:cNvPr id="6" name="Alatunnisteen paikkamerkki 5">
            <a:extLst>
              <a:ext uri="{FF2B5EF4-FFF2-40B4-BE49-F238E27FC236}">
                <a16:creationId xmlns:a16="http://schemas.microsoft.com/office/drawing/2014/main" id="{73DB4E11-9BA3-4341-B88E-CC8C781F198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862FA52-A0FF-4970-99EB-BA0B25898CD5}"/>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75066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2BA4F0-74ED-4BB8-9207-739ECED52D8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DB6D245A-3611-4437-A5D0-2A375B84FC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B98332A2-4199-48C6-9424-9CF23EC14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0AFCC91-321C-4816-B9F2-69CCB00B12D1}"/>
              </a:ext>
            </a:extLst>
          </p:cNvPr>
          <p:cNvSpPr>
            <a:spLocks noGrp="1"/>
          </p:cNvSpPr>
          <p:nvPr>
            <p:ph type="dt" sz="half" idx="10"/>
          </p:nvPr>
        </p:nvSpPr>
        <p:spPr/>
        <p:txBody>
          <a:bodyPr/>
          <a:lstStyle/>
          <a:p>
            <a:fld id="{49B5A122-E29A-46A0-819F-902D6EC2D68A}" type="datetime1">
              <a:rPr lang="fi-FI" smtClean="0"/>
              <a:t>13.3.2024</a:t>
            </a:fld>
            <a:endParaRPr lang="fi-FI"/>
          </a:p>
        </p:txBody>
      </p:sp>
      <p:sp>
        <p:nvSpPr>
          <p:cNvPr id="6" name="Alatunnisteen paikkamerkki 5">
            <a:extLst>
              <a:ext uri="{FF2B5EF4-FFF2-40B4-BE49-F238E27FC236}">
                <a16:creationId xmlns:a16="http://schemas.microsoft.com/office/drawing/2014/main" id="{E6C8A917-999B-45EB-8A1E-79C4B5A7201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9C94B21-BFB8-4330-924C-0F03DA799AB4}"/>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177365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1CED058-6171-41CF-92F3-40BBB8A050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2268DA5A-035A-40D0-9BAB-020E3CC931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460C7B9-0C2E-40D5-A902-8B55C75099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A6FFF-3FFE-457C-8BCF-91C1C32B853F}" type="datetime1">
              <a:rPr lang="fi-FI" smtClean="0"/>
              <a:t>13.3.2024</a:t>
            </a:fld>
            <a:endParaRPr lang="fi-FI"/>
          </a:p>
        </p:txBody>
      </p:sp>
      <p:sp>
        <p:nvSpPr>
          <p:cNvPr id="5" name="Alatunnisteen paikkamerkki 4">
            <a:extLst>
              <a:ext uri="{FF2B5EF4-FFF2-40B4-BE49-F238E27FC236}">
                <a16:creationId xmlns:a16="http://schemas.microsoft.com/office/drawing/2014/main" id="{4A0C0D73-1836-4788-B5DC-4AFC8F64DD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15BD97C9-8662-4E77-956A-303B021C97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73DD0-3AF0-420A-B1D9-9FF00C8EFB48}" type="slidenum">
              <a:rPr lang="fi-FI" smtClean="0"/>
              <a:t>‹#›</a:t>
            </a:fld>
            <a:endParaRPr lang="fi-FI"/>
          </a:p>
        </p:txBody>
      </p:sp>
    </p:spTree>
    <p:extLst>
      <p:ext uri="{BB962C8B-B14F-4D97-AF65-F5344CB8AC3E}">
        <p14:creationId xmlns:p14="http://schemas.microsoft.com/office/powerpoint/2010/main" val="3496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chart" Target="../charts/chart8.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9.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chart" Target="../charts/chart1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chart" Target="../charts/chart13.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chart" Target="../charts/chart15.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hyperlink" Target="https://www.sitowise.com/fi/co2-raportti"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6.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hyperlink" Target="https://co2.sitowise.com/CO2tilastot/" TargetMode="Externa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8" Type="http://schemas.openxmlformats.org/officeDocument/2006/relationships/hyperlink" Target="http://www.stat.fi/til/rakke/" TargetMode="External"/><Relationship Id="rId3" Type="http://schemas.openxmlformats.org/officeDocument/2006/relationships/hyperlink" Target="https://www.luke.fi/fi/tilastot/kotielainten-lukumaara" TargetMode="External"/><Relationship Id="rId7" Type="http://schemas.openxmlformats.org/officeDocument/2006/relationships/hyperlink" Target="https://energia.fi/tilastot/sahkotilastot" TargetMode="External"/><Relationship Id="rId2" Type="http://schemas.openxmlformats.org/officeDocument/2006/relationships/hyperlink" Target="http://lipasto.vtt.fi/" TargetMode="External"/><Relationship Id="rId1" Type="http://schemas.openxmlformats.org/officeDocument/2006/relationships/slideLayout" Target="../slideLayouts/slideLayout4.xml"/><Relationship Id="rId6" Type="http://schemas.openxmlformats.org/officeDocument/2006/relationships/hyperlink" Target="https://stat.fi/julkaisu/cl8a46vp7vq8n0bvyqi4724gw" TargetMode="External"/><Relationship Id="rId11" Type="http://schemas.openxmlformats.org/officeDocument/2006/relationships/hyperlink" Target="https://pxhopea2.stat.fi/sahkoiset_julkaisut/energia2022/html/suom0006.htm" TargetMode="External"/><Relationship Id="rId5" Type="http://schemas.openxmlformats.org/officeDocument/2006/relationships/image" Target="../media/image6.png"/><Relationship Id="rId10" Type="http://schemas.openxmlformats.org/officeDocument/2006/relationships/hyperlink" Target="https://energia.fi/tilastot/kaukolampotilastot" TargetMode="External"/><Relationship Id="rId4" Type="http://schemas.openxmlformats.org/officeDocument/2006/relationships/image" Target="../media/image8.png"/><Relationship Id="rId9" Type="http://schemas.openxmlformats.org/officeDocument/2006/relationships/hyperlink" Target="https://www.motiva.fi/julkinen_sektori/kiinteiston_energiankaytto/kulutuksen_normitus"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chart" Target="../charts/char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name="Pohja1_Kuvituskuva_kansilehti">
    <p:spTree>
      <p:nvGrpSpPr>
        <p:cNvPr id="1" name=""/>
        <p:cNvGrpSpPr/>
        <p:nvPr/>
      </p:nvGrpSpPr>
      <p:grpSpPr>
        <a:xfrm>
          <a:off x="0" y="0"/>
          <a:ext cx="0" cy="0"/>
          <a:chOff x="0" y="0"/>
          <a:chExt cx="0" cy="0"/>
        </a:xfrm>
      </p:grpSpPr>
      <p:pic>
        <p:nvPicPr>
          <p:cNvPr id="3" name="Picture 2" descr="Kuvituskuva. Pieni poika leikkii rakennuspalikoilla ikkunan edessä.">
            <a:extLst>
              <a:ext uri="{FF2B5EF4-FFF2-40B4-BE49-F238E27FC236}">
                <a16:creationId xmlns:a16="http://schemas.microsoft.com/office/drawing/2014/main" id="{760DC774-9BA5-DFCE-1FE1-19EC12F0B85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9"/>
          <a:stretch/>
        </p:blipFill>
        <p:spPr>
          <a:xfrm>
            <a:off x="0" y="0"/>
            <a:ext cx="12192000" cy="6858000"/>
          </a:xfrm>
          <a:prstGeom prst="rect">
            <a:avLst/>
          </a:prstGeom>
          <a:scene3d>
            <a:camera prst="orthographicFront">
              <a:rot lat="0" lon="0" rev="0"/>
            </a:camera>
            <a:lightRig rig="threePt" dir="t"/>
          </a:scene3d>
        </p:spPr>
      </p:pic>
      <p:sp>
        <p:nvSpPr>
          <p:cNvPr id="2" name="Otsikko 1">
            <a:extLst>
              <a:ext uri="{FF2B5EF4-FFF2-40B4-BE49-F238E27FC236}">
                <a16:creationId xmlns:a16="http://schemas.microsoft.com/office/drawing/2014/main" id="{DA7FE602-FD39-4B4F-85EE-1FC3677830D8}"/>
              </a:ext>
            </a:extLst>
          </p:cNvPr>
          <p:cNvSpPr>
            <a:spLocks noGrp="1"/>
          </p:cNvSpPr>
          <p:nvPr>
            <p:ph type="ctrTitle"/>
          </p:nvPr>
        </p:nvSpPr>
        <p:spPr>
          <a:xfrm>
            <a:off x="413233" y="5152943"/>
            <a:ext cx="7906483" cy="1513127"/>
          </a:xfrm>
          <a:effectLst>
            <a:innerShdw blurRad="114300">
              <a:prstClr val="black"/>
            </a:innerShdw>
          </a:effectLst>
        </p:spPr>
        <p:txBody>
          <a:bodyPr>
            <a:noAutofit/>
          </a:bodyPr>
          <a:lstStyle/>
          <a:p>
            <a:pPr algn="l"/>
            <a:r>
              <a:rPr lang="fi-FI" sz="4200" dirty="0">
                <a:solidFill>
                  <a:schemeClr val="bg1"/>
                </a:solidFill>
                <a:effectLst>
                  <a:outerShdw blurRad="38100" dist="38100" dir="2700000" algn="tl">
                    <a:srgbClr val="000000">
                      <a:alpha val="43137"/>
                    </a:srgbClr>
                  </a:outerShdw>
                </a:effectLst>
                <a:latin typeface="Abadi Extra Light" panose="020B0204020104020204" pitchFamily="34" charset="0"/>
              </a:rPr>
              <a:t>CO2-raportti 2024</a:t>
            </a:r>
            <a:br>
              <a:rPr lang="fi-FI" sz="4200" dirty="0">
                <a:solidFill>
                  <a:schemeClr val="bg1"/>
                </a:solidFill>
                <a:effectLst>
                  <a:outerShdw blurRad="38100" dist="38100" dir="2700000" algn="tl">
                    <a:srgbClr val="000000">
                      <a:alpha val="43137"/>
                    </a:srgbClr>
                  </a:outerShdw>
                </a:effectLst>
                <a:latin typeface="Abadi Extra Light" panose="020B0204020104020204" pitchFamily="34" charset="0"/>
              </a:rPr>
            </a:br>
            <a:r>
              <a:rPr lang="fi-FI" sz="4200" dirty="0">
                <a:solidFill>
                  <a:schemeClr val="bg1"/>
                </a:solidFill>
                <a:effectLst>
                  <a:outerShdw blurRad="38100" dist="38100" dir="2700000" algn="tl">
                    <a:srgbClr val="000000">
                      <a:alpha val="43137"/>
                    </a:srgbClr>
                  </a:outerShdw>
                </a:effectLst>
                <a:latin typeface="Abadi Extra Light" panose="020B0204020104020204" pitchFamily="34" charset="0"/>
              </a:rPr>
              <a:t>Rauma</a:t>
            </a:r>
          </a:p>
        </p:txBody>
      </p:sp>
      <p:pic>
        <p:nvPicPr>
          <p:cNvPr id="5" name="Picture 4" descr="Kuvituskuva. Pieni poika leikkii rakennuspalikoilla ikkunan edessä.">
            <a:extLst>
              <a:ext uri="{FF2B5EF4-FFF2-40B4-BE49-F238E27FC236}">
                <a16:creationId xmlns:a16="http://schemas.microsoft.com/office/drawing/2014/main" id="{9FCDD566-F39C-4F45-93AC-DD4D33F0E7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90678" y="6116109"/>
            <a:ext cx="2222614" cy="396365"/>
          </a:xfrm>
          <a:prstGeom prst="rect">
            <a:avLst/>
          </a:prstGeom>
          <a:effectLst>
            <a:outerShdw blurRad="50800" dist="38100" dir="2700000" algn="tl" rotWithShape="0">
              <a:prstClr val="black">
                <a:alpha val="40000"/>
              </a:prstClr>
            </a:outerShdw>
          </a:effectLst>
        </p:spPr>
      </p:pic>
      <p:pic>
        <p:nvPicPr>
          <p:cNvPr id="7" name="Picture 6" descr="Kuvituskuva. Pieni poika leikkii rakennuspalikoilla ikkunan edessä.">
            <a:extLst>
              <a:ext uri="{FF2B5EF4-FFF2-40B4-BE49-F238E27FC236}">
                <a16:creationId xmlns:a16="http://schemas.microsoft.com/office/drawing/2014/main" id="{62425924-0AE1-4A81-87AF-046E189F80E9}"/>
              </a:ext>
            </a:extLst>
          </p:cNvPr>
          <p:cNvPicPr>
            <a:picLocks noChangeAspect="1"/>
          </p:cNvPicPr>
          <p:nvPr/>
        </p:nvPicPr>
        <p:blipFill>
          <a:blip r:embed="rId5"/>
          <a:stretch>
            <a:fillRect/>
          </a:stretch>
        </p:blipFill>
        <p:spPr>
          <a:xfrm>
            <a:off x="6091237" y="3424237"/>
            <a:ext cx="9525" cy="9525"/>
          </a:xfrm>
          <a:prstGeom prst="rect">
            <a:avLst/>
          </a:prstGeom>
        </p:spPr>
      </p:pic>
      <p:pic>
        <p:nvPicPr>
          <p:cNvPr id="21" name="Picture 20" descr="Kuvituskuva. Pieni poika leikkii rakennuspalikoilla ikkunan edessä.">
            <a:extLst>
              <a:ext uri="{FF2B5EF4-FFF2-40B4-BE49-F238E27FC236}">
                <a16:creationId xmlns:a16="http://schemas.microsoft.com/office/drawing/2014/main" id="{BBECBEE8-0BE0-48CB-AE7A-AFA04DBE04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29895" y="4927105"/>
            <a:ext cx="2948872" cy="12806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27624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ohja10_Päästöt_yht_ja_as_koh_ilm_teoll">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9BA6A2F-2934-4B6D-BC95-C597F98B3850}"/>
              </a:ext>
            </a:extLst>
          </p:cNvPr>
          <p:cNvSpPr txBox="1"/>
          <p:nvPr/>
        </p:nvSpPr>
        <p:spPr>
          <a:xfrm>
            <a:off x="499298" y="5760000"/>
            <a:ext cx="11160000" cy="276999"/>
          </a:xfrm>
          <a:prstGeom prst="rect">
            <a:avLst/>
          </a:prstGeom>
          <a:noFill/>
        </p:spPr>
        <p:txBody>
          <a:bodyPr wrap="square" rtlCol="0">
            <a:spAutoFit/>
          </a:bodyPr>
          <a:lstStyle/>
          <a:p>
            <a:r>
              <a:rPr lang="fi-FI" sz="1200" b="1" dirty="0">
                <a:latin typeface="Abadi Extra Light" panose="020B0204020104020204" pitchFamily="34" charset="0"/>
              </a:rPr>
              <a:t>Kuva 3.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Päästöt yhteensä ja asukasta kohden Raumalla vuosina 2008–2023 ilman teollisuutta.</a:t>
            </a:r>
            <a:r>
              <a:rPr lang="fi-FI" sz="1200" b="1" dirty="0">
                <a:solidFill>
                  <a:srgbClr val="000000"/>
                </a:solidFill>
                <a:effectLst/>
                <a:latin typeface="Abadi Extra Light" panose="020B0204020104020204" pitchFamily="34" charset="0"/>
                <a:ea typeface="Times New Roman" panose="02020603050405020304" pitchFamily="18" charset="0"/>
                <a:cs typeface="Times New Roman" panose="02020603050405020304" pitchFamily="18" charset="0"/>
              </a:rPr>
              <a:t>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Vuoden 2023 tieto on ennakkotieto.</a:t>
            </a:r>
            <a:r>
              <a:rPr lang="fi-FI" sz="1200" b="1" i="1" dirty="0">
                <a:effectLst/>
                <a:latin typeface="Abadi Extra Light" panose="020B0204020104020204" pitchFamily="34" charset="0"/>
              </a:rPr>
              <a:t>(CO2-raportti, 2024).</a:t>
            </a:r>
            <a:endParaRPr lang="fi-FI" sz="1200" b="1" dirty="0">
              <a:latin typeface="Abadi Extra Light" panose="020B0204020104020204" pitchFamily="34" charset="0"/>
            </a:endParaRPr>
          </a:p>
        </p:txBody>
      </p:sp>
      <p:pic>
        <p:nvPicPr>
          <p:cNvPr id="5" name="Picture 4" descr="Palkit kuvaavat kunnan yhteenlaskettujen päästöjen kehitystä, ilman teollisuutta lasketun aikasarjan ajalta. Viiva kuvaa asukaskohtaisten päästöjen kehitystä (ilman teollisuutta) lasketun aikasarjan ajalta. Tiedot on esitetty liitteen taulukossa 1.">
            <a:extLst>
              <a:ext uri="{FF2B5EF4-FFF2-40B4-BE49-F238E27FC236}">
                <a16:creationId xmlns:a16="http://schemas.microsoft.com/office/drawing/2014/main" id="{FB50DC63-1E3C-458B-A719-2A0C1F91E4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descr="Palkit kuvaavat kunnan yhteenlaskettujen päästöjen kehitystä, ilman teollisuutta lasketun aikasarjan ajalta. Viiva kuvaa asukaskohtaisten päästöjen kehitystä (ilman teollisuutta) lasketun aikasarjan ajalta. Tiedot on esitetty liitteen taulukossa 1.">
            <a:extLst>
              <a:ext uri="{FF2B5EF4-FFF2-40B4-BE49-F238E27FC236}">
                <a16:creationId xmlns:a16="http://schemas.microsoft.com/office/drawing/2014/main" id="{CEADDFA0-8654-4F58-BFF7-AC098C8114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3" name="Slide Number Placeholder 5">
            <a:extLst>
              <a:ext uri="{FF2B5EF4-FFF2-40B4-BE49-F238E27FC236}">
                <a16:creationId xmlns:a16="http://schemas.microsoft.com/office/drawing/2014/main" id="{72A11C1F-46BD-1E8A-D28D-9DA6687534CC}"/>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10</a:t>
            </a:fld>
            <a:endParaRPr lang="fi-FI" dirty="0">
              <a:latin typeface="Abadi Extra Light" panose="020B0204020104020204" pitchFamily="34" charset="0"/>
            </a:endParaRPr>
          </a:p>
        </p:txBody>
      </p:sp>
      <p:graphicFrame>
        <p:nvGraphicFramePr>
          <p:cNvPr id="2" name="Chart 1" descr="Palkit kuvaavat kunnan yhteenlaskettujen päästöjen kehitystä, ilman teollisuutta lasketun aikasarjan ajalta. Viiva kuvaa asukaskohtaisten päästöjen kehitystä (ilman teollisuutta) lasketun aikasarjan ajalta. Tiedot on esitetty liitteen taulukossa 1.">
            <a:extLst>
              <a:ext uri="{FF2B5EF4-FFF2-40B4-BE49-F238E27FC236}">
                <a16:creationId xmlns:a16="http://schemas.microsoft.com/office/drawing/2014/main" id="{00000000-0008-0000-1400-000002000000}"/>
              </a:ext>
            </a:extLst>
          </p:cNvPr>
          <p:cNvGraphicFramePr>
            <a:graphicFrameLocks noGrp="1"/>
          </p:cNvGraphicFramePr>
          <p:nvPr>
            <p:extLst>
              <p:ext uri="{D42A27DB-BD31-4B8C-83A1-F6EECF244321}">
                <p14:modId xmlns:p14="http://schemas.microsoft.com/office/powerpoint/2010/main" val="3842104259"/>
              </p:ext>
            </p:extLst>
          </p:nvPr>
        </p:nvGraphicFramePr>
        <p:xfrm>
          <a:off x="635000" y="635000"/>
          <a:ext cx="11049000" cy="4953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1722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ohja11_Päästöt_yht_ja_as_koh">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9BA6A2F-2934-4B6D-BC95-C597F98B3850}"/>
              </a:ext>
            </a:extLst>
          </p:cNvPr>
          <p:cNvSpPr txBox="1"/>
          <p:nvPr/>
        </p:nvSpPr>
        <p:spPr>
          <a:xfrm>
            <a:off x="499300" y="5760000"/>
            <a:ext cx="9498140" cy="276999"/>
          </a:xfrm>
          <a:prstGeom prst="rect">
            <a:avLst/>
          </a:prstGeom>
          <a:noFill/>
        </p:spPr>
        <p:txBody>
          <a:bodyPr wrap="square" rtlCol="0">
            <a:spAutoFit/>
          </a:bodyPr>
          <a:lstStyle/>
          <a:p>
            <a:r>
              <a:rPr lang="fi-FI" sz="1200" b="1" dirty="0">
                <a:latin typeface="Abadi Extra Light" panose="020B0204020104020204" pitchFamily="34" charset="0"/>
              </a:rPr>
              <a:t>Kuva 4.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Päästöt yhteensä ja asukasta kohden Raumalla vuosina 2008–2022, kun teollisuuden päästöt ovat mukana tarkastelussa.</a:t>
            </a:r>
            <a:r>
              <a:rPr lang="fi-FI" sz="1200" b="1" i="1" dirty="0">
                <a:effectLst/>
                <a:latin typeface="Abadi Extra Light" panose="020B0204020104020204" pitchFamily="34" charset="0"/>
              </a:rPr>
              <a:t>(CO2-raportti, 2024).</a:t>
            </a:r>
            <a:endParaRPr lang="fi-FI" sz="1200" b="1" dirty="0">
              <a:latin typeface="Abadi Extra Light" panose="020B0204020104020204" pitchFamily="34" charset="0"/>
            </a:endParaRPr>
          </a:p>
        </p:txBody>
      </p:sp>
      <p:pic>
        <p:nvPicPr>
          <p:cNvPr id="5" name="Picture 4" descr="Palkit kuvaavat kunnan yhteenlaskettujen päästöjen kehitystä lasketun aikasarjan ajalta. Viiva kuvaa asukaskohtaisten päästöjen kehitystä lasketun aikasarjan ajalta. Tiedot on esitetty liitteen taulukossa 1.">
            <a:extLst>
              <a:ext uri="{FF2B5EF4-FFF2-40B4-BE49-F238E27FC236}">
                <a16:creationId xmlns:a16="http://schemas.microsoft.com/office/drawing/2014/main" id="{FB50DC63-1E3C-458B-A719-2A0C1F91E4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descr="Palkit kuvaavat kunnan yhteenlaskettujen päästöjen kehitystä lasketun aikasarjan ajalta. Viiva kuvaa asukaskohtaisten päästöjen kehitystä lasketun aikasarjan ajalta. Tiedot on esitetty liitteen taulukossa 1.">
            <a:extLst>
              <a:ext uri="{FF2B5EF4-FFF2-40B4-BE49-F238E27FC236}">
                <a16:creationId xmlns:a16="http://schemas.microsoft.com/office/drawing/2014/main" id="{CEADDFA0-8654-4F58-BFF7-AC098C8114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3" name="Slide Number Placeholder 5">
            <a:extLst>
              <a:ext uri="{FF2B5EF4-FFF2-40B4-BE49-F238E27FC236}">
                <a16:creationId xmlns:a16="http://schemas.microsoft.com/office/drawing/2014/main" id="{36638555-4ABC-DF9D-D536-D1D45745190C}"/>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11</a:t>
            </a:fld>
            <a:endParaRPr lang="fi-FI" dirty="0">
              <a:latin typeface="Abadi Extra Light" panose="020B0204020104020204" pitchFamily="34" charset="0"/>
            </a:endParaRPr>
          </a:p>
        </p:txBody>
      </p:sp>
      <p:graphicFrame>
        <p:nvGraphicFramePr>
          <p:cNvPr id="2" name="Chart 1" descr="Palkit kuvaavat kunnan yhteenlaskettujen päästöjen kehitystä lasketun aikasarjan ajalta. Viiva kuvaa asukaskohtaisten päästöjen kehitystä lasketun aikasarjan ajalta. Tiedot on esitetty liitteen taulukossa 1.">
            <a:extLst>
              <a:ext uri="{FF2B5EF4-FFF2-40B4-BE49-F238E27FC236}">
                <a16:creationId xmlns:a16="http://schemas.microsoft.com/office/drawing/2014/main" id="{00000000-0008-0000-1500-000002000000}"/>
              </a:ext>
            </a:extLst>
          </p:cNvPr>
          <p:cNvGraphicFramePr>
            <a:graphicFrameLocks noGrp="1"/>
          </p:cNvGraphicFramePr>
          <p:nvPr>
            <p:extLst>
              <p:ext uri="{D42A27DB-BD31-4B8C-83A1-F6EECF244321}">
                <p14:modId xmlns:p14="http://schemas.microsoft.com/office/powerpoint/2010/main" val="1281456186"/>
              </p:ext>
            </p:extLst>
          </p:nvPr>
        </p:nvGraphicFramePr>
        <p:xfrm>
          <a:off x="635000" y="635000"/>
          <a:ext cx="11049000" cy="4953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3957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9BA6A2F-2934-4B6D-BC95-C597F98B3850}"/>
              </a:ext>
            </a:extLst>
          </p:cNvPr>
          <p:cNvSpPr txBox="1"/>
          <p:nvPr/>
        </p:nvSpPr>
        <p:spPr>
          <a:xfrm>
            <a:off x="499300" y="5760000"/>
            <a:ext cx="10417192" cy="646331"/>
          </a:xfrm>
          <a:prstGeom prst="rect">
            <a:avLst/>
          </a:prstGeom>
          <a:noFill/>
        </p:spPr>
        <p:txBody>
          <a:bodyPr wrap="square" rtlCol="0">
            <a:spAutoFit/>
          </a:bodyPr>
          <a:lstStyle/>
          <a:p>
            <a:r>
              <a:rPr lang="fi-FI" sz="1200" b="1" dirty="0">
                <a:latin typeface="Abadi Extra Light" panose="020B0204020104020204" pitchFamily="34" charset="0"/>
              </a:rPr>
              <a:t>Kuva 5.</a:t>
            </a:r>
            <a:r>
              <a:rPr lang="fi-FI" sz="1200" b="1" dirty="0">
                <a:latin typeface="Abadi Extra Light" panose="020B0204020104020204" pitchFamily="34" charset="0"/>
                <a:cs typeface="Times New Roman" panose="02020603050405020304" pitchFamily="18" charset="0"/>
              </a:rPr>
              <a:t> Rauman päästöt normeerattuna käyttäen lämmitystarpeelle ilmastollista vertailukautta (1981–2010) ja sähkönkulutukselle keskimääräistä päästökerrointa (pylväät). Sähkölämmitys ja maalämpö ovat mukana lämmityksessä, sähkö sisältää kuluttajien ja teollisuuden sähkönkulutuksen. ”Muut sektorit” sisältää sektorit, joihin normeeraus ei vaikuta (liikenne, teollisuus ja työkoneet, maatalous, jätehuolto). Viivalla on esitetty normeeraamattomat päästöt yhteensä.</a:t>
            </a:r>
            <a:r>
              <a:rPr lang="fi-FI" sz="1200" b="1" i="1" dirty="0">
                <a:effectLst/>
                <a:latin typeface="Abadi Extra Light" panose="020B0204020104020204" pitchFamily="34" charset="0"/>
              </a:rPr>
              <a:t>(CO2-raportti, 2024).</a:t>
            </a:r>
            <a:endParaRPr lang="fi-FI" sz="1200" b="1" dirty="0">
              <a:latin typeface="Abadi Extra Light" panose="020B0204020104020204" pitchFamily="34" charset="0"/>
            </a:endParaRPr>
          </a:p>
        </p:txBody>
      </p:sp>
      <p:pic>
        <p:nvPicPr>
          <p:cNvPr id="5" name="Picture 4" descr="Palkit kuvaavat kunnan yhteenlaskettujen päästöjen kehitystä lasketun aikasarjan ajalta. Viiva kuvaa asukaskohtaisten päästöjen kehitystä lasketun aikasarjan ajalta. Tiedot on esitetty liitteen taulukossa 1.">
            <a:extLst>
              <a:ext uri="{FF2B5EF4-FFF2-40B4-BE49-F238E27FC236}">
                <a16:creationId xmlns:a16="http://schemas.microsoft.com/office/drawing/2014/main" id="{FB50DC63-1E3C-458B-A719-2A0C1F91E4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descr="Palkit kuvaavat kunnan yhteenlaskettujen päästöjen kehitystä lasketun aikasarjan ajalta. Viiva kuvaa asukaskohtaisten päästöjen kehitystä lasketun aikasarjan ajalta. Tiedot on esitetty liitteen taulukossa 1.">
            <a:extLst>
              <a:ext uri="{FF2B5EF4-FFF2-40B4-BE49-F238E27FC236}">
                <a16:creationId xmlns:a16="http://schemas.microsoft.com/office/drawing/2014/main" id="{CEADDFA0-8654-4F58-BFF7-AC098C8114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3" name="Slide Number Placeholder 5">
            <a:extLst>
              <a:ext uri="{FF2B5EF4-FFF2-40B4-BE49-F238E27FC236}">
                <a16:creationId xmlns:a16="http://schemas.microsoft.com/office/drawing/2014/main" id="{36638555-4ABC-DF9D-D536-D1D45745190C}"/>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12</a:t>
            </a:fld>
            <a:endParaRPr lang="fi-FI" dirty="0">
              <a:latin typeface="Abadi Extra Light" panose="020B0204020104020204" pitchFamily="34" charset="0"/>
            </a:endParaRPr>
          </a:p>
        </p:txBody>
      </p:sp>
      <p:graphicFrame>
        <p:nvGraphicFramePr>
          <p:cNvPr id="4" name="Chart 10">
            <a:extLst>
              <a:ext uri="{FF2B5EF4-FFF2-40B4-BE49-F238E27FC236}">
                <a16:creationId xmlns:a16="http://schemas.microsoft.com/office/drawing/2014/main" id="{00000000-0008-0000-0000-00000B000000}"/>
              </a:ext>
            </a:extLst>
          </p:cNvPr>
          <p:cNvGraphicFramePr>
            <a:graphicFrameLocks/>
          </p:cNvGraphicFramePr>
          <p:nvPr>
            <p:extLst>
              <p:ext uri="{D42A27DB-BD31-4B8C-83A1-F6EECF244321}">
                <p14:modId xmlns:p14="http://schemas.microsoft.com/office/powerpoint/2010/main" val="1437175166"/>
              </p:ext>
            </p:extLst>
          </p:nvPr>
        </p:nvGraphicFramePr>
        <p:xfrm>
          <a:off x="648515" y="794085"/>
          <a:ext cx="10810384" cy="48661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54425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ohja12_Sähkönkulutus">
    <p:spTree>
      <p:nvGrpSpPr>
        <p:cNvPr id="1" name=""/>
        <p:cNvGrpSpPr/>
        <p:nvPr/>
      </p:nvGrpSpPr>
      <p:grpSpPr>
        <a:xfrm>
          <a:off x="0" y="0"/>
          <a:ext cx="0" cy="0"/>
          <a:chOff x="0" y="0"/>
          <a:chExt cx="0" cy="0"/>
        </a:xfrm>
      </p:grpSpPr>
      <p:sp>
        <p:nvSpPr>
          <p:cNvPr id="2" name="Otsikkomuoto">
            <a:extLst>
              <a:ext uri="{FF2B5EF4-FFF2-40B4-BE49-F238E27FC236}">
                <a16:creationId xmlns:a16="http://schemas.microsoft.com/office/drawing/2014/main" id="{C16C3F12-10B5-4743-B252-407E06A6B278}"/>
              </a:ext>
            </a:extLst>
          </p:cNvPr>
          <p:cNvSpPr>
            <a:spLocks noGrp="1"/>
          </p:cNvSpPr>
          <p:nvPr>
            <p:ph type="title"/>
          </p:nvPr>
        </p:nvSpPr>
        <p:spPr/>
        <p:txBody>
          <a:bodyPr/>
          <a:lstStyle/>
          <a:p>
            <a:r>
              <a:rPr lang="fi-FI" dirty="0">
                <a:latin typeface="Abadi Extra Light" panose="020B0204020104020204" pitchFamily="34" charset="0"/>
              </a:rPr>
              <a:t>3. Sähkönkulutus</a:t>
            </a:r>
          </a:p>
        </p:txBody>
      </p:sp>
      <p:sp>
        <p:nvSpPr>
          <p:cNvPr id="3" name="Sisällön paikkamerkki 2">
            <a:extLst>
              <a:ext uri="{FF2B5EF4-FFF2-40B4-BE49-F238E27FC236}">
                <a16:creationId xmlns:a16="http://schemas.microsoft.com/office/drawing/2014/main" id="{17B38281-FF2D-4218-BAFD-2D3C06C1C296}"/>
              </a:ext>
            </a:extLst>
          </p:cNvPr>
          <p:cNvSpPr>
            <a:spLocks noGrp="1"/>
          </p:cNvSpPr>
          <p:nvPr>
            <p:ph sz="half" idx="1"/>
          </p:nvPr>
        </p:nvSpPr>
        <p:spPr/>
        <p:txBody>
          <a:bodyPr>
            <a:normAutofit/>
          </a:bodyPr>
          <a:lstStyle/>
          <a:p>
            <a:pPr marL="0" indent="0">
              <a:lnSpc>
                <a:spcPct val="110000"/>
              </a:lnSpc>
              <a:buNone/>
            </a:pPr>
            <a:r>
              <a:rPr lang="fi-FI" sz="1200" dirty="0">
                <a:latin typeface="Abadi Extra Light" panose="020B0204020104020204" pitchFamily="34" charset="0"/>
              </a:rPr>
              <a:t>CO2-raportin sähkönkulutuksen päästölaskenta perustuu Energiateollisuus ry:n tilastoon kuntien sähkönkulutuksesta. Sähkönkulutuksen päästökertoimena laskennassa käytetään Suomen keskimääräistä sähkönkulutuksen päästökerrointa, joka on laskettu Tilastokeskuksen ja Energiateollisuus ry:n aineistoihin perustuen. </a:t>
            </a:r>
          </a:p>
          <a:p>
            <a:pPr marL="0" indent="0">
              <a:lnSpc>
                <a:spcPct val="110000"/>
              </a:lnSpc>
              <a:buNone/>
            </a:pPr>
            <a:r>
              <a:rPr lang="fi-FI" sz="1200" dirty="0">
                <a:latin typeface="Abadi Extra Light" panose="020B0204020104020204" pitchFamily="34" charset="0"/>
              </a:rPr>
              <a:t>Sähkönkulutuksen päästökerroin vaihtelee vuosittain riippuen muun muassa kotimaassa käytettyjen polttoaineiden osuuksista, päästökauppamarkkinoiden tilanteesta, tuonnista ja viennistä. Hiilidioksidineutraalin sähkön tuotannon kannalta keskiössä ovat uusiutuvat energiamuodot, kuten tuuli-, vesi- ja aurinkovoima. CO2-raportin laskennassa käytetyt sähkönkulutuksen päästökertoimet on esitetty taulukossa 1. Vuoden 2023 päästökerroin on ennakkotieto. </a:t>
            </a:r>
          </a:p>
          <a:p>
            <a:pPr marL="0" indent="0">
              <a:lnSpc>
                <a:spcPct val="110000"/>
              </a:lnSpc>
              <a:buNone/>
            </a:pPr>
            <a:r>
              <a:rPr lang="fi-FI" sz="1200" dirty="0">
                <a:latin typeface="Abadi Extra Light" panose="020B0204020104020204" pitchFamily="34" charset="0"/>
              </a:rPr>
              <a:t>Kuvassa 6 on esitetty sähkönkulutuksen päästöjen kehitys Raumalla vuosina 2008–2023. Vuoden 2023 tieto on ennakkotieto. Kuluttajien sähkönkulutuksen päästöt laskivat 16 prosenttia vuodesta 2021 vuoteen 2022. Ennakkotiedon perusteella sähkönkulutuksen päästöt laskivat vuonna 2023, sillä sähkönkulutuksen päästökerroin oli ennakkotiedon perusteella noin 40 prosenttia pienempi kuin vuonna 2022. </a:t>
            </a:r>
          </a:p>
          <a:p>
            <a:pPr marL="0" indent="0">
              <a:lnSpc>
                <a:spcPct val="110000"/>
              </a:lnSpc>
              <a:buNone/>
            </a:pPr>
            <a:r>
              <a:rPr lang="fi-FI" sz="1200" dirty="0">
                <a:latin typeface="Abadi Extra Light" panose="020B0204020104020204" pitchFamily="34" charset="0"/>
              </a:rPr>
              <a:t>Kuvassa 7 on esitetty sähkönkulutuksen (kuluttajien ja teollisuuden sähkönkulutus, sähkölämmitys ja maalämpö) päästöt normeerattuina siten, että sähkönkulutuksen päästökertoimena on käytetty keskimääräistä arvoa (190 t CO</a:t>
            </a:r>
            <a:r>
              <a:rPr lang="fi-FI" sz="1200" baseline="-25000" dirty="0">
                <a:latin typeface="Abadi Extra Light" panose="020B0204020104020204" pitchFamily="34" charset="0"/>
              </a:rPr>
              <a:t>2</a:t>
            </a:r>
            <a:r>
              <a:rPr lang="fi-FI" sz="1200" dirty="0">
                <a:latin typeface="Abadi Extra Light" panose="020B0204020104020204" pitchFamily="34" charset="0"/>
              </a:rPr>
              <a:t>-ekv/</a:t>
            </a:r>
            <a:r>
              <a:rPr lang="fi-FI" sz="1200" dirty="0" err="1">
                <a:latin typeface="Abadi Extra Light" panose="020B0204020104020204" pitchFamily="34" charset="0"/>
              </a:rPr>
              <a:t>GWh</a:t>
            </a:r>
            <a:r>
              <a:rPr lang="fi-FI" sz="1200" dirty="0">
                <a:latin typeface="Abadi Extra Light" panose="020B0204020104020204" pitchFamily="34" charset="0"/>
              </a:rPr>
              <a:t>).</a:t>
            </a:r>
          </a:p>
        </p:txBody>
      </p:sp>
      <p:sp>
        <p:nvSpPr>
          <p:cNvPr id="8" name="Sisällön paikkamerkki 7">
            <a:extLst>
              <a:ext uri="{FF2B5EF4-FFF2-40B4-BE49-F238E27FC236}">
                <a16:creationId xmlns:a16="http://schemas.microsoft.com/office/drawing/2014/main" id="{488C7279-A153-4CEA-A05A-B03BFDFD6157}"/>
              </a:ext>
            </a:extLst>
          </p:cNvPr>
          <p:cNvSpPr>
            <a:spLocks noGrp="1"/>
          </p:cNvSpPr>
          <p:nvPr>
            <p:ph sz="half" idx="2"/>
          </p:nvPr>
        </p:nvSpPr>
        <p:spPr/>
        <p:txBody>
          <a:bodyPr>
            <a:normAutofit/>
          </a:bodyPr>
          <a:lstStyle/>
          <a:p>
            <a:pPr marL="0" indent="0">
              <a:buNone/>
            </a:pPr>
            <a:r>
              <a:rPr lang="fi-FI" sz="1200" b="1" dirty="0">
                <a:latin typeface="Abadi Extra Light" panose="020B0204020104020204" pitchFamily="34" charset="0"/>
              </a:rPr>
              <a:t>Taulukko 1. Sähkönkulutuksen keskimääräiset päästökertoimet (t CO</a:t>
            </a:r>
            <a:r>
              <a:rPr lang="fi-FI" sz="1200" b="1" baseline="-25000" dirty="0">
                <a:latin typeface="Abadi Extra Light" panose="020B0204020104020204" pitchFamily="34" charset="0"/>
              </a:rPr>
              <a:t>2</a:t>
            </a:r>
            <a:r>
              <a:rPr lang="fi-FI" sz="1200" b="1" dirty="0">
                <a:latin typeface="Abadi Extra Light" panose="020B0204020104020204" pitchFamily="34" charset="0"/>
              </a:rPr>
              <a:t>-ekv/</a:t>
            </a:r>
            <a:r>
              <a:rPr lang="fi-FI" sz="1200" b="1" dirty="0" err="1">
                <a:latin typeface="Abadi Extra Light" panose="020B0204020104020204" pitchFamily="34" charset="0"/>
              </a:rPr>
              <a:t>GWh</a:t>
            </a:r>
            <a:r>
              <a:rPr lang="fi-FI" sz="1200" b="1" dirty="0">
                <a:latin typeface="Abadi Extra Light" panose="020B0204020104020204" pitchFamily="34" charset="0"/>
              </a:rPr>
              <a:t>) vuosina 2014–2023. Vuoden 2023 päästökerroin on ennakkotieto.</a:t>
            </a:r>
            <a:endParaRPr lang="fi-FI" sz="1200" b="1" dirty="0"/>
          </a:p>
        </p:txBody>
      </p:sp>
      <p:pic>
        <p:nvPicPr>
          <p:cNvPr id="6" name="Picture 5" descr="Sähkönkulutusta kuvaava taulukko">
            <a:extLst>
              <a:ext uri="{FF2B5EF4-FFF2-40B4-BE49-F238E27FC236}">
                <a16:creationId xmlns:a16="http://schemas.microsoft.com/office/drawing/2014/main" id="{04F15D46-8E59-425C-8F9B-25EBABF58A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Sähkönkulutusta kuvaava taulukko">
            <a:extLst>
              <a:ext uri="{FF2B5EF4-FFF2-40B4-BE49-F238E27FC236}">
                <a16:creationId xmlns:a16="http://schemas.microsoft.com/office/drawing/2014/main" id="{4336B053-D8FB-48C8-9240-D2F76914A5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graphicFrame>
        <p:nvGraphicFramePr>
          <p:cNvPr id="13" name="Taulukko 6" descr="Sähkönkulutusta kuvaava taulukko">
            <a:extLst>
              <a:ext uri="{FF2B5EF4-FFF2-40B4-BE49-F238E27FC236}">
                <a16:creationId xmlns:a16="http://schemas.microsoft.com/office/drawing/2014/main" id="{2E4FEB7C-A05C-42AA-8980-F0FD7B40E12D}"/>
              </a:ext>
            </a:extLst>
          </p:cNvPr>
          <p:cNvGraphicFramePr>
            <a:graphicFrameLocks/>
          </p:cNvGraphicFramePr>
          <p:nvPr>
            <p:extLst>
              <p:ext uri="{D42A27DB-BD31-4B8C-83A1-F6EECF244321}">
                <p14:modId xmlns:p14="http://schemas.microsoft.com/office/powerpoint/2010/main" val="3558796069"/>
              </p:ext>
            </p:extLst>
          </p:nvPr>
        </p:nvGraphicFramePr>
        <p:xfrm>
          <a:off x="6256176" y="2326992"/>
          <a:ext cx="5181600" cy="3856290"/>
        </p:xfrm>
        <a:graphic>
          <a:graphicData uri="http://schemas.openxmlformats.org/drawingml/2006/table">
            <a:tbl>
              <a:tblPr firstRow="1" bandRow="1">
                <a:tableStyleId>{2D5ABB26-0587-4C30-8999-92F81FD0307C}</a:tableStyleId>
              </a:tblPr>
              <a:tblGrid>
                <a:gridCol w="937727">
                  <a:extLst>
                    <a:ext uri="{9D8B030D-6E8A-4147-A177-3AD203B41FA5}">
                      <a16:colId xmlns:a16="http://schemas.microsoft.com/office/drawing/2014/main" val="3718026015"/>
                    </a:ext>
                  </a:extLst>
                </a:gridCol>
                <a:gridCol w="2067380">
                  <a:extLst>
                    <a:ext uri="{9D8B030D-6E8A-4147-A177-3AD203B41FA5}">
                      <a16:colId xmlns:a16="http://schemas.microsoft.com/office/drawing/2014/main" val="2847247937"/>
                    </a:ext>
                  </a:extLst>
                </a:gridCol>
                <a:gridCol w="2176493">
                  <a:extLst>
                    <a:ext uri="{9D8B030D-6E8A-4147-A177-3AD203B41FA5}">
                      <a16:colId xmlns:a16="http://schemas.microsoft.com/office/drawing/2014/main" val="639288935"/>
                    </a:ext>
                  </a:extLst>
                </a:gridCol>
              </a:tblGrid>
              <a:tr h="452908">
                <a:tc>
                  <a:txBody>
                    <a:bodyPr/>
                    <a:lstStyle/>
                    <a:p>
                      <a:r>
                        <a:rPr lang="fi-FI" sz="1200" b="1" dirty="0">
                          <a:solidFill>
                            <a:schemeClr val="tx1"/>
                          </a:solidFill>
                          <a:latin typeface="Abadi Extra Light" panose="020B0204020104020204" pitchFamily="34" charset="0"/>
                        </a:rPr>
                        <a:t>Vuosi</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r>
                        <a:rPr lang="fi-FI" sz="1200" b="1" dirty="0">
                          <a:solidFill>
                            <a:schemeClr val="tx1"/>
                          </a:solidFill>
                          <a:latin typeface="Abadi Extra Light" panose="020B0204020104020204" pitchFamily="34" charset="0"/>
                        </a:rPr>
                        <a:t>Asuminen, maatalous, palvelut, rakentaminen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b="1" dirty="0">
                          <a:solidFill>
                            <a:schemeClr val="tx1"/>
                          </a:solidFill>
                          <a:latin typeface="Abadi Extra Light" panose="020B0204020104020204" pitchFamily="34" charset="0"/>
                        </a:rPr>
                        <a:t>Teollisuus </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3687751"/>
                  </a:ext>
                </a:extLst>
              </a:tr>
              <a:tr h="339909">
                <a:tc>
                  <a:txBody>
                    <a:bodyPr/>
                    <a:lstStyle/>
                    <a:p>
                      <a:pPr algn="l"/>
                      <a:r>
                        <a:rPr lang="fi-FI" sz="1200" dirty="0">
                          <a:latin typeface="Abadi Extra Light" panose="020B0204020104020204" pitchFamily="34" charset="0"/>
                        </a:rPr>
                        <a:t>2014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131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129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0923218"/>
                  </a:ext>
                </a:extLst>
              </a:tr>
              <a:tr h="339909">
                <a:tc>
                  <a:txBody>
                    <a:bodyPr/>
                    <a:lstStyle/>
                    <a:p>
                      <a:pPr algn="l"/>
                      <a:r>
                        <a:rPr lang="fi-FI" sz="1200" dirty="0">
                          <a:latin typeface="Abadi Extra Light" panose="020B0204020104020204" pitchFamily="34" charset="0"/>
                        </a:rPr>
                        <a:t>2015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104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98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5862736"/>
                  </a:ext>
                </a:extLst>
              </a:tr>
              <a:tr h="339909">
                <a:tc>
                  <a:txBody>
                    <a:bodyPr/>
                    <a:lstStyle/>
                    <a:p>
                      <a:pPr algn="l"/>
                      <a:r>
                        <a:rPr lang="fi-FI" sz="1200" dirty="0">
                          <a:latin typeface="Abadi Extra Light" panose="020B0204020104020204" pitchFamily="34" charset="0"/>
                        </a:rPr>
                        <a:t>2016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fi-FI" sz="1200" kern="1200" dirty="0">
                          <a:solidFill>
                            <a:schemeClr val="tx1"/>
                          </a:solidFill>
                          <a:latin typeface="Abadi Extra Light" panose="020B0204020104020204" pitchFamily="34" charset="0"/>
                          <a:ea typeface="+mn-ea"/>
                          <a:cs typeface="+mn-cs"/>
                        </a:rPr>
                        <a:t>109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fi-FI" sz="1200" kern="1200" dirty="0">
                          <a:solidFill>
                            <a:schemeClr val="tx1"/>
                          </a:solidFill>
                          <a:latin typeface="Abadi Extra Light" panose="020B0204020104020204" pitchFamily="34" charset="0"/>
                          <a:ea typeface="+mn-ea"/>
                          <a:cs typeface="+mn-cs"/>
                        </a:rPr>
                        <a:t>100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934461"/>
                  </a:ext>
                </a:extLst>
              </a:tr>
              <a:tr h="339909">
                <a:tc>
                  <a:txBody>
                    <a:bodyPr/>
                    <a:lstStyle/>
                    <a:p>
                      <a:pPr marL="0" algn="l" defTabSz="914400" rtl="0" eaLnBrk="1" latinLnBrk="0" hangingPunct="1"/>
                      <a:r>
                        <a:rPr lang="fi-FI" sz="1200" kern="1200" dirty="0">
                          <a:solidFill>
                            <a:schemeClr val="tx1"/>
                          </a:solidFill>
                          <a:latin typeface="Abadi Extra Light" panose="020B0204020104020204" pitchFamily="34" charset="0"/>
                          <a:ea typeface="+mn-ea"/>
                          <a:cs typeface="+mn-cs"/>
                        </a:rPr>
                        <a:t>2017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95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90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9051405"/>
                  </a:ext>
                </a:extLst>
              </a:tr>
              <a:tr h="339909">
                <a:tc>
                  <a:txBody>
                    <a:bodyPr/>
                    <a:lstStyle/>
                    <a:p>
                      <a:pPr algn="l"/>
                      <a:r>
                        <a:rPr lang="fi-FI" sz="1200" dirty="0">
                          <a:latin typeface="Abadi Extra Light" panose="020B0204020104020204" pitchFamily="34" charset="0"/>
                        </a:rPr>
                        <a:t>2018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109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105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7475557"/>
                  </a:ext>
                </a:extLst>
              </a:tr>
              <a:tr h="339909">
                <a:tc>
                  <a:txBody>
                    <a:bodyPr/>
                    <a:lstStyle/>
                    <a:p>
                      <a:pPr algn="l"/>
                      <a:r>
                        <a:rPr lang="fi-FI" sz="1200" dirty="0">
                          <a:latin typeface="Abadi Extra Light" panose="020B0204020104020204" pitchFamily="34" charset="0"/>
                        </a:rPr>
                        <a:t>2019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91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86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28878"/>
                  </a:ext>
                </a:extLst>
              </a:tr>
              <a:tr h="339909">
                <a:tc>
                  <a:txBody>
                    <a:bodyPr/>
                    <a:lstStyle/>
                    <a:p>
                      <a:pPr algn="l"/>
                      <a:r>
                        <a:rPr lang="fi-FI" sz="1200" dirty="0">
                          <a:latin typeface="Abadi Extra Light" panose="020B0204020104020204" pitchFamily="34" charset="0"/>
                        </a:rPr>
                        <a:t>2020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73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69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0821106"/>
                  </a:ext>
                </a:extLst>
              </a:tr>
              <a:tr h="339909">
                <a:tc>
                  <a:txBody>
                    <a:bodyPr/>
                    <a:lstStyle/>
                    <a:p>
                      <a:pPr algn="l"/>
                      <a:r>
                        <a:rPr lang="fi-FI" sz="1200" dirty="0">
                          <a:latin typeface="Abadi Extra Light" panose="020B0204020104020204" pitchFamily="34" charset="0"/>
                        </a:rPr>
                        <a:t>2021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74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68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1112407"/>
                  </a:ext>
                </a:extLst>
              </a:tr>
              <a:tr h="339909">
                <a:tc>
                  <a:txBody>
                    <a:bodyPr/>
                    <a:lstStyle/>
                    <a:p>
                      <a:pPr algn="l"/>
                      <a:r>
                        <a:rPr lang="fi-FI" sz="1200" dirty="0">
                          <a:latin typeface="Abadi Extra Light" panose="020B0204020104020204" pitchFamily="34" charset="0"/>
                        </a:rPr>
                        <a:t>2022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69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64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1003526"/>
                  </a:ext>
                </a:extLst>
              </a:tr>
              <a:tr h="339909">
                <a:tc>
                  <a:txBody>
                    <a:bodyPr/>
                    <a:lstStyle/>
                    <a:p>
                      <a:pPr algn="l"/>
                      <a:r>
                        <a:rPr lang="fi-FI" sz="1200" dirty="0">
                          <a:latin typeface="Abadi Extra Light" panose="020B0204020104020204" pitchFamily="34" charset="0"/>
                        </a:rPr>
                        <a:t>2023*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43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39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5808940"/>
                  </a:ext>
                </a:extLst>
              </a:tr>
            </a:tbl>
          </a:graphicData>
        </a:graphic>
      </p:graphicFrame>
      <p:sp>
        <p:nvSpPr>
          <p:cNvPr id="4" name="Slide Number Placeholder 5">
            <a:extLst>
              <a:ext uri="{FF2B5EF4-FFF2-40B4-BE49-F238E27FC236}">
                <a16:creationId xmlns:a16="http://schemas.microsoft.com/office/drawing/2014/main" id="{3B055E84-926E-076A-E7D0-6B149D765032}"/>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13</a:t>
            </a:fld>
            <a:endParaRPr lang="fi-FI" dirty="0">
              <a:latin typeface="Abadi Extra Light" panose="020B0204020104020204" pitchFamily="34" charset="0"/>
            </a:endParaRPr>
          </a:p>
        </p:txBody>
      </p:sp>
    </p:spTree>
    <p:extLst>
      <p:ext uri="{BB962C8B-B14F-4D97-AF65-F5344CB8AC3E}">
        <p14:creationId xmlns:p14="http://schemas.microsoft.com/office/powerpoint/2010/main" val="2995023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ohja13_Kulutt_ja_teoll_sähkönkul">
    <p:spTree>
      <p:nvGrpSpPr>
        <p:cNvPr id="1" name=""/>
        <p:cNvGrpSpPr/>
        <p:nvPr/>
      </p:nvGrpSpPr>
      <p:grpSpPr>
        <a:xfrm>
          <a:off x="0" y="0"/>
          <a:ext cx="0" cy="0"/>
          <a:chOff x="0" y="0"/>
          <a:chExt cx="0" cy="0"/>
        </a:xfrm>
      </p:grpSpPr>
      <p:pic>
        <p:nvPicPr>
          <p:cNvPr id="7" name="Picture 6" descr="Palkkikuva. Sähkönkulutuksen päästöjen kehitys lasketun aikasarjan ajalta. Tiedot on esitett liitteen 1 taulukossa.">
            <a:extLst>
              <a:ext uri="{FF2B5EF4-FFF2-40B4-BE49-F238E27FC236}">
                <a16:creationId xmlns:a16="http://schemas.microsoft.com/office/drawing/2014/main" id="{39E1FABD-001C-4419-A3FF-73097BBA73B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descr="Palkkikuva. Sähkönkulutuksen päästöjen kehitys lasketun aikasarjan ajalta. Tiedot on esitett liitteen 1 taulukossa.">
            <a:extLst>
              <a:ext uri="{FF2B5EF4-FFF2-40B4-BE49-F238E27FC236}">
                <a16:creationId xmlns:a16="http://schemas.microsoft.com/office/drawing/2014/main" id="{4EDFADF6-D4DC-49DF-8577-1AA8D64A14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10" name="TextBox 8">
            <a:extLst>
              <a:ext uri="{FF2B5EF4-FFF2-40B4-BE49-F238E27FC236}">
                <a16:creationId xmlns:a16="http://schemas.microsoft.com/office/drawing/2014/main" id="{01BF1D73-C841-4FAA-A18C-F1111EE01F65}"/>
              </a:ext>
            </a:extLst>
          </p:cNvPr>
          <p:cNvSpPr txBox="1"/>
          <p:nvPr/>
        </p:nvSpPr>
        <p:spPr>
          <a:xfrm>
            <a:off x="296552" y="5449669"/>
            <a:ext cx="3323964" cy="646331"/>
          </a:xfrm>
          <a:prstGeom prst="rect">
            <a:avLst/>
          </a:prstGeom>
          <a:noFill/>
        </p:spPr>
        <p:txBody>
          <a:bodyPr wrap="square" rtlCol="0">
            <a:spAutoFit/>
          </a:bodyPr>
          <a:lstStyle/>
          <a:p>
            <a:r>
              <a:rPr lang="fi-FI" sz="1200" b="1" dirty="0">
                <a:latin typeface="Abadi Extra Light" panose="020B0204020104020204" pitchFamily="34" charset="0"/>
              </a:rPr>
              <a:t>Kuva 6.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Kuluttajien sähkönkulutuksen päästöjen kehitys Raumalla vuosina 2008–2023. Vuoden 2023 tieto on ennakkotieto</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a:t>
            </a:r>
            <a:r>
              <a:rPr lang="fi-FI" sz="1200" b="1" i="1" dirty="0">
                <a:latin typeface="Abadi Extra Light" panose="020B0204020104020204" pitchFamily="34" charset="0"/>
                <a:ea typeface="Times New Roman" panose="02020603050405020304" pitchFamily="18" charset="0"/>
                <a:cs typeface="Times New Roman" panose="02020603050405020304" pitchFamily="18" charset="0"/>
              </a:rPr>
              <a:t>(</a:t>
            </a:r>
            <a:r>
              <a:rPr lang="fi-FI" sz="1200" b="1" i="1" dirty="0">
                <a:effectLst/>
                <a:latin typeface="Abadi Extra Light" panose="020B0204020104020204" pitchFamily="34" charset="0"/>
              </a:rPr>
              <a:t>CO2-raportti, 2024).</a:t>
            </a:r>
            <a:endParaRPr lang="fi-FI" sz="1200" b="1" dirty="0">
              <a:latin typeface="Abadi Extra Light" panose="020B0204020104020204" pitchFamily="34" charset="0"/>
            </a:endParaRPr>
          </a:p>
        </p:txBody>
      </p:sp>
      <p:sp>
        <p:nvSpPr>
          <p:cNvPr id="3" name="Slide Number Placeholder 5">
            <a:extLst>
              <a:ext uri="{FF2B5EF4-FFF2-40B4-BE49-F238E27FC236}">
                <a16:creationId xmlns:a16="http://schemas.microsoft.com/office/drawing/2014/main" id="{F0CF2AFC-9E55-8886-1819-E9F8EB687D1F}"/>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14</a:t>
            </a:fld>
            <a:endParaRPr lang="fi-FI" dirty="0">
              <a:latin typeface="Abadi Extra Light" panose="020B0204020104020204" pitchFamily="34" charset="0"/>
            </a:endParaRPr>
          </a:p>
        </p:txBody>
      </p:sp>
      <p:graphicFrame>
        <p:nvGraphicFramePr>
          <p:cNvPr id="2" name="Chart 1" descr="Palkkikuva. Sähkönkulutuksen päästöjen kehitys lasketun aikasarjan ajalta. Tiedot on esitett liitteen 1 taulukossa.">
            <a:extLst>
              <a:ext uri="{FF2B5EF4-FFF2-40B4-BE49-F238E27FC236}">
                <a16:creationId xmlns:a16="http://schemas.microsoft.com/office/drawing/2014/main" id="{540A3B7F-4390-44BD-A40D-0D28D69FC978}"/>
              </a:ext>
            </a:extLst>
          </p:cNvPr>
          <p:cNvGraphicFramePr>
            <a:graphicFrameLocks noGrp="1"/>
          </p:cNvGraphicFramePr>
          <p:nvPr>
            <p:extLst>
              <p:ext uri="{D42A27DB-BD31-4B8C-83A1-F6EECF244321}">
                <p14:modId xmlns:p14="http://schemas.microsoft.com/office/powerpoint/2010/main" val="710703259"/>
              </p:ext>
            </p:extLst>
          </p:nvPr>
        </p:nvGraphicFramePr>
        <p:xfrm>
          <a:off x="3810000" y="635000"/>
          <a:ext cx="7620000" cy="546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5420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9BA6A2F-2934-4B6D-BC95-C597F98B3850}"/>
              </a:ext>
            </a:extLst>
          </p:cNvPr>
          <p:cNvSpPr txBox="1"/>
          <p:nvPr/>
        </p:nvSpPr>
        <p:spPr>
          <a:xfrm>
            <a:off x="499299" y="5760000"/>
            <a:ext cx="10786321" cy="461665"/>
          </a:xfrm>
          <a:prstGeom prst="rect">
            <a:avLst/>
          </a:prstGeom>
          <a:noFill/>
        </p:spPr>
        <p:txBody>
          <a:bodyPr wrap="square" rtlCol="0">
            <a:spAutoFit/>
          </a:bodyPr>
          <a:lstStyle/>
          <a:p>
            <a:r>
              <a:rPr lang="fi-FI" sz="1200" b="1" dirty="0">
                <a:latin typeface="Abadi Extra Light" panose="020B0204020104020204" pitchFamily="34" charset="0"/>
              </a:rPr>
              <a:t>Kuva 7. Rauman sähkönkulutuksen päästöt vuosina 2008–2022 (sisältäen kuluttajien sähkönkulutuksen, teollisuuden sähkönkulutuksen, sähkölämmityksen ja maalämpöpumppujen sähkönkäytön) laskettuna CO2-raportin menetelmällä (viiva) ja keskimääräistä päästökerrointa käyttäen (pylväät).</a:t>
            </a:r>
            <a:r>
              <a:rPr lang="fi-FI" sz="1200" b="1" i="1" dirty="0">
                <a:latin typeface="Abadi Extra Light" panose="020B0204020104020204" pitchFamily="34" charset="0"/>
              </a:rPr>
              <a:t>(</a:t>
            </a:r>
            <a:r>
              <a:rPr lang="fi-FI" sz="1200" b="1" i="1" dirty="0">
                <a:effectLst/>
                <a:latin typeface="Abadi Extra Light" panose="020B0204020104020204" pitchFamily="34" charset="0"/>
              </a:rPr>
              <a:t>CO2-raportti, 2024).</a:t>
            </a:r>
            <a:endParaRPr lang="fi-FI" sz="1200" b="1" dirty="0">
              <a:latin typeface="Abadi Extra Light" panose="020B0204020104020204" pitchFamily="34" charset="0"/>
            </a:endParaRPr>
          </a:p>
        </p:txBody>
      </p:sp>
      <p:pic>
        <p:nvPicPr>
          <p:cNvPr id="5" name="Picture 4" descr="Palkit kuvaavat kunnan yhteenlaskettujen päästöjen kehitystä lasketun aikasarjan ajalta. Viiva kuvaa asukaskohtaisten päästöjen kehitystä lasketun aikasarjan ajalta. Tiedot on esitetty liitteen taulukossa 1.">
            <a:extLst>
              <a:ext uri="{FF2B5EF4-FFF2-40B4-BE49-F238E27FC236}">
                <a16:creationId xmlns:a16="http://schemas.microsoft.com/office/drawing/2014/main" id="{FB50DC63-1E3C-458B-A719-2A0C1F91E4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descr="Palkit kuvaavat kunnan yhteenlaskettujen päästöjen kehitystä lasketun aikasarjan ajalta. Viiva kuvaa asukaskohtaisten päästöjen kehitystä lasketun aikasarjan ajalta. Tiedot on esitetty liitteen taulukossa 1.">
            <a:extLst>
              <a:ext uri="{FF2B5EF4-FFF2-40B4-BE49-F238E27FC236}">
                <a16:creationId xmlns:a16="http://schemas.microsoft.com/office/drawing/2014/main" id="{CEADDFA0-8654-4F58-BFF7-AC098C8114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3" name="Slide Number Placeholder 5">
            <a:extLst>
              <a:ext uri="{FF2B5EF4-FFF2-40B4-BE49-F238E27FC236}">
                <a16:creationId xmlns:a16="http://schemas.microsoft.com/office/drawing/2014/main" id="{36638555-4ABC-DF9D-D536-D1D45745190C}"/>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15</a:t>
            </a:fld>
            <a:endParaRPr lang="fi-FI" dirty="0">
              <a:latin typeface="Abadi Extra Light" panose="020B0204020104020204" pitchFamily="34" charset="0"/>
            </a:endParaRPr>
          </a:p>
        </p:txBody>
      </p:sp>
      <p:graphicFrame>
        <p:nvGraphicFramePr>
          <p:cNvPr id="6" name="Chart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36892910"/>
              </p:ext>
            </p:extLst>
          </p:nvPr>
        </p:nvGraphicFramePr>
        <p:xfrm>
          <a:off x="499300" y="757989"/>
          <a:ext cx="10256932" cy="48566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99757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muoto">
            <a:extLst>
              <a:ext uri="{FF2B5EF4-FFF2-40B4-BE49-F238E27FC236}">
                <a16:creationId xmlns:a16="http://schemas.microsoft.com/office/drawing/2014/main" id="{C16C3F12-10B5-4743-B252-407E06A6B278}"/>
              </a:ext>
            </a:extLst>
          </p:cNvPr>
          <p:cNvSpPr>
            <a:spLocks noGrp="1"/>
          </p:cNvSpPr>
          <p:nvPr>
            <p:ph type="title"/>
          </p:nvPr>
        </p:nvSpPr>
        <p:spPr/>
        <p:txBody>
          <a:bodyPr/>
          <a:lstStyle/>
          <a:p>
            <a:r>
              <a:rPr lang="fi-FI" dirty="0">
                <a:latin typeface="Abadi Extra Light" panose="020B0204020104020204" pitchFamily="34" charset="0"/>
              </a:rPr>
              <a:t>4. Sähkönkulutus oma tuotanto huomioiden</a:t>
            </a:r>
          </a:p>
        </p:txBody>
      </p:sp>
      <p:sp>
        <p:nvSpPr>
          <p:cNvPr id="3" name="Sisällön paikkamerkki 2">
            <a:extLst>
              <a:ext uri="{FF2B5EF4-FFF2-40B4-BE49-F238E27FC236}">
                <a16:creationId xmlns:a16="http://schemas.microsoft.com/office/drawing/2014/main" id="{17B38281-FF2D-4218-BAFD-2D3C06C1C296}"/>
              </a:ext>
            </a:extLst>
          </p:cNvPr>
          <p:cNvSpPr>
            <a:spLocks noGrp="1"/>
          </p:cNvSpPr>
          <p:nvPr>
            <p:ph sz="half" idx="1"/>
          </p:nvPr>
        </p:nvSpPr>
        <p:spPr/>
        <p:txBody>
          <a:bodyPr>
            <a:normAutofit/>
          </a:bodyPr>
          <a:lstStyle/>
          <a:p>
            <a:pPr marL="0" indent="0">
              <a:lnSpc>
                <a:spcPct val="110000"/>
              </a:lnSpc>
              <a:buNone/>
            </a:pPr>
            <a:r>
              <a:rPr lang="fi-FI" sz="1200" dirty="0">
                <a:latin typeface="Abadi Extra Light" panose="020B0204020104020204" pitchFamily="34" charset="0"/>
              </a:rPr>
              <a:t>Rauman sähkönkulutus vuonna 2022 oli yhteensä 1 876 </a:t>
            </a:r>
            <a:r>
              <a:rPr lang="fi-FI" sz="1200" dirty="0" err="1">
                <a:latin typeface="Abadi Extra Light" panose="020B0204020104020204" pitchFamily="34" charset="0"/>
              </a:rPr>
              <a:t>GWh</a:t>
            </a:r>
            <a:r>
              <a:rPr lang="fi-FI" sz="1200" dirty="0">
                <a:latin typeface="Abadi Extra Light" panose="020B0204020104020204" pitchFamily="34" charset="0"/>
              </a:rPr>
              <a:t>, kun myös teollisuuden sähkönkulutus on mukana tarkastelussa. Raumalla kulutetusta sähköstä 31 % tuotettiin Raumalla ja loput 69 % oli Rauman ulkopuolelta ostettua sähköä. Kuvassa 8 on esitetty Rauman vuoden 2022 sähkönkulutuksen jakautuminen teollisuuden itse tuottamaan sähköön ja muualla tuotettuun sähköön (ostettu sähkö). Teollisuus kulutti valtaosan (85 %) Raumalla kulutetusta sähköstä.</a:t>
            </a:r>
          </a:p>
          <a:p>
            <a:pPr marL="0" indent="0">
              <a:lnSpc>
                <a:spcPct val="110000"/>
              </a:lnSpc>
              <a:buNone/>
            </a:pPr>
            <a:r>
              <a:rPr lang="fi-FI" sz="1200" dirty="0">
                <a:latin typeface="Abadi Extra Light" panose="020B0204020104020204" pitchFamily="34" charset="0"/>
              </a:rPr>
              <a:t>Teollisuuden omaan käyttöön tai saman teollisuusalueen laitoksille tuottama sähkö on otettu huomioon teollisuuden ja työkoneiden päästölaskennassa. Muun sähkönkulutuksen päästölaskennassa on käytetty valtakunnallista päästökerrointa. Jos kuitenkin oletetaan, että teollisuuden verkkoon myymä sähkö olisi kulutettu Raumalla, ovat päästöt pienemmät kuin CO2-raportin menetelmällä laskettuna. Erot eri menetelmillä saaduissa tuloksissa vaihtelevat vuosittain käytetyistä polttoaineista riippuen (kuva 9). </a:t>
            </a:r>
          </a:p>
        </p:txBody>
      </p:sp>
      <p:pic>
        <p:nvPicPr>
          <p:cNvPr id="6" name="Picture 5" descr="Sähkönkulutusta kuvaava taulukko">
            <a:extLst>
              <a:ext uri="{FF2B5EF4-FFF2-40B4-BE49-F238E27FC236}">
                <a16:creationId xmlns:a16="http://schemas.microsoft.com/office/drawing/2014/main" id="{04F15D46-8E59-425C-8F9B-25EBABF58A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Sähkönkulutusta kuvaava taulukko">
            <a:extLst>
              <a:ext uri="{FF2B5EF4-FFF2-40B4-BE49-F238E27FC236}">
                <a16:creationId xmlns:a16="http://schemas.microsoft.com/office/drawing/2014/main" id="{4336B053-D8FB-48C8-9240-D2F76914A5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4" name="Slide Number Placeholder 5">
            <a:extLst>
              <a:ext uri="{FF2B5EF4-FFF2-40B4-BE49-F238E27FC236}">
                <a16:creationId xmlns:a16="http://schemas.microsoft.com/office/drawing/2014/main" id="{3B055E84-926E-076A-E7D0-6B149D765032}"/>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16</a:t>
            </a:fld>
            <a:endParaRPr lang="fi-FI" dirty="0">
              <a:latin typeface="Abadi Extra Light" panose="020B0204020104020204" pitchFamily="34" charset="0"/>
            </a:endParaRPr>
          </a:p>
        </p:txBody>
      </p:sp>
      <p:sp>
        <p:nvSpPr>
          <p:cNvPr id="15" name="TextBox 14">
            <a:extLst>
              <a:ext uri="{FF2B5EF4-FFF2-40B4-BE49-F238E27FC236}">
                <a16:creationId xmlns:a16="http://schemas.microsoft.com/office/drawing/2014/main" id="{EFF9868B-E685-EB12-62FE-24B9E0BAC5E4}"/>
              </a:ext>
            </a:extLst>
          </p:cNvPr>
          <p:cNvSpPr txBox="1"/>
          <p:nvPr/>
        </p:nvSpPr>
        <p:spPr>
          <a:xfrm>
            <a:off x="6096001" y="5266384"/>
            <a:ext cx="5481590" cy="461665"/>
          </a:xfrm>
          <a:prstGeom prst="rect">
            <a:avLst/>
          </a:prstGeom>
          <a:noFill/>
        </p:spPr>
        <p:txBody>
          <a:bodyPr wrap="square">
            <a:spAutoFit/>
          </a:bodyPr>
          <a:lstStyle/>
          <a:p>
            <a:r>
              <a:rPr lang="fi-FI" sz="1200" b="1" dirty="0">
                <a:latin typeface="Abadi Extra Light" panose="020B0204020104020204" pitchFamily="34" charset="0"/>
              </a:rPr>
              <a:t>Kuva 8.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Rauman sähkönkulutuksen jakautuminen teollisuuden omaan sähköntuotantoon ja kaupungin ulkopuolelta ostettuun sähköön vuonna 202</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2.</a:t>
            </a:r>
            <a:r>
              <a:rPr lang="fi-FI" sz="1200" b="1" i="1" dirty="0">
                <a:latin typeface="Abadi Extra Light" panose="020B0204020104020204" pitchFamily="34" charset="0"/>
                <a:ea typeface="Times New Roman" panose="02020603050405020304" pitchFamily="18" charset="0"/>
                <a:cs typeface="Times New Roman" panose="02020603050405020304" pitchFamily="18" charset="0"/>
              </a:rPr>
              <a:t>(C</a:t>
            </a:r>
            <a:r>
              <a:rPr lang="fi-FI" sz="1200" b="1" i="1" dirty="0">
                <a:effectLst/>
                <a:latin typeface="Abadi Extra Light" panose="020B0204020104020204" pitchFamily="34" charset="0"/>
              </a:rPr>
              <a:t>O2-raportti, 2024).</a:t>
            </a:r>
            <a:endParaRPr lang="fi-FI" sz="1200" b="1" dirty="0">
              <a:latin typeface="Abadi Extra Light" panose="020B0204020104020204" pitchFamily="34" charset="0"/>
            </a:endParaRPr>
          </a:p>
        </p:txBody>
      </p:sp>
      <p:graphicFrame>
        <p:nvGraphicFramePr>
          <p:cNvPr id="5" name="Chart 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2124029787"/>
              </p:ext>
            </p:extLst>
          </p:nvPr>
        </p:nvGraphicFramePr>
        <p:xfrm>
          <a:off x="6172202" y="1897814"/>
          <a:ext cx="5481590" cy="32293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5727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ähkönkulutusta kuvaava taulukko">
            <a:extLst>
              <a:ext uri="{FF2B5EF4-FFF2-40B4-BE49-F238E27FC236}">
                <a16:creationId xmlns:a16="http://schemas.microsoft.com/office/drawing/2014/main" id="{04F15D46-8E59-425C-8F9B-25EBABF58A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Sähkönkulutusta kuvaava taulukko">
            <a:extLst>
              <a:ext uri="{FF2B5EF4-FFF2-40B4-BE49-F238E27FC236}">
                <a16:creationId xmlns:a16="http://schemas.microsoft.com/office/drawing/2014/main" id="{4336B053-D8FB-48C8-9240-D2F76914A5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4" name="Slide Number Placeholder 5">
            <a:extLst>
              <a:ext uri="{FF2B5EF4-FFF2-40B4-BE49-F238E27FC236}">
                <a16:creationId xmlns:a16="http://schemas.microsoft.com/office/drawing/2014/main" id="{3B055E84-926E-076A-E7D0-6B149D765032}"/>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17</a:t>
            </a:fld>
            <a:endParaRPr lang="fi-FI" dirty="0">
              <a:latin typeface="Abadi Extra Light" panose="020B0204020104020204" pitchFamily="34" charset="0"/>
            </a:endParaRPr>
          </a:p>
        </p:txBody>
      </p:sp>
      <p:sp>
        <p:nvSpPr>
          <p:cNvPr id="14" name="TextBox 13">
            <a:extLst>
              <a:ext uri="{FF2B5EF4-FFF2-40B4-BE49-F238E27FC236}">
                <a16:creationId xmlns:a16="http://schemas.microsoft.com/office/drawing/2014/main" id="{46723AEF-CA88-6858-9129-CEF950067C5D}"/>
              </a:ext>
            </a:extLst>
          </p:cNvPr>
          <p:cNvSpPr txBox="1"/>
          <p:nvPr/>
        </p:nvSpPr>
        <p:spPr>
          <a:xfrm>
            <a:off x="648515" y="5885392"/>
            <a:ext cx="11160000" cy="461665"/>
          </a:xfrm>
          <a:prstGeom prst="rect">
            <a:avLst/>
          </a:prstGeom>
          <a:noFill/>
        </p:spPr>
        <p:txBody>
          <a:bodyPr wrap="square">
            <a:spAutoFit/>
          </a:bodyPr>
          <a:lstStyle/>
          <a:p>
            <a:r>
              <a:rPr lang="fi-FI" sz="1200" b="1" dirty="0">
                <a:latin typeface="Abadi Extra Light" panose="020B0204020104020204" pitchFamily="34" charset="0"/>
              </a:rPr>
              <a:t>Kuva 9.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Rauman sähkönkulutuksen päästöt vuosina 2008</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–2022</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(sisältäen kuluttajien sähkönkulutuksen, teollisuuden sähkönkulutuksen, sähkölämmityksen ja maalämpöpumppujen sähkönkäytön) laskettuna CO2-raportin menetelmällä </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j</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a paikallinen tuotanto huomioiden (eli oletetaan, että Raumalla tuotettu sähkö on kulutettu Raumalla</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a:t>
            </a:r>
            <a:r>
              <a:rPr lang="fi-FI" sz="1200" b="1" i="1" dirty="0">
                <a:latin typeface="Abadi Extra Light" panose="020B0204020104020204" pitchFamily="34" charset="0"/>
                <a:ea typeface="Times New Roman" panose="02020603050405020304" pitchFamily="18" charset="0"/>
                <a:cs typeface="Times New Roman" panose="02020603050405020304" pitchFamily="18" charset="0"/>
              </a:rPr>
              <a:t>(C</a:t>
            </a:r>
            <a:r>
              <a:rPr lang="fi-FI" sz="1200" b="1" i="1" dirty="0">
                <a:effectLst/>
                <a:latin typeface="Abadi Extra Light" panose="020B0204020104020204" pitchFamily="34" charset="0"/>
              </a:rPr>
              <a:t>O2-raportti, 2024).</a:t>
            </a:r>
            <a:endParaRPr lang="fi-FI" sz="1200" b="1" dirty="0">
              <a:solidFill>
                <a:srgbClr val="FF0000"/>
              </a:solidFill>
              <a:latin typeface="Abadi Extra Light" panose="020B0204020104020204" pitchFamily="34" charset="0"/>
            </a:endParaRPr>
          </a:p>
        </p:txBody>
      </p:sp>
      <p:graphicFrame>
        <p:nvGraphicFramePr>
          <p:cNvPr id="3" name="Kaavio 2">
            <a:extLst>
              <a:ext uri="{FF2B5EF4-FFF2-40B4-BE49-F238E27FC236}">
                <a16:creationId xmlns:a16="http://schemas.microsoft.com/office/drawing/2014/main" id="{E82F25E2-0B8B-82A6-E167-068C14F86152}"/>
              </a:ext>
            </a:extLst>
          </p:cNvPr>
          <p:cNvGraphicFramePr>
            <a:graphicFrameLocks/>
          </p:cNvGraphicFramePr>
          <p:nvPr>
            <p:extLst>
              <p:ext uri="{D42A27DB-BD31-4B8C-83A1-F6EECF244321}">
                <p14:modId xmlns:p14="http://schemas.microsoft.com/office/powerpoint/2010/main" val="3707222209"/>
              </p:ext>
            </p:extLst>
          </p:nvPr>
        </p:nvGraphicFramePr>
        <p:xfrm>
          <a:off x="764604" y="666206"/>
          <a:ext cx="10364949" cy="50601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90473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ohja14_Rakennusten_lämmitys">
    <p:spTree>
      <p:nvGrpSpPr>
        <p:cNvPr id="1" name=""/>
        <p:cNvGrpSpPr/>
        <p:nvPr/>
      </p:nvGrpSpPr>
      <p:grpSpPr>
        <a:xfrm>
          <a:off x="0" y="0"/>
          <a:ext cx="0" cy="0"/>
          <a:chOff x="0" y="0"/>
          <a:chExt cx="0" cy="0"/>
        </a:xfrm>
      </p:grpSpPr>
      <p:sp>
        <p:nvSpPr>
          <p:cNvPr id="2" name="Otsikkomuoto">
            <a:extLst>
              <a:ext uri="{FF2B5EF4-FFF2-40B4-BE49-F238E27FC236}">
                <a16:creationId xmlns:a16="http://schemas.microsoft.com/office/drawing/2014/main" id="{C16C3F12-10B5-4743-B252-407E06A6B278}"/>
              </a:ext>
            </a:extLst>
          </p:cNvPr>
          <p:cNvSpPr>
            <a:spLocks noGrp="1"/>
          </p:cNvSpPr>
          <p:nvPr>
            <p:ph type="title"/>
          </p:nvPr>
        </p:nvSpPr>
        <p:spPr/>
        <p:txBody>
          <a:bodyPr/>
          <a:lstStyle/>
          <a:p>
            <a:r>
              <a:rPr lang="fi-FI" dirty="0">
                <a:latin typeface="Abadi Extra Light" panose="020B0204020104020204" pitchFamily="34" charset="0"/>
              </a:rPr>
              <a:t>5. Rakennusten lämmitys</a:t>
            </a:r>
          </a:p>
        </p:txBody>
      </p:sp>
      <p:sp>
        <p:nvSpPr>
          <p:cNvPr id="3" name="Sisällön paikkamerkki 2">
            <a:extLst>
              <a:ext uri="{FF2B5EF4-FFF2-40B4-BE49-F238E27FC236}">
                <a16:creationId xmlns:a16="http://schemas.microsoft.com/office/drawing/2014/main" id="{17B38281-FF2D-4218-BAFD-2D3C06C1C296}"/>
              </a:ext>
            </a:extLst>
          </p:cNvPr>
          <p:cNvSpPr>
            <a:spLocks noGrp="1"/>
          </p:cNvSpPr>
          <p:nvPr>
            <p:ph sz="half" idx="1"/>
          </p:nvPr>
        </p:nvSpPr>
        <p:spPr>
          <a:xfrm>
            <a:off x="685049" y="1863937"/>
            <a:ext cx="5181600" cy="4351338"/>
          </a:xfrm>
        </p:spPr>
        <p:txBody>
          <a:bodyPr>
            <a:noAutofit/>
          </a:bodyPr>
          <a:lstStyle/>
          <a:p>
            <a:pPr marL="0" indent="0">
              <a:buNone/>
            </a:pPr>
            <a:r>
              <a:rPr lang="fi-FI" sz="1200" dirty="0">
                <a:latin typeface="Abadi Extra Light" panose="020B0204020104020204" pitchFamily="34" charset="0"/>
              </a:rPr>
              <a:t>Suomessa huomattava osa energiankulutuksesta ja kasvihuonekaasupäästöistä aiheutuu rakennusten lämmityksestä. CO2-raportissa sektori jakautuu sähkölämmitykseen, maalämpöön, kaukolämpöön ja erillislämmitykseen. Erillislämmitys sisältää öljy-, puu- ja maakaasulämmityksen. </a:t>
            </a:r>
          </a:p>
          <a:p>
            <a:pPr marL="0" indent="0">
              <a:buNone/>
            </a:pPr>
            <a:r>
              <a:rPr lang="fi-FI" sz="1200" dirty="0">
                <a:latin typeface="Abadi Extra Light" panose="020B0204020104020204" pitchFamily="34" charset="0"/>
              </a:rPr>
              <a:t>Erillislämmitykseen sisältyvän öljylämmityksen laskentamenetelmää on tarkennettu vuoden 2024 raportteihin. Samalla öljylämmityksen päästöt on päivitetty aikaisemmin laskettujen vuosien osalta. Päivitetyssä menetelmässä yhdistetään Tilastokeskuksen tuottaman energiatilaston ja rakennuskantatilaston tietoja mahdollisimman tarkan päästöarvion saavuttamiseksi. Menetelmä on kuvattu tarkemmin kappaleessa ”Laskentamenetelmä ja tietolähteet”.</a:t>
            </a:r>
          </a:p>
          <a:p>
            <a:pPr marL="0" indent="0">
              <a:buNone/>
            </a:pPr>
            <a:r>
              <a:rPr lang="fi-FI" sz="1200" dirty="0">
                <a:latin typeface="Abadi Extra Light" panose="020B0204020104020204" pitchFamily="34" charset="0"/>
              </a:rPr>
              <a:t>Lämmitystavan lisäksi lämmityksen päästöihin vaikuttaa vuosittain vaihteleva lämmitystarve. Lämmitystarvetta eri vuosina voidaan vertailla lämmitystarveluvulla, joka lasketaan päivittäisten ulko- ja sisälämpötilojen erotuksena. Taulukossa 2 on esitetty Rauman lämmitystarveluvut vuosina 2008–2023. </a:t>
            </a:r>
          </a:p>
          <a:p>
            <a:pPr marL="0" indent="0">
              <a:buNone/>
            </a:pPr>
            <a:r>
              <a:rPr lang="fi-FI" sz="1200" dirty="0">
                <a:effectLst/>
                <a:latin typeface="Abadi Extra Light" panose="020B0204020104020204" pitchFamily="34" charset="0"/>
                <a:ea typeface="Calibri" panose="020F0502020204030204" pitchFamily="34" charset="0"/>
                <a:cs typeface="Times New Roman" panose="02020603050405020304" pitchFamily="18" charset="0"/>
              </a:rPr>
              <a:t>Rakennusten lämmityksen päästöt vuonna 2022 olivat yhteensä 48,1</a:t>
            </a:r>
            <a:r>
              <a:rPr lang="fi-FI" sz="1200" dirty="0">
                <a:solidFill>
                  <a:srgbClr val="FF0000"/>
                </a:solidFill>
                <a:effectLst/>
                <a:latin typeface="Abadi Extra Light" panose="020B0204020104020204" pitchFamily="34" charset="0"/>
                <a:ea typeface="Calibri" panose="020F0502020204030204" pitchFamily="34" charset="0"/>
                <a:cs typeface="Times New Roman" panose="02020603050405020304" pitchFamily="18" charset="0"/>
              </a:rPr>
              <a:t> </a:t>
            </a:r>
            <a:r>
              <a:rPr lang="fi-FI" sz="1200" dirty="0" err="1">
                <a:effectLst/>
                <a:latin typeface="Abadi Extra Light" panose="020B0204020104020204" pitchFamily="34" charset="0"/>
                <a:ea typeface="Calibri" panose="020F0502020204030204" pitchFamily="34" charset="0"/>
                <a:cs typeface="Times New Roman" panose="02020603050405020304" pitchFamily="18" charset="0"/>
              </a:rPr>
              <a:t>kt</a:t>
            </a:r>
            <a:r>
              <a:rPr lang="fi-FI" sz="1200" dirty="0">
                <a:effectLst/>
                <a:latin typeface="Abadi Extra Light" panose="020B0204020104020204" pitchFamily="34" charset="0"/>
                <a:ea typeface="Calibri" panose="020F0502020204030204" pitchFamily="34" charset="0"/>
                <a:cs typeface="Times New Roman" panose="02020603050405020304" pitchFamily="18" charset="0"/>
              </a:rPr>
              <a:t> CO</a:t>
            </a:r>
            <a:r>
              <a:rPr lang="fi-FI" sz="1200" baseline="-25000" dirty="0">
                <a:effectLst/>
                <a:latin typeface="Abadi Extra Light" panose="020B0204020104020204" pitchFamily="34" charset="0"/>
                <a:ea typeface="Calibri" panose="020F0502020204030204" pitchFamily="34" charset="0"/>
                <a:cs typeface="Times New Roman" panose="02020603050405020304" pitchFamily="18" charset="0"/>
              </a:rPr>
              <a:t>2</a:t>
            </a:r>
            <a:r>
              <a:rPr lang="fi-FI" sz="1200" dirty="0">
                <a:effectLst/>
                <a:latin typeface="Abadi Extra Light" panose="020B0204020104020204" pitchFamily="34" charset="0"/>
                <a:ea typeface="Calibri" panose="020F0502020204030204" pitchFamily="34" charset="0"/>
                <a:cs typeface="Times New Roman" panose="02020603050405020304" pitchFamily="18" charset="0"/>
              </a:rPr>
              <a:t>-ekv.</a:t>
            </a:r>
            <a:r>
              <a:rPr lang="fi-FI" sz="1200" dirty="0">
                <a:solidFill>
                  <a:srgbClr val="FF0000"/>
                </a:solidFill>
                <a:effectLst/>
                <a:latin typeface="Abadi Extra Light" panose="020B0204020104020204" pitchFamily="34" charset="0"/>
                <a:ea typeface="Calibri" panose="020F0502020204030204" pitchFamily="34" charset="0"/>
                <a:cs typeface="Times New Roman" panose="02020603050405020304" pitchFamily="18" charset="0"/>
              </a:rPr>
              <a:t> </a:t>
            </a:r>
            <a:r>
              <a:rPr lang="fi-FI" sz="1200" dirty="0">
                <a:effectLst/>
                <a:latin typeface="Abadi Extra Light" panose="020B0204020104020204" pitchFamily="34" charset="0"/>
                <a:ea typeface="Calibri" panose="020F0502020204030204" pitchFamily="34" charset="0"/>
                <a:cs typeface="Times New Roman" panose="02020603050405020304" pitchFamily="18" charset="0"/>
              </a:rPr>
              <a:t>Päästöt kasvoivat 6 % vuodesta 2021. Kaukolämmityksen päästöt kasvoivat 31 % vuodesta 2021 vuoteen 2022.</a:t>
            </a:r>
            <a:r>
              <a:rPr lang="fi-FI" sz="1200" dirty="0">
                <a:solidFill>
                  <a:srgbClr val="FF0000"/>
                </a:solidFill>
                <a:latin typeface="Abadi Extra Light" panose="020B0204020104020204" pitchFamily="34" charset="0"/>
                <a:ea typeface="Calibri" panose="020F0502020204030204" pitchFamily="34" charset="0"/>
                <a:cs typeface="Times New Roman" panose="02020603050405020304" pitchFamily="18" charset="0"/>
              </a:rPr>
              <a:t> </a:t>
            </a:r>
            <a:r>
              <a:rPr lang="fi-FI" sz="1200" dirty="0">
                <a:effectLst/>
                <a:latin typeface="Abadi Extra Light" panose="020B0204020104020204" pitchFamily="34" charset="0"/>
                <a:ea typeface="Times New Roman" panose="02020603050405020304" pitchFamily="18" charset="0"/>
                <a:cs typeface="Times New Roman" panose="02020603050405020304" pitchFamily="18" charset="0"/>
              </a:rPr>
              <a:t>Rakennusten lämmityksen päästöjen kehitys Raumalla vuosina 2008–2023 on esitetty kuvassa </a:t>
            </a:r>
            <a:r>
              <a:rPr lang="fi-FI" sz="1200" dirty="0">
                <a:latin typeface="Abadi Extra Light" panose="020B0204020104020204" pitchFamily="34" charset="0"/>
                <a:ea typeface="Times New Roman" panose="02020603050405020304" pitchFamily="18" charset="0"/>
                <a:cs typeface="Times New Roman" panose="02020603050405020304" pitchFamily="18" charset="0"/>
              </a:rPr>
              <a:t>10. </a:t>
            </a:r>
            <a:r>
              <a:rPr lang="fi-FI" sz="1200" dirty="0">
                <a:effectLst/>
                <a:latin typeface="Abadi Extra Light" panose="020B0204020104020204" pitchFamily="34" charset="0"/>
                <a:ea typeface="Times New Roman" panose="02020603050405020304" pitchFamily="18" charset="0"/>
                <a:cs typeface="Times New Roman" panose="02020603050405020304" pitchFamily="18" charset="0"/>
              </a:rPr>
              <a:t>Kuvassa esitetyt maalämmön päästöt kuvaavat maalämpöpumppujen sähkönkulutuksen päästöjä. </a:t>
            </a:r>
          </a:p>
          <a:p>
            <a:pPr marL="0" indent="0">
              <a:buNone/>
            </a:pPr>
            <a:r>
              <a:rPr lang="fi-FI" sz="1200" dirty="0">
                <a:latin typeface="Abadi Extra Light" panose="020B0204020104020204" pitchFamily="34" charset="0"/>
                <a:cs typeface="Times New Roman" panose="02020603050405020304" pitchFamily="18" charset="0"/>
              </a:rPr>
              <a:t>Kuvassa 11 on esitetty lämmityksen (kauko- ja erillislämmitys, sähkölämmitys ja maalämpö) päästöt lämmitystarvekorjattuna ilmastolliseen vertailukauteen (1981–2010). Sähkölämmityksen ja maalämmön päästökertoimena on käytetty keskimääräistä päästökerrointa (190 t CO</a:t>
            </a:r>
            <a:r>
              <a:rPr lang="fi-FI" sz="1200" baseline="-25000" dirty="0">
                <a:latin typeface="Abadi Extra Light" panose="020B0204020104020204" pitchFamily="34" charset="0"/>
                <a:cs typeface="Times New Roman" panose="02020603050405020304" pitchFamily="18" charset="0"/>
              </a:rPr>
              <a:t>2</a:t>
            </a:r>
            <a:r>
              <a:rPr lang="fi-FI" sz="1200" dirty="0">
                <a:latin typeface="Abadi Extra Light" panose="020B0204020104020204" pitchFamily="34" charset="0"/>
                <a:cs typeface="Times New Roman" panose="02020603050405020304" pitchFamily="18" charset="0"/>
              </a:rPr>
              <a:t>-ekv/</a:t>
            </a:r>
            <a:r>
              <a:rPr lang="fi-FI" sz="1200" dirty="0" err="1">
                <a:latin typeface="Abadi Extra Light" panose="020B0204020104020204" pitchFamily="34" charset="0"/>
                <a:cs typeface="Times New Roman" panose="02020603050405020304" pitchFamily="18" charset="0"/>
              </a:rPr>
              <a:t>GWh</a:t>
            </a:r>
            <a:r>
              <a:rPr lang="fi-FI" sz="1200" dirty="0">
                <a:latin typeface="Abadi Extra Light" panose="020B0204020104020204" pitchFamily="34" charset="0"/>
                <a:cs typeface="Times New Roman" panose="02020603050405020304" pitchFamily="18" charset="0"/>
              </a:rPr>
              <a:t>). Vertailun vuoksi on kuvassa on esitetty myös CO2-raportin menetelmällä lasketut päästöt.</a:t>
            </a:r>
            <a:endParaRPr lang="fi-FI" sz="1200" dirty="0">
              <a:latin typeface="Abadi Extra Light" panose="020B0204020104020204" pitchFamily="34" charset="0"/>
            </a:endParaRPr>
          </a:p>
        </p:txBody>
      </p:sp>
      <p:sp>
        <p:nvSpPr>
          <p:cNvPr id="8" name="Sisällön paikkamerkki 7">
            <a:extLst>
              <a:ext uri="{FF2B5EF4-FFF2-40B4-BE49-F238E27FC236}">
                <a16:creationId xmlns:a16="http://schemas.microsoft.com/office/drawing/2014/main" id="{488C7279-A153-4CEA-A05A-B03BFDFD6157}"/>
              </a:ext>
            </a:extLst>
          </p:cNvPr>
          <p:cNvSpPr>
            <a:spLocks noGrp="1"/>
          </p:cNvSpPr>
          <p:nvPr>
            <p:ph sz="half" idx="2"/>
          </p:nvPr>
        </p:nvSpPr>
        <p:spPr>
          <a:xfrm>
            <a:off x="6196263" y="1631067"/>
            <a:ext cx="5438037" cy="292491"/>
          </a:xfrm>
        </p:spPr>
        <p:txBody>
          <a:bodyPr>
            <a:normAutofit/>
          </a:bodyPr>
          <a:lstStyle/>
          <a:p>
            <a:pPr marL="0" indent="0">
              <a:buNone/>
            </a:pPr>
            <a:r>
              <a:rPr lang="fi-FI" sz="1200" b="1" dirty="0">
                <a:latin typeface="Abadi Extra Light" panose="020B0204020104020204" pitchFamily="34" charset="0"/>
              </a:rPr>
              <a:t>Taulukko 2. Rauman lämmitystarveluvut vuosina 2008–2023.</a:t>
            </a:r>
            <a:endParaRPr lang="fi-FI" sz="1200" b="1" dirty="0"/>
          </a:p>
        </p:txBody>
      </p:sp>
      <p:pic>
        <p:nvPicPr>
          <p:cNvPr id="6" name="Picture 5" descr="Rakennusten lämmitystä kuvaava taulukko">
            <a:extLst>
              <a:ext uri="{FF2B5EF4-FFF2-40B4-BE49-F238E27FC236}">
                <a16:creationId xmlns:a16="http://schemas.microsoft.com/office/drawing/2014/main" id="{04F15D46-8E59-425C-8F9B-25EBABF58A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Rakennusten lämmitystä kuvaava taulukko">
            <a:extLst>
              <a:ext uri="{FF2B5EF4-FFF2-40B4-BE49-F238E27FC236}">
                <a16:creationId xmlns:a16="http://schemas.microsoft.com/office/drawing/2014/main" id="{4336B053-D8FB-48C8-9240-D2F76914A5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4" name="Slide Number Placeholder 5">
            <a:extLst>
              <a:ext uri="{FF2B5EF4-FFF2-40B4-BE49-F238E27FC236}">
                <a16:creationId xmlns:a16="http://schemas.microsoft.com/office/drawing/2014/main" id="{1AF6A802-A14B-C18F-921C-3D7FB079F7AC}"/>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18</a:t>
            </a:fld>
            <a:endParaRPr lang="fi-FI" dirty="0">
              <a:latin typeface="Abadi Extra Light" panose="020B0204020104020204" pitchFamily="34" charset="0"/>
            </a:endParaRPr>
          </a:p>
        </p:txBody>
      </p:sp>
      <p:graphicFrame>
        <p:nvGraphicFramePr>
          <p:cNvPr id="5" name="Taulukko 4" descr="Rakennusten lämmitystä kuvaava taulukko">
            <a:extLst>
              <a:ext uri="{FF2B5EF4-FFF2-40B4-BE49-F238E27FC236}">
                <a16:creationId xmlns:a16="http://schemas.microsoft.com/office/drawing/2014/main" id="{7C07F633-BC0C-D522-4E06-E11E86618CD2}"/>
              </a:ext>
            </a:extLst>
          </p:cNvPr>
          <p:cNvGraphicFramePr>
            <a:graphicFrameLocks noGrp="1"/>
          </p:cNvGraphicFramePr>
          <p:nvPr>
            <p:extLst>
              <p:ext uri="{D42A27DB-BD31-4B8C-83A1-F6EECF244321}">
                <p14:modId xmlns:p14="http://schemas.microsoft.com/office/powerpoint/2010/main" val="2459116497"/>
              </p:ext>
            </p:extLst>
          </p:nvPr>
        </p:nvGraphicFramePr>
        <p:xfrm>
          <a:off x="6286500" y="1968500"/>
          <a:ext cx="3175000" cy="388620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020797993"/>
                    </a:ext>
                  </a:extLst>
                </a:gridCol>
                <a:gridCol w="2159000">
                  <a:extLst>
                    <a:ext uri="{9D8B030D-6E8A-4147-A177-3AD203B41FA5}">
                      <a16:colId xmlns:a16="http://schemas.microsoft.com/office/drawing/2014/main" val="290072266"/>
                    </a:ext>
                  </a:extLst>
                </a:gridCol>
              </a:tblGrid>
              <a:tr h="228600">
                <a:tc>
                  <a:txBody>
                    <a:bodyPr/>
                    <a:lstStyle/>
                    <a:p>
                      <a:r>
                        <a:rPr lang="fi-FI" sz="1200" b="1" dirty="0">
                          <a:solidFill>
                            <a:srgbClr val="000000"/>
                          </a:solidFill>
                          <a:latin typeface="Abadi Extra Light" panose="020B0204020104020204" pitchFamily="34" charset="0"/>
                        </a:rPr>
                        <a:t>Vuosi</a:t>
                      </a:r>
                    </a:p>
                  </a:txBody>
                  <a:tcPr marL="0" marR="0" marT="6350" marB="6350" anchorCtr="1">
                    <a:lnL w="12700" cmpd="sng">
                      <a:solidFill>
                        <a:srgbClr val="000000"/>
                      </a:solidFill>
                    </a:lnL>
                    <a:lnT w="12700" cmpd="sng">
                      <a:solidFill>
                        <a:srgbClr val="000000"/>
                      </a:solidFill>
                    </a:lnT>
                    <a:solidFill>
                      <a:srgbClr val="FFFFFF"/>
                    </a:solidFill>
                  </a:tcPr>
                </a:tc>
                <a:tc>
                  <a:txBody>
                    <a:bodyPr/>
                    <a:lstStyle/>
                    <a:p>
                      <a:r>
                        <a:rPr lang="fi-FI" sz="1200" b="1" dirty="0">
                          <a:solidFill>
                            <a:srgbClr val="000000"/>
                          </a:solidFill>
                          <a:latin typeface="Abadi Extra Light" panose="020B0204020104020204" pitchFamily="34" charset="0"/>
                        </a:rPr>
                        <a:t>Lämmitystarveluku</a:t>
                      </a:r>
                    </a:p>
                  </a:txBody>
                  <a:tcPr marL="0" marR="0" marT="6350" marB="6350" anchorCtr="1">
                    <a:lnR w="12700" cmpd="sng">
                      <a:solidFill>
                        <a:srgbClr val="000000"/>
                      </a:solidFill>
                    </a:lnR>
                    <a:lnT w="12700" cmpd="sng">
                      <a:solidFill>
                        <a:srgbClr val="000000"/>
                      </a:solidFill>
                    </a:lnT>
                    <a:solidFill>
                      <a:srgbClr val="FFFFFF"/>
                    </a:solidFill>
                  </a:tcPr>
                </a:tc>
                <a:extLst>
                  <a:ext uri="{0D108BD9-81ED-4DB2-BD59-A6C34878D82A}">
                    <a16:rowId xmlns:a16="http://schemas.microsoft.com/office/drawing/2014/main" val="243636412"/>
                  </a:ext>
                </a:extLst>
              </a:tr>
              <a:tr h="228600">
                <a:tc>
                  <a:txBody>
                    <a:bodyPr/>
                    <a:lstStyle/>
                    <a:p>
                      <a:r>
                        <a:rPr lang="fi-FI" sz="1100" b="0">
                          <a:latin typeface="Abadi Extra Light" panose="020B0204020104020204" pitchFamily="34" charset="0"/>
                        </a:rPr>
                        <a:t>2008</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3545</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3495025685"/>
                  </a:ext>
                </a:extLst>
              </a:tr>
              <a:tr h="228600">
                <a:tc>
                  <a:txBody>
                    <a:bodyPr/>
                    <a:lstStyle/>
                    <a:p>
                      <a:r>
                        <a:rPr lang="fi-FI" sz="1100" b="0">
                          <a:latin typeface="Abadi Extra Light" panose="020B0204020104020204" pitchFamily="34" charset="0"/>
                        </a:rPr>
                        <a:t>2009</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3976</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1091970572"/>
                  </a:ext>
                </a:extLst>
              </a:tr>
              <a:tr h="228600">
                <a:tc>
                  <a:txBody>
                    <a:bodyPr/>
                    <a:lstStyle/>
                    <a:p>
                      <a:r>
                        <a:rPr lang="fi-FI" sz="1100" b="0">
                          <a:latin typeface="Abadi Extra Light" panose="020B0204020104020204" pitchFamily="34" charset="0"/>
                        </a:rPr>
                        <a:t>2010</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4657</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1519838928"/>
                  </a:ext>
                </a:extLst>
              </a:tr>
              <a:tr h="228600">
                <a:tc>
                  <a:txBody>
                    <a:bodyPr/>
                    <a:lstStyle/>
                    <a:p>
                      <a:r>
                        <a:rPr lang="fi-FI" sz="1100" b="0" dirty="0">
                          <a:latin typeface="Abadi Extra Light" panose="020B0204020104020204" pitchFamily="34" charset="0"/>
                        </a:rPr>
                        <a:t>2011</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3617</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1027348768"/>
                  </a:ext>
                </a:extLst>
              </a:tr>
              <a:tr h="228600">
                <a:tc>
                  <a:txBody>
                    <a:bodyPr/>
                    <a:lstStyle/>
                    <a:p>
                      <a:r>
                        <a:rPr lang="fi-FI" sz="1100" b="0">
                          <a:latin typeface="Abadi Extra Light" panose="020B0204020104020204" pitchFamily="34" charset="0"/>
                        </a:rPr>
                        <a:t>2012</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4011</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19084346"/>
                  </a:ext>
                </a:extLst>
              </a:tr>
              <a:tr h="228600">
                <a:tc>
                  <a:txBody>
                    <a:bodyPr/>
                    <a:lstStyle/>
                    <a:p>
                      <a:r>
                        <a:rPr lang="fi-FI" sz="1100" b="0">
                          <a:latin typeface="Abadi Extra Light" panose="020B0204020104020204" pitchFamily="34" charset="0"/>
                        </a:rPr>
                        <a:t>2013</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3613</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1104412573"/>
                  </a:ext>
                </a:extLst>
              </a:tr>
              <a:tr h="228600">
                <a:tc>
                  <a:txBody>
                    <a:bodyPr/>
                    <a:lstStyle/>
                    <a:p>
                      <a:r>
                        <a:rPr lang="fi-FI" sz="1100" b="0">
                          <a:latin typeface="Abadi Extra Light" panose="020B0204020104020204" pitchFamily="34" charset="0"/>
                        </a:rPr>
                        <a:t>2014</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3599</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2825468751"/>
                  </a:ext>
                </a:extLst>
              </a:tr>
              <a:tr h="228600">
                <a:tc>
                  <a:txBody>
                    <a:bodyPr/>
                    <a:lstStyle/>
                    <a:p>
                      <a:r>
                        <a:rPr lang="fi-FI" sz="1100" b="0">
                          <a:latin typeface="Abadi Extra Light" panose="020B0204020104020204" pitchFamily="34" charset="0"/>
                        </a:rPr>
                        <a:t>2015</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3240</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3682640831"/>
                  </a:ext>
                </a:extLst>
              </a:tr>
              <a:tr h="228600">
                <a:tc>
                  <a:txBody>
                    <a:bodyPr/>
                    <a:lstStyle/>
                    <a:p>
                      <a:r>
                        <a:rPr lang="fi-FI" sz="1100" b="0">
                          <a:latin typeface="Abadi Extra Light" panose="020B0204020104020204" pitchFamily="34" charset="0"/>
                        </a:rPr>
                        <a:t>2016</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3731</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2232246192"/>
                  </a:ext>
                </a:extLst>
              </a:tr>
              <a:tr h="228600">
                <a:tc>
                  <a:txBody>
                    <a:bodyPr/>
                    <a:lstStyle/>
                    <a:p>
                      <a:r>
                        <a:rPr lang="fi-FI" sz="1100" b="0">
                          <a:latin typeface="Abadi Extra Light" panose="020B0204020104020204" pitchFamily="34" charset="0"/>
                        </a:rPr>
                        <a:t>2017</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3746</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1724347770"/>
                  </a:ext>
                </a:extLst>
              </a:tr>
              <a:tr h="228600">
                <a:tc>
                  <a:txBody>
                    <a:bodyPr/>
                    <a:lstStyle/>
                    <a:p>
                      <a:r>
                        <a:rPr lang="fi-FI" sz="1100" b="0">
                          <a:latin typeface="Abadi Extra Light" panose="020B0204020104020204" pitchFamily="34" charset="0"/>
                        </a:rPr>
                        <a:t>2018</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3723</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3262931529"/>
                  </a:ext>
                </a:extLst>
              </a:tr>
              <a:tr h="228600">
                <a:tc>
                  <a:txBody>
                    <a:bodyPr/>
                    <a:lstStyle/>
                    <a:p>
                      <a:r>
                        <a:rPr lang="fi-FI" sz="1100" b="0">
                          <a:latin typeface="Abadi Extra Light" panose="020B0204020104020204" pitchFamily="34" charset="0"/>
                        </a:rPr>
                        <a:t>2019</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3643</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351467584"/>
                  </a:ext>
                </a:extLst>
              </a:tr>
              <a:tr h="228600">
                <a:tc>
                  <a:txBody>
                    <a:bodyPr/>
                    <a:lstStyle/>
                    <a:p>
                      <a:r>
                        <a:rPr lang="fi-FI" sz="1100" b="0">
                          <a:latin typeface="Abadi Extra Light" panose="020B0204020104020204" pitchFamily="34" charset="0"/>
                        </a:rPr>
                        <a:t>2020</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3137</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2701984457"/>
                  </a:ext>
                </a:extLst>
              </a:tr>
              <a:tr h="228600">
                <a:tc>
                  <a:txBody>
                    <a:bodyPr/>
                    <a:lstStyle/>
                    <a:p>
                      <a:r>
                        <a:rPr lang="fi-FI" sz="1100" b="0">
                          <a:latin typeface="Abadi Extra Light" panose="020B0204020104020204" pitchFamily="34" charset="0"/>
                        </a:rPr>
                        <a:t>2021</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3913</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2405898977"/>
                  </a:ext>
                </a:extLst>
              </a:tr>
              <a:tr h="228600">
                <a:tc>
                  <a:txBody>
                    <a:bodyPr/>
                    <a:lstStyle/>
                    <a:p>
                      <a:r>
                        <a:rPr lang="fi-FI" sz="1100" b="0">
                          <a:latin typeface="Abadi Extra Light" panose="020B0204020104020204" pitchFamily="34" charset="0"/>
                        </a:rPr>
                        <a:t>2022</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3623</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437908498"/>
                  </a:ext>
                </a:extLst>
              </a:tr>
              <a:tr h="228600">
                <a:tc>
                  <a:txBody>
                    <a:bodyPr/>
                    <a:lstStyle/>
                    <a:p>
                      <a:r>
                        <a:rPr lang="fi-FI" sz="1100" b="0">
                          <a:latin typeface="Abadi Extra Light" panose="020B0204020104020204" pitchFamily="34" charset="0"/>
                        </a:rPr>
                        <a:t>2023</a:t>
                      </a:r>
                    </a:p>
                  </a:txBody>
                  <a:tcPr marL="0" marR="0" marT="6350" marB="6350" anchorCtr="1">
                    <a:lnL w="12700" cmpd="sng">
                      <a:solidFill>
                        <a:srgbClr val="000000"/>
                      </a:solidFill>
                    </a:lnL>
                    <a:lnB w="12700" cmpd="sng">
                      <a:solidFill>
                        <a:srgbClr val="000000"/>
                      </a:solidFill>
                    </a:lnB>
                    <a:solidFill>
                      <a:srgbClr val="FFFFFF"/>
                    </a:solidFill>
                  </a:tcPr>
                </a:tc>
                <a:tc>
                  <a:txBody>
                    <a:bodyPr/>
                    <a:lstStyle/>
                    <a:p>
                      <a:r>
                        <a:rPr lang="fi-FI" sz="1100" b="0" dirty="0">
                          <a:latin typeface="Abadi Extra Light" panose="020B0204020104020204" pitchFamily="34" charset="0"/>
                        </a:rPr>
                        <a:t>3831</a:t>
                      </a:r>
                    </a:p>
                  </a:txBody>
                  <a:tcPr marL="0" marR="0" marT="6350" marB="6350" anchorCtr="1">
                    <a:lnR w="12700" cmpd="sng">
                      <a:solidFill>
                        <a:srgbClr val="000000"/>
                      </a:solidFill>
                    </a:lnR>
                    <a:lnB w="12700" cmpd="sng">
                      <a:solidFill>
                        <a:srgbClr val="000000"/>
                      </a:solidFill>
                    </a:lnB>
                    <a:solidFill>
                      <a:srgbClr val="FFFFFF"/>
                    </a:solidFill>
                  </a:tcPr>
                </a:tc>
                <a:extLst>
                  <a:ext uri="{0D108BD9-81ED-4DB2-BD59-A6C34878D82A}">
                    <a16:rowId xmlns:a16="http://schemas.microsoft.com/office/drawing/2014/main" val="1042300847"/>
                  </a:ext>
                </a:extLst>
              </a:tr>
            </a:tbl>
          </a:graphicData>
        </a:graphic>
      </p:graphicFrame>
    </p:spTree>
    <p:extLst>
      <p:ext uri="{BB962C8B-B14F-4D97-AF65-F5344CB8AC3E}">
        <p14:creationId xmlns:p14="http://schemas.microsoft.com/office/powerpoint/2010/main" val="3070543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ohja15_Rakennusten_lämm_pääst_kehitys">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C71A37B-F42B-429E-8232-507DA56C4837}"/>
              </a:ext>
            </a:extLst>
          </p:cNvPr>
          <p:cNvSpPr txBox="1"/>
          <p:nvPr/>
        </p:nvSpPr>
        <p:spPr>
          <a:xfrm>
            <a:off x="499300" y="5309919"/>
            <a:ext cx="2955710" cy="830997"/>
          </a:xfrm>
          <a:prstGeom prst="rect">
            <a:avLst/>
          </a:prstGeom>
          <a:noFill/>
        </p:spPr>
        <p:txBody>
          <a:bodyPr wrap="square">
            <a:spAutoFit/>
          </a:bodyPr>
          <a:lstStyle/>
          <a:p>
            <a:r>
              <a:rPr lang="fi-FI" sz="1200" b="1" dirty="0">
                <a:latin typeface="Abadi Extra Light" panose="020B0204020104020204" pitchFamily="34" charset="0"/>
              </a:rPr>
              <a:t>Kuva 10. Rakennusten lämmityksen päästöjen kehitys</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 Raumalla</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 vuosina 2008–2023</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 </a:t>
            </a:r>
            <a:r>
              <a:rPr lang="fi-FI" sz="1200" b="1" dirty="0">
                <a:latin typeface="Abadi Extra Light" panose="020B0204020104020204" pitchFamily="34" charset="0"/>
              </a:rPr>
              <a:t>Vuoden 2023 tieto on ennakkotieto.</a:t>
            </a:r>
          </a:p>
          <a:p>
            <a:r>
              <a:rPr lang="fi-FI" sz="1200" b="1" i="1" dirty="0">
                <a:effectLst/>
                <a:latin typeface="Abadi Extra Light" panose="020B0204020104020204" pitchFamily="34" charset="0"/>
              </a:rPr>
              <a:t>(CO2-raportti, 2024).</a:t>
            </a:r>
            <a:endParaRPr lang="fi-FI" sz="1200" b="1" dirty="0"/>
          </a:p>
        </p:txBody>
      </p:sp>
      <p:pic>
        <p:nvPicPr>
          <p:cNvPr id="5" name="Picture 4" descr="Palkkikuva. Rakennusten lämmityksen päästöjen kehitys lasketun aikasarjan ajalta. Tiedot on esitetty liitteen 1 taulukossa.">
            <a:extLst>
              <a:ext uri="{FF2B5EF4-FFF2-40B4-BE49-F238E27FC236}">
                <a16:creationId xmlns:a16="http://schemas.microsoft.com/office/drawing/2014/main" id="{6C7B355C-54ED-40BB-9AC3-B7208C94918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Palkkikuva. Rakennusten lämmityksen päästöjen kehitys lasketun aikasarjan ajalta. Tiedot on esitetty liitteen 1 taulukossa.">
            <a:extLst>
              <a:ext uri="{FF2B5EF4-FFF2-40B4-BE49-F238E27FC236}">
                <a16:creationId xmlns:a16="http://schemas.microsoft.com/office/drawing/2014/main" id="{C500D4D9-DD78-4F1F-A5F0-829CBBD73F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3" name="Slide Number Placeholder 5">
            <a:extLst>
              <a:ext uri="{FF2B5EF4-FFF2-40B4-BE49-F238E27FC236}">
                <a16:creationId xmlns:a16="http://schemas.microsoft.com/office/drawing/2014/main" id="{DFF6EE90-7257-C014-6EFD-05559BC73F8F}"/>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19</a:t>
            </a:fld>
            <a:endParaRPr lang="fi-FI" dirty="0">
              <a:latin typeface="Abadi Extra Light" panose="020B0204020104020204" pitchFamily="34" charset="0"/>
            </a:endParaRPr>
          </a:p>
        </p:txBody>
      </p:sp>
      <p:graphicFrame>
        <p:nvGraphicFramePr>
          <p:cNvPr id="2" name="Chart 1" descr="Palkkikuva. Rakennusten lämmityksen päästöjen kehitys lasketun aikasarjan ajalta. Tiedot on esitetty liitteen 1 taulukossa.">
            <a:extLst>
              <a:ext uri="{FF2B5EF4-FFF2-40B4-BE49-F238E27FC236}">
                <a16:creationId xmlns:a16="http://schemas.microsoft.com/office/drawing/2014/main" id="{D2B17179-C866-4F90-8D6C-DF9F470CA563}"/>
              </a:ext>
            </a:extLst>
          </p:cNvPr>
          <p:cNvGraphicFramePr>
            <a:graphicFrameLocks noGrp="1"/>
          </p:cNvGraphicFramePr>
          <p:nvPr>
            <p:extLst>
              <p:ext uri="{D42A27DB-BD31-4B8C-83A1-F6EECF244321}">
                <p14:modId xmlns:p14="http://schemas.microsoft.com/office/powerpoint/2010/main" val="12334264"/>
              </p:ext>
            </p:extLst>
          </p:nvPr>
        </p:nvGraphicFramePr>
        <p:xfrm>
          <a:off x="3810000" y="635000"/>
          <a:ext cx="7620000" cy="546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88749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ohja2_Kuvituskuva_sisällysluettelo">
    <p:spTree>
      <p:nvGrpSpPr>
        <p:cNvPr id="1" name=""/>
        <p:cNvGrpSpPr/>
        <p:nvPr/>
      </p:nvGrpSpPr>
      <p:grpSpPr>
        <a:xfrm>
          <a:off x="0" y="0"/>
          <a:ext cx="0" cy="0"/>
          <a:chOff x="0" y="0"/>
          <a:chExt cx="0" cy="0"/>
        </a:xfrm>
      </p:grpSpPr>
      <p:pic>
        <p:nvPicPr>
          <p:cNvPr id="13" name="Picture 12" descr="Kuvituskuva. Lähikuva pyörätelineestä.">
            <a:extLst>
              <a:ext uri="{FF2B5EF4-FFF2-40B4-BE49-F238E27FC236}">
                <a16:creationId xmlns:a16="http://schemas.microsoft.com/office/drawing/2014/main" id="{DE0BF116-4B77-CE18-C866-A69A4DECFE4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6096000" cy="6858000"/>
          </a:xfrm>
          <a:prstGeom prst="rect">
            <a:avLst/>
          </a:prstGeom>
        </p:spPr>
      </p:pic>
      <p:sp>
        <p:nvSpPr>
          <p:cNvPr id="2" name="Otsikko 1">
            <a:extLst>
              <a:ext uri="{FF2B5EF4-FFF2-40B4-BE49-F238E27FC236}">
                <a16:creationId xmlns:a16="http://schemas.microsoft.com/office/drawing/2014/main" id="{D07EA098-8203-4F98-AB33-783BEAF8C0A5}"/>
              </a:ext>
            </a:extLst>
          </p:cNvPr>
          <p:cNvSpPr>
            <a:spLocks noGrp="1"/>
          </p:cNvSpPr>
          <p:nvPr>
            <p:ph type="title"/>
          </p:nvPr>
        </p:nvSpPr>
        <p:spPr>
          <a:xfrm>
            <a:off x="6210302" y="365125"/>
            <a:ext cx="5257798" cy="1325563"/>
          </a:xfrm>
        </p:spPr>
        <p:txBody>
          <a:bodyPr/>
          <a:lstStyle/>
          <a:p>
            <a:r>
              <a:rPr lang="fi-FI" dirty="0">
                <a:latin typeface="Abadi Extra Light" panose="020B0204020104020204" pitchFamily="34" charset="0"/>
              </a:rPr>
              <a:t>Sisällysluettelo</a:t>
            </a:r>
          </a:p>
        </p:txBody>
      </p:sp>
      <p:sp>
        <p:nvSpPr>
          <p:cNvPr id="3" name="Sisällön paikkamerkki 2">
            <a:extLst>
              <a:ext uri="{FF2B5EF4-FFF2-40B4-BE49-F238E27FC236}">
                <a16:creationId xmlns:a16="http://schemas.microsoft.com/office/drawing/2014/main" id="{A1F79293-397A-4114-B8D8-5699D0F18177}"/>
              </a:ext>
            </a:extLst>
          </p:cNvPr>
          <p:cNvSpPr>
            <a:spLocks noGrp="1"/>
          </p:cNvSpPr>
          <p:nvPr>
            <p:ph idx="1"/>
          </p:nvPr>
        </p:nvSpPr>
        <p:spPr>
          <a:xfrm>
            <a:off x="6210302" y="1690688"/>
            <a:ext cx="5180400" cy="4351338"/>
          </a:xfrm>
        </p:spPr>
        <p:txBody>
          <a:bodyPr>
            <a:normAutofit fontScale="92500" lnSpcReduction="20000"/>
          </a:bodyPr>
          <a:lstStyle/>
          <a:p>
            <a:pPr marL="0" indent="0">
              <a:buNone/>
            </a:pPr>
            <a:r>
              <a:rPr lang="fi-FI" sz="1200" dirty="0">
                <a:latin typeface="Abadi Extra Light" panose="020B0204020104020204" pitchFamily="34" charset="0"/>
              </a:rPr>
              <a:t>Esipuhe</a:t>
            </a:r>
          </a:p>
          <a:p>
            <a:pPr marL="0" indent="0">
              <a:buNone/>
            </a:pPr>
            <a:r>
              <a:rPr lang="fi-FI" sz="1200" dirty="0">
                <a:latin typeface="Abadi Extra Light" panose="020B0204020104020204" pitchFamily="34" charset="0"/>
              </a:rPr>
              <a:t>Tiivistelmä</a:t>
            </a:r>
          </a:p>
          <a:p>
            <a:pPr marL="0" indent="0">
              <a:buNone/>
            </a:pPr>
            <a:r>
              <a:rPr lang="fi-FI" sz="1200" dirty="0">
                <a:latin typeface="Abadi Extra Light" panose="020B0204020104020204" pitchFamily="34" charset="0"/>
              </a:rPr>
              <a:t>Käsitteet ja määritelmät</a:t>
            </a:r>
          </a:p>
          <a:p>
            <a:pPr>
              <a:buAutoNum type="arabicPeriod"/>
            </a:pPr>
            <a:r>
              <a:rPr lang="fi-FI" sz="1200" dirty="0">
                <a:latin typeface="Abadi Extra Light" panose="020B0204020104020204" pitchFamily="34" charset="0"/>
              </a:rPr>
              <a:t>Johdanto</a:t>
            </a:r>
          </a:p>
          <a:p>
            <a:pPr>
              <a:buAutoNum type="arabicPeriod"/>
            </a:pPr>
            <a:r>
              <a:rPr lang="fi-FI" sz="1200" dirty="0">
                <a:latin typeface="Abadi Extra Light" panose="020B0204020104020204" pitchFamily="34" charset="0"/>
              </a:rPr>
              <a:t>Päästöt yhteensä</a:t>
            </a:r>
            <a:endParaRPr lang="fi-FI" sz="1200" dirty="0">
              <a:highlight>
                <a:srgbClr val="00FF00"/>
              </a:highlight>
              <a:latin typeface="Abadi Extra Light" panose="020B0204020104020204" pitchFamily="34" charset="0"/>
            </a:endParaRPr>
          </a:p>
          <a:p>
            <a:pPr>
              <a:buAutoNum type="arabicPeriod"/>
            </a:pPr>
            <a:r>
              <a:rPr lang="fi-FI" sz="1200" dirty="0">
                <a:latin typeface="Abadi Extra Light" panose="020B0204020104020204" pitchFamily="34" charset="0"/>
              </a:rPr>
              <a:t>Sähkönkulutus</a:t>
            </a:r>
          </a:p>
          <a:p>
            <a:pPr>
              <a:buAutoNum type="arabicPeriod"/>
            </a:pPr>
            <a:r>
              <a:rPr lang="fi-FI" sz="1200" dirty="0">
                <a:latin typeface="Abadi Extra Light" panose="020B0204020104020204" pitchFamily="34" charset="0"/>
              </a:rPr>
              <a:t>Sähkönkulutus oma tuotanto huomioiden</a:t>
            </a:r>
          </a:p>
          <a:p>
            <a:pPr>
              <a:buAutoNum type="arabicPeriod"/>
            </a:pPr>
            <a:r>
              <a:rPr lang="fi-FI" sz="1200" dirty="0">
                <a:latin typeface="Abadi Extra Light" panose="020B0204020104020204" pitchFamily="34" charset="0"/>
              </a:rPr>
              <a:t>Rakennusten lämmitys</a:t>
            </a:r>
          </a:p>
          <a:p>
            <a:pPr>
              <a:buAutoNum type="arabicPeriod"/>
            </a:pPr>
            <a:r>
              <a:rPr lang="fi-FI" sz="1200" dirty="0">
                <a:latin typeface="Abadi Extra Light" panose="020B0204020104020204" pitchFamily="34" charset="0"/>
              </a:rPr>
              <a:t>Tieliikenne</a:t>
            </a:r>
          </a:p>
          <a:p>
            <a:pPr>
              <a:buAutoNum type="arabicPeriod"/>
            </a:pPr>
            <a:r>
              <a:rPr lang="fi-FI" sz="1200" dirty="0">
                <a:latin typeface="Abadi Extra Light" panose="020B0204020104020204" pitchFamily="34" charset="0"/>
              </a:rPr>
              <a:t>Maatalous</a:t>
            </a:r>
          </a:p>
          <a:p>
            <a:pPr>
              <a:buAutoNum type="arabicPeriod"/>
            </a:pPr>
            <a:r>
              <a:rPr lang="fi-FI" sz="1200" dirty="0">
                <a:latin typeface="Abadi Extra Light" panose="020B0204020104020204" pitchFamily="34" charset="0"/>
              </a:rPr>
              <a:t>Jätehuolto</a:t>
            </a:r>
          </a:p>
          <a:p>
            <a:pPr>
              <a:buAutoNum type="arabicPeriod"/>
            </a:pPr>
            <a:r>
              <a:rPr lang="fi-FI" sz="1200" dirty="0">
                <a:latin typeface="Abadi Extra Light" panose="020B0204020104020204" pitchFamily="34" charset="0"/>
              </a:rPr>
              <a:t>Teollisuus ja työkoneet</a:t>
            </a:r>
          </a:p>
          <a:p>
            <a:pPr>
              <a:buAutoNum type="arabicPeriod"/>
            </a:pPr>
            <a:r>
              <a:rPr lang="fi-FI" sz="1200" dirty="0">
                <a:latin typeface="Abadi Extra Light" panose="020B0204020104020204" pitchFamily="34" charset="0"/>
              </a:rPr>
              <a:t>Päästövertailut</a:t>
            </a:r>
          </a:p>
          <a:p>
            <a:pPr>
              <a:buAutoNum type="arabicPeriod"/>
            </a:pPr>
            <a:r>
              <a:rPr lang="fi-FI" sz="1200" dirty="0">
                <a:latin typeface="Abadi Extra Light" panose="020B0204020104020204" pitchFamily="34" charset="0"/>
              </a:rPr>
              <a:t>Energian loppukulutus</a:t>
            </a:r>
            <a:endParaRPr lang="fi-FI" sz="1200" dirty="0">
              <a:highlight>
                <a:srgbClr val="00FF00"/>
              </a:highlight>
              <a:latin typeface="Abadi Extra Light" panose="020B0204020104020204" pitchFamily="34" charset="0"/>
            </a:endParaRPr>
          </a:p>
          <a:p>
            <a:pPr>
              <a:buAutoNum type="arabicPeriod"/>
            </a:pPr>
            <a:r>
              <a:rPr lang="fi-FI" sz="1200" dirty="0">
                <a:latin typeface="Abadi Extra Light" panose="020B0204020104020204" pitchFamily="34" charset="0"/>
              </a:rPr>
              <a:t>Laskentamenetelmä ja tietolähteet</a:t>
            </a:r>
          </a:p>
          <a:p>
            <a:pPr>
              <a:buAutoNum type="arabicPeriod"/>
            </a:pPr>
            <a:r>
              <a:rPr lang="fi-FI" sz="1200" dirty="0">
                <a:latin typeface="Abadi Extra Light" panose="020B0204020104020204" pitchFamily="34" charset="0"/>
              </a:rPr>
              <a:t>Lähdeluettelo</a:t>
            </a:r>
          </a:p>
          <a:p>
            <a:pPr marL="0" indent="0">
              <a:buNone/>
            </a:pPr>
            <a:r>
              <a:rPr lang="fi-FI" sz="1200" dirty="0">
                <a:latin typeface="Abadi Extra Light" panose="020B0204020104020204" pitchFamily="34" charset="0"/>
              </a:rPr>
              <a:t>Liite 1 Yhteenveto tuloksista</a:t>
            </a:r>
            <a:r>
              <a:rPr lang="fi-FI" sz="1200" dirty="0">
                <a:effectLst/>
                <a:latin typeface="Abadi Extra Light" panose="020B0204020104020204" pitchFamily="34" charset="0"/>
                <a:ea typeface="Times New Roman" panose="02020603050405020304" pitchFamily="18" charset="0"/>
                <a:cs typeface="Times New Roman" panose="02020603050405020304" pitchFamily="18" charset="0"/>
              </a:rPr>
              <a:t> </a:t>
            </a:r>
            <a:endParaRPr lang="fi-FI" sz="1300" dirty="0">
              <a:latin typeface="Abadi Extra Light" panose="020B0204020104020204" pitchFamily="34" charset="0"/>
            </a:endParaRPr>
          </a:p>
        </p:txBody>
      </p:sp>
      <p:pic>
        <p:nvPicPr>
          <p:cNvPr id="5" name="Picture 4" descr="Kuvituskuva. Lähikuva pyörätelineestä.">
            <a:extLst>
              <a:ext uri="{FF2B5EF4-FFF2-40B4-BE49-F238E27FC236}">
                <a16:creationId xmlns:a16="http://schemas.microsoft.com/office/drawing/2014/main" id="{9ADF8120-7EFC-41CA-8B5E-491A7B28C2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6" name="Slide Number Placeholder 5">
            <a:extLst>
              <a:ext uri="{FF2B5EF4-FFF2-40B4-BE49-F238E27FC236}">
                <a16:creationId xmlns:a16="http://schemas.microsoft.com/office/drawing/2014/main" id="{B45C0995-0C3C-45E1-88CC-0EBDDCA20664}"/>
              </a:ext>
            </a:extLst>
          </p:cNvPr>
          <p:cNvSpPr>
            <a:spLocks noGrp="1"/>
          </p:cNvSpPr>
          <p:nvPr>
            <p:ph type="sldNum" sz="quarter" idx="12"/>
          </p:nvPr>
        </p:nvSpPr>
        <p:spPr>
          <a:xfrm>
            <a:off x="11520000" y="6300000"/>
            <a:ext cx="360000" cy="360000"/>
          </a:xfrm>
        </p:spPr>
        <p:txBody>
          <a:bodyPr/>
          <a:lstStyle/>
          <a:p>
            <a:fld id="{59D73DD0-3AF0-420A-B1D9-9FF00C8EFB48}" type="slidenum">
              <a:rPr lang="fi-FI" smtClean="0">
                <a:latin typeface="Abadi Extra Light" panose="020B0204020104020204" pitchFamily="34" charset="0"/>
              </a:rPr>
              <a:t>2</a:t>
            </a:fld>
            <a:endParaRPr lang="fi-FI" dirty="0">
              <a:latin typeface="Abadi Extra Light" panose="020B0204020104020204" pitchFamily="34" charset="0"/>
            </a:endParaRPr>
          </a:p>
        </p:txBody>
      </p:sp>
      <p:pic>
        <p:nvPicPr>
          <p:cNvPr id="9" name="Picture 8" descr="Kuvituskuva. Lähikuva pyörätelineestä.">
            <a:extLst>
              <a:ext uri="{FF2B5EF4-FFF2-40B4-BE49-F238E27FC236}">
                <a16:creationId xmlns:a16="http://schemas.microsoft.com/office/drawing/2014/main" id="{28B2D45E-0861-406D-8389-C90102227E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022" y="6331169"/>
            <a:ext cx="1224985" cy="531994"/>
          </a:xfrm>
          <a:prstGeom prst="rect">
            <a:avLst/>
          </a:prstGeom>
        </p:spPr>
      </p:pic>
    </p:spTree>
    <p:extLst>
      <p:ext uri="{BB962C8B-B14F-4D97-AF65-F5344CB8AC3E}">
        <p14:creationId xmlns:p14="http://schemas.microsoft.com/office/powerpoint/2010/main" val="711055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9BA6A2F-2934-4B6D-BC95-C597F98B3850}"/>
              </a:ext>
            </a:extLst>
          </p:cNvPr>
          <p:cNvSpPr txBox="1"/>
          <p:nvPr/>
        </p:nvSpPr>
        <p:spPr>
          <a:xfrm>
            <a:off x="499299" y="5760000"/>
            <a:ext cx="10786321" cy="461665"/>
          </a:xfrm>
          <a:prstGeom prst="rect">
            <a:avLst/>
          </a:prstGeom>
          <a:noFill/>
        </p:spPr>
        <p:txBody>
          <a:bodyPr wrap="square" rtlCol="0">
            <a:spAutoFit/>
          </a:bodyPr>
          <a:lstStyle/>
          <a:p>
            <a:r>
              <a:rPr lang="fi-FI" sz="1200" b="1" dirty="0">
                <a:latin typeface="Abadi Extra Light" panose="020B0204020104020204" pitchFamily="34" charset="0"/>
              </a:rPr>
              <a:t>Kuva 11. Lämmityksen päästöt vuosina 2008</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a:t>
            </a:r>
            <a:r>
              <a:rPr lang="fi-FI" sz="1200" b="1" dirty="0">
                <a:latin typeface="Abadi Extra Light" panose="020B0204020104020204" pitchFamily="34" charset="0"/>
              </a:rPr>
              <a:t>2022 korjattuna vastaamaan ilmastollista vertailukautta 1981–2010 ja käyttäen sähkölämmitykselle ja maalämmölle keskimääräistä päästökerrointa. Normeeraamattomat lämmityksen päästöt yhteensä on esitetty viivalla.</a:t>
            </a:r>
            <a:r>
              <a:rPr lang="fi-FI" sz="1200" b="1" i="1" dirty="0">
                <a:latin typeface="Abadi Extra Light" panose="020B0204020104020204" pitchFamily="34" charset="0"/>
              </a:rPr>
              <a:t>(</a:t>
            </a:r>
            <a:r>
              <a:rPr lang="fi-FI" sz="1200" b="1" i="1" dirty="0">
                <a:effectLst/>
                <a:latin typeface="Abadi Extra Light" panose="020B0204020104020204" pitchFamily="34" charset="0"/>
              </a:rPr>
              <a:t>CO2-raportti, 2024).</a:t>
            </a:r>
            <a:endParaRPr lang="fi-FI" sz="1200" b="1" dirty="0">
              <a:latin typeface="Abadi Extra Light" panose="020B0204020104020204" pitchFamily="34" charset="0"/>
            </a:endParaRPr>
          </a:p>
        </p:txBody>
      </p:sp>
      <p:pic>
        <p:nvPicPr>
          <p:cNvPr id="5" name="Picture 4" descr="Palkit kuvaavat kunnan yhteenlaskettujen päästöjen kehitystä lasketun aikasarjan ajalta. Viiva kuvaa asukaskohtaisten päästöjen kehitystä lasketun aikasarjan ajalta. Tiedot on esitetty liitteen taulukossa 1.">
            <a:extLst>
              <a:ext uri="{FF2B5EF4-FFF2-40B4-BE49-F238E27FC236}">
                <a16:creationId xmlns:a16="http://schemas.microsoft.com/office/drawing/2014/main" id="{FB50DC63-1E3C-458B-A719-2A0C1F91E4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descr="Palkit kuvaavat kunnan yhteenlaskettujen päästöjen kehitystä lasketun aikasarjan ajalta. Viiva kuvaa asukaskohtaisten päästöjen kehitystä lasketun aikasarjan ajalta. Tiedot on esitetty liitteen taulukossa 1.">
            <a:extLst>
              <a:ext uri="{FF2B5EF4-FFF2-40B4-BE49-F238E27FC236}">
                <a16:creationId xmlns:a16="http://schemas.microsoft.com/office/drawing/2014/main" id="{CEADDFA0-8654-4F58-BFF7-AC098C8114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3" name="Slide Number Placeholder 5">
            <a:extLst>
              <a:ext uri="{FF2B5EF4-FFF2-40B4-BE49-F238E27FC236}">
                <a16:creationId xmlns:a16="http://schemas.microsoft.com/office/drawing/2014/main" id="{36638555-4ABC-DF9D-D536-D1D45745190C}"/>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20</a:t>
            </a:fld>
            <a:endParaRPr lang="fi-FI" dirty="0">
              <a:latin typeface="Abadi Extra Light" panose="020B0204020104020204" pitchFamily="34" charset="0"/>
            </a:endParaRPr>
          </a:p>
        </p:txBody>
      </p:sp>
      <p:graphicFrame>
        <p:nvGraphicFramePr>
          <p:cNvPr id="2" name="Chart 9">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2158113897"/>
              </p:ext>
            </p:extLst>
          </p:nvPr>
        </p:nvGraphicFramePr>
        <p:xfrm>
          <a:off x="648515" y="609441"/>
          <a:ext cx="10425375" cy="49836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14318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ohja16_Tieliikenne">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DE28A6A-15CF-4B17-82AA-D9FC6FCFD736}"/>
              </a:ext>
            </a:extLst>
          </p:cNvPr>
          <p:cNvSpPr>
            <a:spLocks noGrp="1"/>
          </p:cNvSpPr>
          <p:nvPr>
            <p:ph sz="half" idx="1"/>
          </p:nvPr>
        </p:nvSpPr>
        <p:spPr>
          <a:xfrm>
            <a:off x="666308" y="1805175"/>
            <a:ext cx="5181600" cy="4351338"/>
          </a:xfrm>
        </p:spPr>
        <p:txBody>
          <a:bodyPr>
            <a:noAutofit/>
          </a:bodyPr>
          <a:lstStyle/>
          <a:p>
            <a:pPr marL="0" indent="0">
              <a:lnSpc>
                <a:spcPct val="100000"/>
              </a:lnSpc>
              <a:buNone/>
            </a:pPr>
            <a:r>
              <a:rPr lang="fi-FI" sz="1200" dirty="0">
                <a:latin typeface="Abadi Extra Light" panose="020B0204020104020204" pitchFamily="34" charset="0"/>
              </a:rPr>
              <a:t>Tieliikenteen päästölaskenta perustuu VTT:n LIPASTO-järjestelmän LIISA-malliin, jolla tuotetaan Suomen viralliset vuosittaiset päästömäärät EU:lle, YK:lle ja Suomen tilastoihin. Mallissa käytettyihin päästökertoimiin vaikuttavat polttoaineiden bio-osuudet. Polttoaineiden hinnannousun hillitsemiseksi jakeluvelvoitetta laskettiin vuodelle 2023. </a:t>
            </a:r>
          </a:p>
          <a:p>
            <a:pPr marL="0" indent="0">
              <a:lnSpc>
                <a:spcPct val="100000"/>
              </a:lnSpc>
              <a:buNone/>
            </a:pPr>
            <a:r>
              <a:rPr lang="fi-FI" sz="1200" dirty="0">
                <a:effectLst/>
                <a:latin typeface="Abadi Extra Light" panose="020B0204020104020204" pitchFamily="34" charset="0"/>
                <a:ea typeface="Calibri" panose="020F0502020204030204" pitchFamily="34" charset="0"/>
                <a:cs typeface="Times New Roman" panose="02020603050405020304" pitchFamily="18" charset="0"/>
              </a:rPr>
              <a:t>LIISA-malliin perustuvat tieliikenteen päästöt vuonna </a:t>
            </a:r>
            <a:r>
              <a:rPr lang="fi-FI" sz="1200" dirty="0">
                <a:latin typeface="Abadi Extra Light" panose="020B0204020104020204" pitchFamily="34" charset="0"/>
                <a:ea typeface="Calibri" panose="020F0502020204030204" pitchFamily="34" charset="0"/>
                <a:cs typeface="Times New Roman" panose="02020603050405020304" pitchFamily="18" charset="0"/>
              </a:rPr>
              <a:t>2022 </a:t>
            </a:r>
            <a:r>
              <a:rPr lang="fi-FI" sz="1200" dirty="0">
                <a:effectLst/>
                <a:latin typeface="Abadi Extra Light" panose="020B0204020104020204" pitchFamily="34" charset="0"/>
                <a:ea typeface="Calibri" panose="020F0502020204030204" pitchFamily="34" charset="0"/>
                <a:cs typeface="Times New Roman" panose="02020603050405020304" pitchFamily="18" charset="0"/>
              </a:rPr>
              <a:t>jaettuna henkilöliikenteeseen (henkilöautot, pakettiautot, moottoripyörät, mopot ja mopoautot) sekä raskaaseen liikenteeseen (kuorma-autot ja linja-autot) on esitetty taulukossa 3. </a:t>
            </a:r>
            <a:r>
              <a:rPr lang="fi-FI" sz="1200" dirty="0">
                <a:latin typeface="Abadi Extra Light" panose="020B0204020104020204" pitchFamily="34" charset="0"/>
                <a:ea typeface="Calibri" panose="020F0502020204030204" pitchFamily="34" charset="0"/>
                <a:cs typeface="Times New Roman" panose="02020603050405020304" pitchFamily="18" charset="0"/>
              </a:rPr>
              <a:t>T</a:t>
            </a:r>
            <a:r>
              <a:rPr lang="fi-FI" sz="1200" dirty="0">
                <a:effectLst/>
                <a:latin typeface="Abadi Extra Light" panose="020B0204020104020204" pitchFamily="34" charset="0"/>
                <a:ea typeface="Calibri" panose="020F0502020204030204" pitchFamily="34" charset="0"/>
                <a:cs typeface="Times New Roman" panose="02020603050405020304" pitchFamily="18" charset="0"/>
              </a:rPr>
              <a:t>aulukossa on lisäksi esitetty Väyläviraston hallinnoimilla teillä tapahtuva liikenne. Väyläviraston hallinnoimia teitä ovat maantiet, joilla on joidenkin kuntien tapauksessa merkittävästi läpiajoliikennettä ja raskasta liikennettä. Väyläviraston hallinnoimilla teillä tapahtuvien liikenteen päästöjen osuus kaikista liikenteen päästöistä sekä kunnan kokonaispäästöistä (ilman teollisuutta) on myös esitetty taulukossa. </a:t>
            </a:r>
          </a:p>
          <a:p>
            <a:pPr marL="0" indent="0">
              <a:lnSpc>
                <a:spcPct val="100000"/>
              </a:lnSpc>
              <a:buNone/>
            </a:pPr>
            <a:r>
              <a:rPr lang="fi-FI" sz="1200" dirty="0">
                <a:latin typeface="Abadi Extra Light" panose="020B0204020104020204" pitchFamily="34" charset="0"/>
              </a:rPr>
              <a:t>Tieliikenteen päästöt Raumalla</a:t>
            </a:r>
            <a:r>
              <a:rPr lang="fi-FI" sz="1200" dirty="0">
                <a:latin typeface="Abadi Extra Light" panose="020B0204020104020204" pitchFamily="34" charset="0"/>
                <a:ea typeface="Times New Roman" panose="02020603050405020304" pitchFamily="18" charset="0"/>
                <a:cs typeface="Times New Roman" panose="02020603050405020304" pitchFamily="18" charset="0"/>
              </a:rPr>
              <a:t> vuosina 2008–2023</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 </a:t>
            </a:r>
            <a:r>
              <a:rPr lang="fi-FI" sz="1200" dirty="0">
                <a:latin typeface="Abadi Extra Light" panose="020B0204020104020204" pitchFamily="34" charset="0"/>
              </a:rPr>
              <a:t>on esitetty kuvassa 12. Autojen (henkilö- ja pakettiautot, kuorma-autot ja linja-autot) päästöt on esitetty Väyläviraston hallinnoimille teille ja kunnan kaduille ja teille. Moottoripyörien ja mopojen päästöt on esitetty erikseen.</a:t>
            </a:r>
          </a:p>
          <a:p>
            <a:pPr marL="0" indent="0">
              <a:lnSpc>
                <a:spcPct val="100000"/>
              </a:lnSpc>
              <a:buNone/>
            </a:pPr>
            <a:r>
              <a:rPr lang="fi-FI" sz="1200" dirty="0">
                <a:latin typeface="Abadi Extra Light" panose="020B0204020104020204" pitchFamily="34" charset="0"/>
              </a:rPr>
              <a:t>Tieliikenteen päästötietoja on korjattu vuosien 2020, 2021 ja 2022 osalta LIISA-mallissa havaitun epäjohdonmukaisuuden takia. </a:t>
            </a:r>
          </a:p>
        </p:txBody>
      </p:sp>
      <p:sp>
        <p:nvSpPr>
          <p:cNvPr id="2" name="Otsikkomuoto">
            <a:extLst>
              <a:ext uri="{FF2B5EF4-FFF2-40B4-BE49-F238E27FC236}">
                <a16:creationId xmlns:a16="http://schemas.microsoft.com/office/drawing/2014/main" id="{65FC514F-BD78-478A-A913-2D5AD98A7494}"/>
              </a:ext>
            </a:extLst>
          </p:cNvPr>
          <p:cNvSpPr>
            <a:spLocks noGrp="1"/>
          </p:cNvSpPr>
          <p:nvPr>
            <p:ph type="title"/>
          </p:nvPr>
        </p:nvSpPr>
        <p:spPr/>
        <p:txBody>
          <a:bodyPr/>
          <a:lstStyle/>
          <a:p>
            <a:r>
              <a:rPr lang="fi-FI" dirty="0">
                <a:latin typeface="Abadi Extra Light" panose="020B0204020104020204" pitchFamily="34" charset="0"/>
                <a:cs typeface="Kartika" panose="020B0502040204020203" pitchFamily="18" charset="0"/>
              </a:rPr>
              <a:t>6. Tieliikenne</a:t>
            </a:r>
          </a:p>
        </p:txBody>
      </p:sp>
      <p:pic>
        <p:nvPicPr>
          <p:cNvPr id="6" name="Picture 5" descr="Tieliikenteen päästöjä kuvaava taulukko">
            <a:extLst>
              <a:ext uri="{FF2B5EF4-FFF2-40B4-BE49-F238E27FC236}">
                <a16:creationId xmlns:a16="http://schemas.microsoft.com/office/drawing/2014/main" id="{5F0069F1-D401-4535-B1F5-8CAB293B4A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Tieliikenteen päästöjä kuvaava taulukko">
            <a:extLst>
              <a:ext uri="{FF2B5EF4-FFF2-40B4-BE49-F238E27FC236}">
                <a16:creationId xmlns:a16="http://schemas.microsoft.com/office/drawing/2014/main" id="{F5DD639C-DD5B-425D-BF77-A7ECE97747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10" name="TextBox 9">
            <a:extLst>
              <a:ext uri="{FF2B5EF4-FFF2-40B4-BE49-F238E27FC236}">
                <a16:creationId xmlns:a16="http://schemas.microsoft.com/office/drawing/2014/main" id="{C2660BBF-6B3C-4CC9-B6A7-2D0FDC01DA2F}"/>
              </a:ext>
            </a:extLst>
          </p:cNvPr>
          <p:cNvSpPr txBox="1"/>
          <p:nvPr/>
        </p:nvSpPr>
        <p:spPr>
          <a:xfrm>
            <a:off x="6344093" y="1689418"/>
            <a:ext cx="5181600" cy="830997"/>
          </a:xfrm>
          <a:prstGeom prst="rect">
            <a:avLst/>
          </a:prstGeom>
          <a:noFill/>
        </p:spPr>
        <p:txBody>
          <a:bodyPr wrap="square" rtlCol="0">
            <a:spAutoFit/>
          </a:bodyPr>
          <a:lstStyle/>
          <a:p>
            <a:pPr rtl="0" fontAlgn="base"/>
            <a:r>
              <a:rPr lang="fi-FI" sz="1200" b="1" i="0" dirty="0">
                <a:solidFill>
                  <a:srgbClr val="000000"/>
                </a:solidFill>
                <a:effectLst/>
                <a:latin typeface="Abadi Extra Light" panose="020B0204020104020204" pitchFamily="34" charset="0"/>
              </a:rPr>
              <a:t>Taulukko 3.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Tieliikenteen päästöt Raumalla vuonna 2022. Päästöt on jaettu henkilöliikenteeseen ja raskaaseen liikenteeseen. Lisäksi on esitetty Väyläviraston hallinnoimien teiden päästöt sekä niiden osuus tieliikenteen päästöistä sekä kunnan kokonaispäästöistä (ilman teollisuutta). </a:t>
            </a:r>
            <a:endParaRPr lang="fi-FI" sz="1200" b="1" i="0" dirty="0">
              <a:solidFill>
                <a:srgbClr val="000000"/>
              </a:solidFill>
              <a:effectLst/>
              <a:latin typeface="Abadi Extra Light" panose="020B0204020104020204" pitchFamily="34" charset="0"/>
            </a:endParaRPr>
          </a:p>
        </p:txBody>
      </p:sp>
      <p:sp>
        <p:nvSpPr>
          <p:cNvPr id="4" name="Slide Number Placeholder 5">
            <a:extLst>
              <a:ext uri="{FF2B5EF4-FFF2-40B4-BE49-F238E27FC236}">
                <a16:creationId xmlns:a16="http://schemas.microsoft.com/office/drawing/2014/main" id="{DDD70D19-26A0-31AF-DEB0-788DF948087C}"/>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21</a:t>
            </a:fld>
            <a:endParaRPr lang="fi-FI" dirty="0">
              <a:latin typeface="Abadi Extra Light" panose="020B0204020104020204" pitchFamily="34" charset="0"/>
            </a:endParaRPr>
          </a:p>
        </p:txBody>
      </p:sp>
      <p:graphicFrame>
        <p:nvGraphicFramePr>
          <p:cNvPr id="5" name="Taulukko 4" descr="Tieliikenteen päästöjä kuvaava taulukko">
            <a:extLst>
              <a:ext uri="{FF2B5EF4-FFF2-40B4-BE49-F238E27FC236}">
                <a16:creationId xmlns:a16="http://schemas.microsoft.com/office/drawing/2014/main" id="{EC774598-A92B-D3CC-574B-0F40C4AFA376}"/>
              </a:ext>
            </a:extLst>
          </p:cNvPr>
          <p:cNvGraphicFramePr>
            <a:graphicFrameLocks noGrp="1"/>
          </p:cNvGraphicFramePr>
          <p:nvPr>
            <p:extLst>
              <p:ext uri="{D42A27DB-BD31-4B8C-83A1-F6EECF244321}">
                <p14:modId xmlns:p14="http://schemas.microsoft.com/office/powerpoint/2010/main" val="3062843500"/>
              </p:ext>
            </p:extLst>
          </p:nvPr>
        </p:nvGraphicFramePr>
        <p:xfrm>
          <a:off x="6438900" y="2540000"/>
          <a:ext cx="5016500" cy="235204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1958797940"/>
                    </a:ext>
                  </a:extLst>
                </a:gridCol>
                <a:gridCol w="1130300">
                  <a:extLst>
                    <a:ext uri="{9D8B030D-6E8A-4147-A177-3AD203B41FA5}">
                      <a16:colId xmlns:a16="http://schemas.microsoft.com/office/drawing/2014/main" val="641163350"/>
                    </a:ext>
                  </a:extLst>
                </a:gridCol>
              </a:tblGrid>
              <a:tr h="317500">
                <a:tc>
                  <a:txBody>
                    <a:bodyPr/>
                    <a:lstStyle/>
                    <a:p>
                      <a:r>
                        <a:rPr lang="fi-FI" sz="1400" b="0">
                          <a:solidFill>
                            <a:srgbClr val="000000"/>
                          </a:solidFill>
                          <a:latin typeface="Abadi Extra Light" panose="020B0204020104020204" pitchFamily="34" charset="0"/>
                        </a:rPr>
                        <a:t>Tieliikenteen päästöt</a:t>
                      </a:r>
                    </a:p>
                  </a:txBody>
                  <a:tcPr marT="63500">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FF"/>
                    </a:solidFill>
                  </a:tcPr>
                </a:tc>
                <a:tc>
                  <a:txBody>
                    <a:bodyPr/>
                    <a:lstStyle/>
                    <a:p>
                      <a:r>
                        <a:rPr lang="fi-FI" sz="1200" b="0">
                          <a:solidFill>
                            <a:srgbClr val="000000"/>
                          </a:solidFill>
                          <a:latin typeface="Abadi Extra Light" panose="020B0204020104020204" pitchFamily="34" charset="0"/>
                        </a:rPr>
                        <a:t>2022</a:t>
                      </a:r>
                    </a:p>
                  </a:txBody>
                  <a:tcPr marT="63500" anchor="ctr" anchorCtr="1">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FF"/>
                    </a:solidFill>
                  </a:tcPr>
                </a:tc>
                <a:extLst>
                  <a:ext uri="{0D108BD9-81ED-4DB2-BD59-A6C34878D82A}">
                    <a16:rowId xmlns:a16="http://schemas.microsoft.com/office/drawing/2014/main" val="1624587366"/>
                  </a:ext>
                </a:extLst>
              </a:tr>
              <a:tr h="317500">
                <a:tc>
                  <a:txBody>
                    <a:bodyPr/>
                    <a:lstStyle/>
                    <a:p>
                      <a:r>
                        <a:rPr lang="fi-FI" sz="1200" b="0">
                          <a:latin typeface="Abadi Extra Light" panose="020B0204020104020204" pitchFamily="34" charset="0"/>
                        </a:rPr>
                        <a:t>Henkilöliikenne (kt CO</a:t>
                      </a:r>
                      <a:r>
                        <a:rPr lang="fi-FI" sz="1400" b="0" baseline="-25000">
                          <a:latin typeface="Abadi Extra Light" panose="020B0204020104020204" pitchFamily="34" charset="0"/>
                        </a:rPr>
                        <a:t>2</a:t>
                      </a:r>
                      <a:r>
                        <a:rPr lang="fi-FI" sz="1200" b="0">
                          <a:latin typeface="Abadi Extra Light" panose="020B0204020104020204" pitchFamily="34" charset="0"/>
                        </a:rPr>
                        <a:t>-ekv)</a:t>
                      </a:r>
                    </a:p>
                  </a:txBody>
                  <a:tcPr marL="127000" marR="0" marT="63500" marB="63500" anchor="ctr">
                    <a:lnL w="12700" cmpd="sng">
                      <a:solidFill>
                        <a:srgbClr val="000000"/>
                      </a:solidFill>
                    </a:lnL>
                    <a:lnR w="12700" cmpd="sng">
                      <a:solidFill>
                        <a:srgbClr val="000000"/>
                      </a:solidFill>
                    </a:lnR>
                    <a:lnT w="12700" cmpd="sng">
                      <a:solidFill>
                        <a:srgbClr val="000000"/>
                      </a:solidFill>
                    </a:lnT>
                    <a:lnB w="0" cmpd="sng">
                      <a:solidFill>
                        <a:schemeClr val="lt1"/>
                      </a:solidFill>
                    </a:lnB>
                    <a:solidFill>
                      <a:srgbClr val="FFFFFF"/>
                    </a:solidFill>
                  </a:tcPr>
                </a:tc>
                <a:tc>
                  <a:txBody>
                    <a:bodyPr/>
                    <a:lstStyle/>
                    <a:p>
                      <a:r>
                        <a:rPr lang="fi-FI" sz="1200" b="0">
                          <a:latin typeface="Abadi Extra Light" panose="020B0204020104020204" pitchFamily="34" charset="0"/>
                        </a:rPr>
                        <a:t>30,4</a:t>
                      </a:r>
                    </a:p>
                  </a:txBody>
                  <a:tcPr marL="0" marR="0" marT="63500" marB="63500" anchor="ctr" anchorCtr="1">
                    <a:lnL w="12700" cmpd="sng">
                      <a:solidFill>
                        <a:srgbClr val="000000"/>
                      </a:solidFill>
                    </a:lnL>
                    <a:lnR w="12700" cmpd="sng">
                      <a:solidFill>
                        <a:srgbClr val="000000"/>
                      </a:solidFill>
                    </a:lnR>
                    <a:lnT w="12700" cmpd="sng">
                      <a:solidFill>
                        <a:srgbClr val="000000"/>
                      </a:solidFill>
                    </a:lnT>
                    <a:lnB w="0" cmpd="sng">
                      <a:solidFill>
                        <a:schemeClr val="lt1"/>
                      </a:solidFill>
                    </a:lnB>
                    <a:solidFill>
                      <a:srgbClr val="FFFFFF"/>
                    </a:solidFill>
                  </a:tcPr>
                </a:tc>
                <a:extLst>
                  <a:ext uri="{0D108BD9-81ED-4DB2-BD59-A6C34878D82A}">
                    <a16:rowId xmlns:a16="http://schemas.microsoft.com/office/drawing/2014/main" val="650980690"/>
                  </a:ext>
                </a:extLst>
              </a:tr>
              <a:tr h="317500">
                <a:tc>
                  <a:txBody>
                    <a:bodyPr/>
                    <a:lstStyle/>
                    <a:p>
                      <a:r>
                        <a:rPr lang="fi-FI" sz="1200" b="0">
                          <a:latin typeface="Abadi Extra Light" panose="020B0204020104020204" pitchFamily="34" charset="0"/>
                        </a:rPr>
                        <a:t>Raskas liikenne (kt CO</a:t>
                      </a:r>
                      <a:r>
                        <a:rPr lang="fi-FI" sz="1400" b="0" baseline="-25000">
                          <a:latin typeface="Abadi Extra Light" panose="020B0204020104020204" pitchFamily="34" charset="0"/>
                        </a:rPr>
                        <a:t>2</a:t>
                      </a:r>
                      <a:r>
                        <a:rPr lang="fi-FI" sz="1200" b="0">
                          <a:latin typeface="Abadi Extra Light" panose="020B0204020104020204" pitchFamily="34" charset="0"/>
                        </a:rPr>
                        <a:t>-ekv)</a:t>
                      </a:r>
                    </a:p>
                  </a:txBody>
                  <a:tcPr marL="127000" marR="0" marT="0" marB="0" anchor="ctr">
                    <a:lnL w="12700" cmpd="sng">
                      <a:solidFill>
                        <a:srgbClr val="000000"/>
                      </a:solidFill>
                    </a:lnL>
                    <a:lnR w="12700" cmpd="sng">
                      <a:solidFill>
                        <a:srgbClr val="000000"/>
                      </a:solidFill>
                    </a:lnR>
                    <a:lnT w="0" cmpd="sng">
                      <a:solidFill>
                        <a:schemeClr val="lt1"/>
                      </a:solidFill>
                    </a:lnT>
                    <a:lnB w="0" cmpd="sng">
                      <a:solidFill>
                        <a:schemeClr val="lt1"/>
                      </a:solidFill>
                    </a:lnB>
                    <a:solidFill>
                      <a:srgbClr val="FFFFFF"/>
                    </a:solidFill>
                  </a:tcPr>
                </a:tc>
                <a:tc>
                  <a:txBody>
                    <a:bodyPr/>
                    <a:lstStyle/>
                    <a:p>
                      <a:r>
                        <a:rPr lang="fi-FI" sz="1200" b="0">
                          <a:latin typeface="Abadi Extra Light" panose="020B0204020104020204" pitchFamily="34" charset="0"/>
                        </a:rPr>
                        <a:t>17,3</a:t>
                      </a:r>
                    </a:p>
                  </a:txBody>
                  <a:tcPr marL="0" marR="0" marT="0" marB="0" anchor="ctr" anchorCtr="1">
                    <a:lnL w="12700" cmpd="sng">
                      <a:solidFill>
                        <a:srgbClr val="000000"/>
                      </a:solidFill>
                    </a:lnL>
                    <a:lnR w="12700" cmpd="sng">
                      <a:solidFill>
                        <a:srgbClr val="000000"/>
                      </a:solidFill>
                    </a:lnR>
                    <a:lnT w="0" cmpd="sng">
                      <a:solidFill>
                        <a:schemeClr val="lt1"/>
                      </a:solidFill>
                    </a:lnT>
                    <a:lnB w="0" cmpd="sng">
                      <a:solidFill>
                        <a:schemeClr val="lt1"/>
                      </a:solidFill>
                    </a:lnB>
                    <a:solidFill>
                      <a:srgbClr val="FFFFFF"/>
                    </a:solidFill>
                  </a:tcPr>
                </a:tc>
                <a:extLst>
                  <a:ext uri="{0D108BD9-81ED-4DB2-BD59-A6C34878D82A}">
                    <a16:rowId xmlns:a16="http://schemas.microsoft.com/office/drawing/2014/main" val="3046514783"/>
                  </a:ext>
                </a:extLst>
              </a:tr>
              <a:tr h="317500">
                <a:tc>
                  <a:txBody>
                    <a:bodyPr/>
                    <a:lstStyle/>
                    <a:p>
                      <a:r>
                        <a:rPr lang="fi-FI" sz="1200" b="0">
                          <a:latin typeface="Abadi Extra Light" panose="020B0204020104020204" pitchFamily="34" charset="0"/>
                        </a:rPr>
                        <a:t>Tieliikenne yhteensä (kt CO</a:t>
                      </a:r>
                      <a:r>
                        <a:rPr lang="fi-FI" sz="1400" b="0" baseline="-25000">
                          <a:latin typeface="Abadi Extra Light" panose="020B0204020104020204" pitchFamily="34" charset="0"/>
                        </a:rPr>
                        <a:t>2</a:t>
                      </a:r>
                      <a:r>
                        <a:rPr lang="fi-FI" sz="1200" b="0">
                          <a:latin typeface="Abadi Extra Light" panose="020B0204020104020204" pitchFamily="34" charset="0"/>
                        </a:rPr>
                        <a:t>-ekv)</a:t>
                      </a:r>
                    </a:p>
                  </a:txBody>
                  <a:tcPr marL="127000" marR="0" marT="0" marB="0" anchor="ctr">
                    <a:lnL w="12700" cmpd="sng">
                      <a:solidFill>
                        <a:srgbClr val="000000"/>
                      </a:solidFill>
                    </a:lnL>
                    <a:lnR w="12700" cmpd="sng">
                      <a:solidFill>
                        <a:srgbClr val="000000"/>
                      </a:solidFill>
                    </a:lnR>
                    <a:lnT w="0" cmpd="sng">
                      <a:solidFill>
                        <a:schemeClr val="lt1"/>
                      </a:solidFill>
                    </a:lnT>
                    <a:lnB w="0" cmpd="sng">
                      <a:solidFill>
                        <a:schemeClr val="lt1"/>
                      </a:solidFill>
                    </a:lnB>
                    <a:solidFill>
                      <a:srgbClr val="FFFFFF"/>
                    </a:solidFill>
                  </a:tcPr>
                </a:tc>
                <a:tc>
                  <a:txBody>
                    <a:bodyPr/>
                    <a:lstStyle/>
                    <a:p>
                      <a:r>
                        <a:rPr lang="fi-FI" sz="1200" b="0">
                          <a:latin typeface="Abadi Extra Light" panose="020B0204020104020204" pitchFamily="34" charset="0"/>
                        </a:rPr>
                        <a:t>47,7</a:t>
                      </a:r>
                    </a:p>
                  </a:txBody>
                  <a:tcPr marL="0" marR="0" marT="0" marB="0" anchor="ctr" anchorCtr="1">
                    <a:lnL w="12700" cmpd="sng">
                      <a:solidFill>
                        <a:srgbClr val="000000"/>
                      </a:solidFill>
                    </a:lnL>
                    <a:lnR w="12700" cmpd="sng">
                      <a:solidFill>
                        <a:srgbClr val="000000"/>
                      </a:solidFill>
                    </a:lnR>
                    <a:lnT w="0" cmpd="sng">
                      <a:solidFill>
                        <a:schemeClr val="lt1"/>
                      </a:solidFill>
                    </a:lnT>
                    <a:lnB w="0" cmpd="sng">
                      <a:solidFill>
                        <a:schemeClr val="lt1"/>
                      </a:solidFill>
                    </a:lnB>
                    <a:solidFill>
                      <a:srgbClr val="FFFFFF"/>
                    </a:solidFill>
                  </a:tcPr>
                </a:tc>
                <a:extLst>
                  <a:ext uri="{0D108BD9-81ED-4DB2-BD59-A6C34878D82A}">
                    <a16:rowId xmlns:a16="http://schemas.microsoft.com/office/drawing/2014/main" val="1607412313"/>
                  </a:ext>
                </a:extLst>
              </a:tr>
              <a:tr h="317500">
                <a:tc>
                  <a:txBody>
                    <a:bodyPr/>
                    <a:lstStyle/>
                    <a:p>
                      <a:r>
                        <a:rPr lang="fi-FI" sz="1200" b="0" dirty="0">
                          <a:latin typeface="Abadi Extra Light" panose="020B0204020104020204" pitchFamily="34" charset="0"/>
                        </a:rPr>
                        <a:t>Väyläviraston hallinnoimat</a:t>
                      </a:r>
                      <a:r>
                        <a:rPr lang="fi-FI" sz="1400" b="0" baseline="-25000" dirty="0">
                          <a:latin typeface="Abadi Extra Light" panose="020B0204020104020204" pitchFamily="34" charset="0"/>
                        </a:rPr>
                        <a:t> </a:t>
                      </a:r>
                      <a:r>
                        <a:rPr lang="fi-FI" sz="1200" b="0" dirty="0">
                          <a:latin typeface="Abadi Extra Light" panose="020B0204020104020204" pitchFamily="34" charset="0"/>
                        </a:rPr>
                        <a:t>tiet (</a:t>
                      </a:r>
                      <a:r>
                        <a:rPr lang="fi-FI" sz="1200" b="0" dirty="0" err="1">
                          <a:latin typeface="Abadi Extra Light" panose="020B0204020104020204" pitchFamily="34" charset="0"/>
                        </a:rPr>
                        <a:t>kt</a:t>
                      </a:r>
                      <a:r>
                        <a:rPr lang="fi-FI" sz="1200" b="0" dirty="0">
                          <a:latin typeface="Abadi Extra Light" panose="020B0204020104020204" pitchFamily="34" charset="0"/>
                        </a:rPr>
                        <a:t> CO</a:t>
                      </a:r>
                      <a:r>
                        <a:rPr lang="fi-FI" sz="1200" b="0" baseline="-25000" dirty="0">
                          <a:latin typeface="Abadi Extra Light" panose="020B0204020104020204" pitchFamily="34" charset="0"/>
                        </a:rPr>
                        <a:t>2</a:t>
                      </a:r>
                      <a:r>
                        <a:rPr lang="fi-FI" sz="1200" b="0" dirty="0">
                          <a:latin typeface="Abadi Extra Light" panose="020B0204020104020204" pitchFamily="34" charset="0"/>
                        </a:rPr>
                        <a:t>-ekv)</a:t>
                      </a:r>
                    </a:p>
                  </a:txBody>
                  <a:tcPr marL="127000" marR="0" marT="0" marB="0" anchor="ctr">
                    <a:lnL w="12700" cmpd="sng">
                      <a:solidFill>
                        <a:srgbClr val="000000"/>
                      </a:solidFill>
                    </a:lnL>
                    <a:lnR w="12700" cmpd="sng">
                      <a:solidFill>
                        <a:srgbClr val="000000"/>
                      </a:solidFill>
                    </a:lnR>
                    <a:lnT w="0" cmpd="sng">
                      <a:solidFill>
                        <a:schemeClr val="lt1"/>
                      </a:solidFill>
                    </a:lnT>
                    <a:lnB w="0" cmpd="sng">
                      <a:solidFill>
                        <a:schemeClr val="lt1"/>
                      </a:solidFill>
                    </a:lnB>
                    <a:solidFill>
                      <a:srgbClr val="FFFFFF"/>
                    </a:solidFill>
                  </a:tcPr>
                </a:tc>
                <a:tc>
                  <a:txBody>
                    <a:bodyPr/>
                    <a:lstStyle/>
                    <a:p>
                      <a:r>
                        <a:rPr lang="fi-FI" sz="1200" b="0">
                          <a:latin typeface="Abadi Extra Light" panose="020B0204020104020204" pitchFamily="34" charset="0"/>
                        </a:rPr>
                        <a:t>28,0</a:t>
                      </a:r>
                    </a:p>
                  </a:txBody>
                  <a:tcPr marL="0" marR="0" marT="0" marB="0" anchor="ctr" anchorCtr="1">
                    <a:lnL w="12700" cmpd="sng">
                      <a:solidFill>
                        <a:srgbClr val="000000"/>
                      </a:solidFill>
                    </a:lnL>
                    <a:lnR w="12700" cmpd="sng">
                      <a:solidFill>
                        <a:srgbClr val="000000"/>
                      </a:solidFill>
                    </a:lnR>
                    <a:lnT w="0" cmpd="sng">
                      <a:solidFill>
                        <a:schemeClr val="lt1"/>
                      </a:solidFill>
                    </a:lnT>
                    <a:lnB w="0" cmpd="sng">
                      <a:solidFill>
                        <a:schemeClr val="lt1"/>
                      </a:solidFill>
                    </a:lnB>
                    <a:solidFill>
                      <a:srgbClr val="FFFFFF"/>
                    </a:solidFill>
                  </a:tcPr>
                </a:tc>
                <a:extLst>
                  <a:ext uri="{0D108BD9-81ED-4DB2-BD59-A6C34878D82A}">
                    <a16:rowId xmlns:a16="http://schemas.microsoft.com/office/drawing/2014/main" val="487544397"/>
                  </a:ext>
                </a:extLst>
              </a:tr>
              <a:tr h="317500">
                <a:tc>
                  <a:txBody>
                    <a:bodyPr/>
                    <a:lstStyle/>
                    <a:p>
                      <a:r>
                        <a:rPr lang="fi-FI" sz="1200" b="0">
                          <a:latin typeface="Abadi Extra Light" panose="020B0204020104020204" pitchFamily="34" charset="0"/>
                        </a:rPr>
                        <a:t>Väyläviraston teiden osuus tieliikenteen päästöistä (%)</a:t>
                      </a:r>
                    </a:p>
                  </a:txBody>
                  <a:tcPr marL="127000" marR="0" marT="0" marB="0" anchor="ctr">
                    <a:lnL w="12700" cmpd="sng">
                      <a:solidFill>
                        <a:srgbClr val="000000"/>
                      </a:solidFill>
                    </a:lnL>
                    <a:lnR w="12700" cmpd="sng">
                      <a:solidFill>
                        <a:srgbClr val="000000"/>
                      </a:solidFill>
                    </a:lnR>
                    <a:lnT w="0" cmpd="sng">
                      <a:solidFill>
                        <a:schemeClr val="lt1"/>
                      </a:solidFill>
                    </a:lnT>
                    <a:lnB w="0" cmpd="sng">
                      <a:solidFill>
                        <a:schemeClr val="lt1"/>
                      </a:solidFill>
                    </a:lnB>
                    <a:solidFill>
                      <a:srgbClr val="FFFFFF"/>
                    </a:solidFill>
                  </a:tcPr>
                </a:tc>
                <a:tc>
                  <a:txBody>
                    <a:bodyPr/>
                    <a:lstStyle/>
                    <a:p>
                      <a:r>
                        <a:rPr lang="fi-FI" sz="1200" b="0">
                          <a:latin typeface="Abadi Extra Light" panose="020B0204020104020204" pitchFamily="34" charset="0"/>
                        </a:rPr>
                        <a:t>58,8</a:t>
                      </a:r>
                    </a:p>
                  </a:txBody>
                  <a:tcPr marL="0" marR="0" marT="0" marB="0" anchor="ctr" anchorCtr="1">
                    <a:lnL w="12700" cmpd="sng">
                      <a:solidFill>
                        <a:srgbClr val="000000"/>
                      </a:solidFill>
                    </a:lnL>
                    <a:lnR w="12700" cmpd="sng">
                      <a:solidFill>
                        <a:srgbClr val="000000"/>
                      </a:solidFill>
                    </a:lnR>
                    <a:lnT w="0" cmpd="sng">
                      <a:solidFill>
                        <a:schemeClr val="lt1"/>
                      </a:solidFill>
                    </a:lnT>
                    <a:lnB w="0" cmpd="sng">
                      <a:solidFill>
                        <a:schemeClr val="lt1"/>
                      </a:solidFill>
                    </a:lnB>
                    <a:solidFill>
                      <a:srgbClr val="FFFFFF"/>
                    </a:solidFill>
                  </a:tcPr>
                </a:tc>
                <a:extLst>
                  <a:ext uri="{0D108BD9-81ED-4DB2-BD59-A6C34878D82A}">
                    <a16:rowId xmlns:a16="http://schemas.microsoft.com/office/drawing/2014/main" val="2396584185"/>
                  </a:ext>
                </a:extLst>
              </a:tr>
              <a:tr h="317500">
                <a:tc>
                  <a:txBody>
                    <a:bodyPr/>
                    <a:lstStyle/>
                    <a:p>
                      <a:r>
                        <a:rPr lang="fi-FI" sz="1200" b="0">
                          <a:latin typeface="Abadi Extra Light" panose="020B0204020104020204" pitchFamily="34" charset="0"/>
                        </a:rPr>
                        <a:t>Väyläviraston teiden osuus kokonaispäästöistä (ilman teollisuutta) (%)</a:t>
                      </a:r>
                    </a:p>
                  </a:txBody>
                  <a:tcPr marL="127000" marT="12700" marB="63500" anchor="ctr">
                    <a:lnL w="12700" cmpd="sng">
                      <a:solidFill>
                        <a:srgbClr val="000000"/>
                      </a:solidFill>
                    </a:lnL>
                    <a:lnR w="12700" cmpd="sng">
                      <a:solidFill>
                        <a:srgbClr val="000000"/>
                      </a:solidFill>
                    </a:lnR>
                    <a:lnT w="0" cmpd="sng">
                      <a:solidFill>
                        <a:schemeClr val="lt1"/>
                      </a:solidFill>
                    </a:lnT>
                    <a:lnB w="12700" cmpd="sng">
                      <a:solidFill>
                        <a:srgbClr val="000000"/>
                      </a:solidFill>
                    </a:lnB>
                    <a:solidFill>
                      <a:srgbClr val="FFFFFF"/>
                    </a:solidFill>
                  </a:tcPr>
                </a:tc>
                <a:tc>
                  <a:txBody>
                    <a:bodyPr/>
                    <a:lstStyle/>
                    <a:p>
                      <a:r>
                        <a:rPr lang="fi-FI" sz="1200" b="0" dirty="0">
                          <a:latin typeface="Abadi Extra Light" panose="020B0204020104020204" pitchFamily="34" charset="0"/>
                        </a:rPr>
                        <a:t>22,4</a:t>
                      </a:r>
                    </a:p>
                  </a:txBody>
                  <a:tcPr marT="12700" marB="63500" anchor="ctr" anchorCtr="1">
                    <a:lnL w="12700" cmpd="sng">
                      <a:solidFill>
                        <a:srgbClr val="000000"/>
                      </a:solidFill>
                    </a:lnL>
                    <a:lnR w="12700" cmpd="sng">
                      <a:solidFill>
                        <a:srgbClr val="000000"/>
                      </a:solidFill>
                    </a:lnR>
                    <a:lnT w="0" cmpd="sng">
                      <a:solidFill>
                        <a:schemeClr val="lt1"/>
                      </a:solidFill>
                    </a:lnT>
                    <a:lnB w="12700" cmpd="sng">
                      <a:solidFill>
                        <a:srgbClr val="000000"/>
                      </a:solidFill>
                    </a:lnB>
                    <a:solidFill>
                      <a:srgbClr val="FFFFFF"/>
                    </a:solidFill>
                  </a:tcPr>
                </a:tc>
                <a:extLst>
                  <a:ext uri="{0D108BD9-81ED-4DB2-BD59-A6C34878D82A}">
                    <a16:rowId xmlns:a16="http://schemas.microsoft.com/office/drawing/2014/main" val="896267383"/>
                  </a:ext>
                </a:extLst>
              </a:tr>
            </a:tbl>
          </a:graphicData>
        </a:graphic>
      </p:graphicFrame>
    </p:spTree>
    <p:extLst>
      <p:ext uri="{BB962C8B-B14F-4D97-AF65-F5344CB8AC3E}">
        <p14:creationId xmlns:p14="http://schemas.microsoft.com/office/powerpoint/2010/main" val="332760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ohja17_Tieliikenteen_päästöt">
    <p:spTree>
      <p:nvGrpSpPr>
        <p:cNvPr id="1" name=""/>
        <p:cNvGrpSpPr/>
        <p:nvPr/>
      </p:nvGrpSpPr>
      <p:grpSpPr>
        <a:xfrm>
          <a:off x="0" y="0"/>
          <a:ext cx="0" cy="0"/>
          <a:chOff x="0" y="0"/>
          <a:chExt cx="0" cy="0"/>
        </a:xfrm>
      </p:grpSpPr>
      <p:pic>
        <p:nvPicPr>
          <p:cNvPr id="8" name="Picture 7" descr="Pinottu pylväskaavio. Tieliikenteen päästöjen kehitys lasketun aikasarjan ajalta. Tiedot esitetty liitteen 1 taulukossa.">
            <a:extLst>
              <a:ext uri="{FF2B5EF4-FFF2-40B4-BE49-F238E27FC236}">
                <a16:creationId xmlns:a16="http://schemas.microsoft.com/office/drawing/2014/main" id="{28142B79-920F-4E87-B32A-B896870CFFC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9" name="Picture 8" descr="Pinottu pylväskaavio. Tieliikenteen päästöjen kehitys lasketun aikasarjan ajalta. Tiedot esitetty liitteen 1 taulukossa.">
            <a:extLst>
              <a:ext uri="{FF2B5EF4-FFF2-40B4-BE49-F238E27FC236}">
                <a16:creationId xmlns:a16="http://schemas.microsoft.com/office/drawing/2014/main" id="{02B50605-B5D9-4710-BDF6-0D208EB6B1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10" name="TextBox 9">
            <a:extLst>
              <a:ext uri="{FF2B5EF4-FFF2-40B4-BE49-F238E27FC236}">
                <a16:creationId xmlns:a16="http://schemas.microsoft.com/office/drawing/2014/main" id="{B064A646-F672-409F-B917-484E0310B87F}"/>
              </a:ext>
            </a:extLst>
          </p:cNvPr>
          <p:cNvSpPr txBox="1"/>
          <p:nvPr/>
        </p:nvSpPr>
        <p:spPr>
          <a:xfrm>
            <a:off x="499300" y="5760000"/>
            <a:ext cx="11160000" cy="461665"/>
          </a:xfrm>
          <a:prstGeom prst="rect">
            <a:avLst/>
          </a:prstGeom>
          <a:noFill/>
        </p:spPr>
        <p:txBody>
          <a:bodyPr wrap="square">
            <a:spAutoFit/>
          </a:bodyPr>
          <a:lstStyle/>
          <a:p>
            <a:r>
              <a:rPr lang="fi-FI" sz="1200" b="1" dirty="0">
                <a:latin typeface="Abadi Extra Light" panose="020B0204020104020204" pitchFamily="34" charset="0"/>
              </a:rPr>
              <a:t>Kuva 12.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Tieliikenteen päästöt Raumalla</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 vuosina 2008–2023</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 Vuoden 2023 tieto on ennakkotieto, joka perustuu </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muutoksiin liikennepolttoaineiden jakeluvelvoitteessa</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a:t>
            </a:r>
          </a:p>
          <a:p>
            <a:r>
              <a:rPr lang="fi-FI" sz="1200" b="1" i="1" dirty="0">
                <a:effectLst/>
                <a:latin typeface="Abadi Extra Light" panose="020B0204020104020204" pitchFamily="34" charset="0"/>
              </a:rPr>
              <a:t>(CO2-raportti, 2024).</a:t>
            </a:r>
            <a:endParaRPr lang="fi-FI" sz="1200" b="1" dirty="0">
              <a:latin typeface="Abadi Extra Light" panose="020B0204020104020204" pitchFamily="34" charset="0"/>
            </a:endParaRPr>
          </a:p>
        </p:txBody>
      </p:sp>
      <p:sp>
        <p:nvSpPr>
          <p:cNvPr id="3" name="Slide Number Placeholder 5">
            <a:extLst>
              <a:ext uri="{FF2B5EF4-FFF2-40B4-BE49-F238E27FC236}">
                <a16:creationId xmlns:a16="http://schemas.microsoft.com/office/drawing/2014/main" id="{DC85359F-5914-B83D-6CD7-367B956B0166}"/>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22</a:t>
            </a:fld>
            <a:endParaRPr lang="fi-FI" dirty="0">
              <a:latin typeface="Abadi Extra Light" panose="020B0204020104020204" pitchFamily="34" charset="0"/>
            </a:endParaRPr>
          </a:p>
        </p:txBody>
      </p:sp>
      <p:graphicFrame>
        <p:nvGraphicFramePr>
          <p:cNvPr id="5" name="Kaavio 4">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58038220"/>
              </p:ext>
            </p:extLst>
          </p:nvPr>
        </p:nvGraphicFramePr>
        <p:xfrm>
          <a:off x="646103" y="684359"/>
          <a:ext cx="10866393" cy="49922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524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ohja18_Maatalous">
    <p:spTree>
      <p:nvGrpSpPr>
        <p:cNvPr id="1" name=""/>
        <p:cNvGrpSpPr/>
        <p:nvPr/>
      </p:nvGrpSpPr>
      <p:grpSpPr>
        <a:xfrm>
          <a:off x="0" y="0"/>
          <a:ext cx="0" cy="0"/>
          <a:chOff x="0" y="0"/>
          <a:chExt cx="0" cy="0"/>
        </a:xfrm>
      </p:grpSpPr>
      <p:pic>
        <p:nvPicPr>
          <p:cNvPr id="7" name="Picture 6" descr="Kuvituskuva. Valkoinen lammas.">
            <a:extLst>
              <a:ext uri="{FF2B5EF4-FFF2-40B4-BE49-F238E27FC236}">
                <a16:creationId xmlns:a16="http://schemas.microsoft.com/office/drawing/2014/main" id="{258F6218-0528-87A6-607E-97C2056D58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6096000" cy="6858000"/>
          </a:xfrm>
          <a:prstGeom prst="rect">
            <a:avLst/>
          </a:prstGeom>
        </p:spPr>
      </p:pic>
      <p:sp>
        <p:nvSpPr>
          <p:cNvPr id="2" name="Otsikkomuoto">
            <a:extLst>
              <a:ext uri="{FF2B5EF4-FFF2-40B4-BE49-F238E27FC236}">
                <a16:creationId xmlns:a16="http://schemas.microsoft.com/office/drawing/2014/main" id="{73FB6BCB-E0D0-45E1-A430-83D84EE26C24}"/>
              </a:ext>
            </a:extLst>
          </p:cNvPr>
          <p:cNvSpPr>
            <a:spLocks noGrp="1"/>
          </p:cNvSpPr>
          <p:nvPr>
            <p:ph type="title"/>
          </p:nvPr>
        </p:nvSpPr>
        <p:spPr>
          <a:xfrm>
            <a:off x="6459773" y="443706"/>
            <a:ext cx="5257800" cy="1325563"/>
          </a:xfrm>
        </p:spPr>
        <p:txBody>
          <a:bodyPr/>
          <a:lstStyle/>
          <a:p>
            <a:r>
              <a:rPr lang="fi-FI" dirty="0">
                <a:latin typeface="Abadi Extra Light" panose="020B0204020104020204" pitchFamily="34" charset="0"/>
              </a:rPr>
              <a:t>7. Maatalous</a:t>
            </a:r>
          </a:p>
        </p:txBody>
      </p:sp>
      <p:sp>
        <p:nvSpPr>
          <p:cNvPr id="3" name="Sisällön paikkamerkki 2">
            <a:extLst>
              <a:ext uri="{FF2B5EF4-FFF2-40B4-BE49-F238E27FC236}">
                <a16:creationId xmlns:a16="http://schemas.microsoft.com/office/drawing/2014/main" id="{304ED8A9-FC5C-4313-A7C5-1EC641E2C0B1}"/>
              </a:ext>
            </a:extLst>
          </p:cNvPr>
          <p:cNvSpPr>
            <a:spLocks noGrp="1"/>
          </p:cNvSpPr>
          <p:nvPr>
            <p:ph sz="half" idx="1"/>
          </p:nvPr>
        </p:nvSpPr>
        <p:spPr>
          <a:xfrm>
            <a:off x="6363696" y="1769268"/>
            <a:ext cx="5181600" cy="4352400"/>
          </a:xfrm>
        </p:spPr>
        <p:txBody>
          <a:bodyPr>
            <a:noAutofit/>
          </a:bodyPr>
          <a:lstStyle/>
          <a:p>
            <a:pPr marL="0" indent="0">
              <a:lnSpc>
                <a:spcPct val="100000"/>
              </a:lnSpc>
              <a:buNone/>
            </a:pPr>
            <a:r>
              <a:rPr lang="fi-FI" sz="1200" dirty="0">
                <a:latin typeface="Abadi Extra Light" panose="020B0204020104020204" pitchFamily="34" charset="0"/>
              </a:rPr>
              <a:t>Suomen kansallinen tavoite on vähentää maatalouden päästöjä 29 prosenttia vuoden 2019 tasosta vuoteen 2035 mennessä. Maatalouden päästöjä tarkasteltaessa on hyvä huomata, että maatalous ei ole ainoastaan päästöjen lähde. Viljelykäytännöillä, kuten monivuotisten nurmien ylläpitämisellä ja talviaikaisella kasvipeitteisyydellä voidaan myös sitoa hiiltä maaperään.</a:t>
            </a:r>
          </a:p>
          <a:p>
            <a:pPr marL="0" indent="0">
              <a:lnSpc>
                <a:spcPct val="100000"/>
              </a:lnSpc>
              <a:buNone/>
            </a:pPr>
            <a:r>
              <a:rPr lang="fi-FI" sz="1200" dirty="0">
                <a:latin typeface="Abadi Extra Light" panose="020B0204020104020204" pitchFamily="34" charset="0"/>
              </a:rPr>
              <a:t>Maatalouden päästöt aiheutuvat eläinten ruuansulatuksesta, eläinten lannasta sekä peltoviljelystä. Merkittävimpiä maatalouden päästölähteitä ovat maaperään lannoitteena lisätyn typen sekä tuotantoeläinten ruuansulatuksesta aiheutuvat päästöt. Eläinten ruuansulatuksen ja lannankäsittelyn päästölaskenta perustuvat eläinten lukumäärään sekä Suomen kasvihuonekaasuinventaarion eläintyyppikohtaisiin päästökertoimiin. Laskennassa ovat mukana seuraavat eläintyypit: nautaeläimet (5 eri luokkaa), hevoset, ponit, lampaat, vuohet, siat, porot ja siipikarja. </a:t>
            </a:r>
          </a:p>
          <a:p>
            <a:pPr marL="0" indent="0">
              <a:lnSpc>
                <a:spcPct val="100000"/>
              </a:lnSpc>
              <a:buNone/>
            </a:pPr>
            <a:r>
              <a:rPr lang="fi-FI" sz="1200" dirty="0">
                <a:latin typeface="Abadi Extra Light" panose="020B0204020104020204" pitchFamily="34" charset="0"/>
              </a:rPr>
              <a:t>Peltoviljelyn päästölaskenta perustuu viljelypinta-alatietoihin seuraaville kasveille: apilansiemen, herne, kaura, kevätvehnä, kukkakaali, lanttu, mukulaselleri, ohra, peruna, porkkana, punajuuri, ruis, seosvilja, sokerijuurikas, syysvehnä, tarhaherne, valkokaali ja öljykasvit. Lisäksi on käytetty tietoa kokokunnan viljelypinta-alasta. Päästöt on laskettu perustuen Suomen kasvihuonekaasuinventaarion menetelmiin. </a:t>
            </a:r>
          </a:p>
          <a:p>
            <a:pPr marL="0" indent="0">
              <a:lnSpc>
                <a:spcPct val="100000"/>
              </a:lnSpc>
              <a:buNone/>
            </a:pPr>
            <a:r>
              <a:rPr lang="fi-FI" sz="1200" dirty="0">
                <a:latin typeface="Abadi Extra Light" panose="020B0204020104020204" pitchFamily="34" charset="0"/>
              </a:rPr>
              <a:t>Kuvassa 13 </a:t>
            </a:r>
            <a:r>
              <a:rPr lang="fi-FI" sz="1200" dirty="0">
                <a:effectLst/>
                <a:latin typeface="Abadi Extra Light" panose="020B0204020104020204" pitchFamily="34" charset="0"/>
                <a:ea typeface="Times New Roman" panose="02020603050405020304" pitchFamily="18" charset="0"/>
                <a:cs typeface="Times New Roman" panose="02020603050405020304" pitchFamily="18" charset="0"/>
              </a:rPr>
              <a:t>on esitetty maatalouden päästöjen kehitys </a:t>
            </a:r>
            <a:r>
              <a:rPr lang="fi-FI" sz="1200" dirty="0">
                <a:latin typeface="Abadi Extra Light" panose="020B0204020104020204" pitchFamily="34" charset="0"/>
                <a:ea typeface="Times New Roman" panose="02020603050405020304" pitchFamily="18" charset="0"/>
                <a:cs typeface="Times New Roman" panose="02020603050405020304" pitchFamily="18" charset="0"/>
              </a:rPr>
              <a:t>vuosina 2008–2023</a:t>
            </a:r>
            <a:r>
              <a:rPr lang="fi-FI" sz="1200" dirty="0">
                <a:effectLst/>
                <a:latin typeface="Abadi Extra Light" panose="020B0204020104020204" pitchFamily="34" charset="0"/>
                <a:ea typeface="Times New Roman" panose="02020603050405020304" pitchFamily="18" charset="0"/>
                <a:cs typeface="Times New Roman" panose="02020603050405020304" pitchFamily="18" charset="0"/>
              </a:rPr>
              <a:t>. Siipikarjan ja porojen lukumäärätiedot perustuvat vuoden 2023 osalta ennakkotietoon. </a:t>
            </a:r>
            <a:endParaRPr lang="fi-FI" sz="1200" dirty="0">
              <a:latin typeface="Abadi Extra Light" panose="020B0204020104020204" pitchFamily="34" charset="0"/>
            </a:endParaRPr>
          </a:p>
        </p:txBody>
      </p:sp>
      <p:pic>
        <p:nvPicPr>
          <p:cNvPr id="14" name="Picture 13" descr="Kuvituskuva. Valkoinen lammas.">
            <a:extLst>
              <a:ext uri="{FF2B5EF4-FFF2-40B4-BE49-F238E27FC236}">
                <a16:creationId xmlns:a16="http://schemas.microsoft.com/office/drawing/2014/main" id="{86829C89-A166-4348-8042-DFD758A192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pic>
        <p:nvPicPr>
          <p:cNvPr id="11" name="Picture 10" descr="Kuvituskuva. Valkoinen lammas.">
            <a:extLst>
              <a:ext uri="{FF2B5EF4-FFF2-40B4-BE49-F238E27FC236}">
                <a16:creationId xmlns:a16="http://schemas.microsoft.com/office/drawing/2014/main" id="{B1531031-6B63-4305-9B6D-13CD220930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022" y="6331169"/>
            <a:ext cx="1224985" cy="531994"/>
          </a:xfrm>
          <a:prstGeom prst="rect">
            <a:avLst/>
          </a:prstGeom>
        </p:spPr>
      </p:pic>
      <p:sp>
        <p:nvSpPr>
          <p:cNvPr id="4" name="Slide Number Placeholder 5">
            <a:extLst>
              <a:ext uri="{FF2B5EF4-FFF2-40B4-BE49-F238E27FC236}">
                <a16:creationId xmlns:a16="http://schemas.microsoft.com/office/drawing/2014/main" id="{6C490B84-A3CE-E568-41EE-14A0B0776989}"/>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23</a:t>
            </a:fld>
            <a:endParaRPr lang="fi-FI" dirty="0">
              <a:latin typeface="Abadi Extra Light" panose="020B0204020104020204" pitchFamily="34" charset="0"/>
            </a:endParaRPr>
          </a:p>
        </p:txBody>
      </p:sp>
    </p:spTree>
    <p:extLst>
      <p:ext uri="{BB962C8B-B14F-4D97-AF65-F5344CB8AC3E}">
        <p14:creationId xmlns:p14="http://schemas.microsoft.com/office/powerpoint/2010/main" val="1078403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ohja19_Maat_pääst_kehitys">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73C979B-DD19-488C-B8CB-06B8BBDA9F80}"/>
              </a:ext>
            </a:extLst>
          </p:cNvPr>
          <p:cNvSpPr txBox="1"/>
          <p:nvPr/>
        </p:nvSpPr>
        <p:spPr>
          <a:xfrm>
            <a:off x="500400" y="5760000"/>
            <a:ext cx="11160000" cy="461665"/>
          </a:xfrm>
          <a:prstGeom prst="rect">
            <a:avLst/>
          </a:prstGeom>
          <a:noFill/>
        </p:spPr>
        <p:txBody>
          <a:bodyPr wrap="square">
            <a:spAutoFit/>
          </a:bodyPr>
          <a:lstStyle/>
          <a:p>
            <a:r>
              <a:rPr lang="fi-FI" sz="1200" b="1" dirty="0">
                <a:latin typeface="Abadi Extra Light" panose="020B0204020104020204" pitchFamily="34" charset="0"/>
              </a:rPr>
              <a:t>Kuva 13.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Maatalouden päästöjen kehitys Raumalla</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 vuosina 2008–2023</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 jaettuna eläinten ruuansulatuksen, lannankäsittelyn ja peltoviljelyn päästöihin. </a:t>
            </a:r>
            <a:r>
              <a:rPr lang="fi-FI" sz="1200" b="1" dirty="0">
                <a:latin typeface="Abadi Extra Light" panose="020B0204020104020204" pitchFamily="34" charset="0"/>
              </a:rPr>
              <a:t>Vuoden 2023 tieto perustuu osittain ennakkotietoihin.</a:t>
            </a:r>
            <a:r>
              <a:rPr lang="fi-FI" sz="1200" b="1" i="1" dirty="0">
                <a:effectLst/>
                <a:latin typeface="Abadi Extra Light" panose="020B0204020104020204" pitchFamily="34" charset="0"/>
              </a:rPr>
              <a:t>(CO2-raportti, 2024).</a:t>
            </a:r>
            <a:endParaRPr lang="fi-FI" sz="1200" b="1" dirty="0">
              <a:latin typeface="Abadi Extra Light" panose="020B0204020104020204" pitchFamily="34" charset="0"/>
            </a:endParaRPr>
          </a:p>
        </p:txBody>
      </p:sp>
      <p:pic>
        <p:nvPicPr>
          <p:cNvPr id="8" name="Picture 7" descr="Pinottu pylväskaavio. Maatalouden päästöjen kehitys lasketun aikasarjan ajalta. Tiedot maatalouden päästöistä yhteensä on esitetty liitteen 1 taulukossa.">
            <a:extLst>
              <a:ext uri="{FF2B5EF4-FFF2-40B4-BE49-F238E27FC236}">
                <a16:creationId xmlns:a16="http://schemas.microsoft.com/office/drawing/2014/main" id="{DCCCB556-2D9F-433C-A5CB-ABFBB16F691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9" name="Picture 8" descr="Pinottu pylväskaavio. Maatalouden päästöjen kehitys lasketun aikasarjan ajalta. Tiedot maatalouden päästöistä yhteensä on esitetty liitteen 1 taulukossa.">
            <a:extLst>
              <a:ext uri="{FF2B5EF4-FFF2-40B4-BE49-F238E27FC236}">
                <a16:creationId xmlns:a16="http://schemas.microsoft.com/office/drawing/2014/main" id="{511B4162-2063-4919-9EE1-C57408C464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3" name="Slide Number Placeholder 5">
            <a:extLst>
              <a:ext uri="{FF2B5EF4-FFF2-40B4-BE49-F238E27FC236}">
                <a16:creationId xmlns:a16="http://schemas.microsoft.com/office/drawing/2014/main" id="{7CAD1010-FE34-174C-9F1B-669ADA8E7193}"/>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24</a:t>
            </a:fld>
            <a:endParaRPr lang="fi-FI" dirty="0">
              <a:latin typeface="Abadi Extra Light" panose="020B0204020104020204" pitchFamily="34" charset="0"/>
            </a:endParaRPr>
          </a:p>
        </p:txBody>
      </p:sp>
      <p:graphicFrame>
        <p:nvGraphicFramePr>
          <p:cNvPr id="2" name="Chart 1" descr="Pinottu pylväskaavio. Maatalouden päästöjen kehitys lasketun aikasarjan ajalta. Tiedot maatalouden päästöistä yhteensä on esitetty liitteen 1 taulukossa.">
            <a:extLst>
              <a:ext uri="{FF2B5EF4-FFF2-40B4-BE49-F238E27FC236}">
                <a16:creationId xmlns:a16="http://schemas.microsoft.com/office/drawing/2014/main" id="{24C76B53-4D23-412D-A2B8-248DF61CE38C}"/>
              </a:ext>
            </a:extLst>
          </p:cNvPr>
          <p:cNvGraphicFramePr>
            <a:graphicFrameLocks noGrp="1"/>
          </p:cNvGraphicFramePr>
          <p:nvPr>
            <p:extLst>
              <p:ext uri="{D42A27DB-BD31-4B8C-83A1-F6EECF244321}">
                <p14:modId xmlns:p14="http://schemas.microsoft.com/office/powerpoint/2010/main" val="3766658698"/>
              </p:ext>
            </p:extLst>
          </p:nvPr>
        </p:nvGraphicFramePr>
        <p:xfrm>
          <a:off x="635000" y="635000"/>
          <a:ext cx="10922000" cy="4826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98433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ohja20_Jätehuolto">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7A884E3D-DE6D-400D-BD6B-5BE215976D22}"/>
              </a:ext>
            </a:extLst>
          </p:cNvPr>
          <p:cNvSpPr>
            <a:spLocks noGrp="1"/>
          </p:cNvSpPr>
          <p:nvPr>
            <p:ph sz="half" idx="1"/>
          </p:nvPr>
        </p:nvSpPr>
        <p:spPr>
          <a:xfrm>
            <a:off x="666309" y="1689054"/>
            <a:ext cx="5180400" cy="4351338"/>
          </a:xfrm>
        </p:spPr>
        <p:txBody>
          <a:bodyPr>
            <a:normAutofit/>
          </a:bodyPr>
          <a:lstStyle/>
          <a:p>
            <a:pPr marL="0" indent="0">
              <a:lnSpc>
                <a:spcPct val="100000"/>
              </a:lnSpc>
              <a:buNone/>
            </a:pPr>
            <a:r>
              <a:rPr lang="fi-FI" sz="1200" dirty="0">
                <a:latin typeface="Abadi Extra Light" panose="020B0204020104020204" pitchFamily="34" charset="0"/>
              </a:rPr>
              <a:t>Jätehuollon päästöt koostuvat kiinteän jätteen kaatopaikkasijoituksesta ja laitoskompostoinnista sekä jäteveden käsittelystä. Kaatopaikoilta peräsin olevien metaanipäästöjen määrää voidaan vähentää edistämällä eloperäisen jätteen kompostointia tai mädättämistä. </a:t>
            </a:r>
          </a:p>
          <a:p>
            <a:pPr marL="0" indent="0">
              <a:lnSpc>
                <a:spcPct val="100000"/>
              </a:lnSpc>
              <a:buNone/>
            </a:pPr>
            <a:r>
              <a:rPr lang="fi-FI" sz="1200" dirty="0">
                <a:latin typeface="Abadi Extra Light" panose="020B0204020104020204" pitchFamily="34" charset="0"/>
              </a:rPr>
              <a:t>Vuonna 2016 biohajoavan ja muun orgaanisen yhdyskuntajätteen, rakennus- ja purkujätteen ja muun jätteen sijoittamista kaatopaikoille sekä tällaisen jätteen hyödyntämistä maantäytössä rajoitettiin orgaanisen jätteen kaatopaikkakiellolla, Kiellolla pyrittiin vähentämään jätteen aiheuttamia kasvihuonekaasupäästöjä ja kaatopaikkojen vesistökuormitusta sekä edistämään luonnonvarojen kestävää käyttöä. Nykyään valtaosa jätteestä hyödynnetään joko energiakäytössä tai materiaalina. Kunnissa, joissa jätteenpoltolla tuotetaan kaukolämpöä, on jätteenpolton päästö mukana kaukolämmönkulutuksen päästössä. </a:t>
            </a:r>
          </a:p>
          <a:p>
            <a:pPr marL="0" indent="0">
              <a:lnSpc>
                <a:spcPct val="100000"/>
              </a:lnSpc>
              <a:buNone/>
            </a:pPr>
            <a:r>
              <a:rPr lang="fi-FI" sz="1200" dirty="0">
                <a:effectLst/>
                <a:latin typeface="Abadi Extra Light" panose="020B0204020104020204" pitchFamily="34" charset="0"/>
                <a:ea typeface="Times New Roman" panose="02020603050405020304" pitchFamily="18" charset="0"/>
                <a:cs typeface="Times New Roman" panose="02020603050405020304" pitchFamily="18" charset="0"/>
              </a:rPr>
              <a:t>Jätehuollon päästöjen kehitys Raumalla </a:t>
            </a:r>
            <a:r>
              <a:rPr lang="fi-FI" sz="1200" dirty="0">
                <a:latin typeface="Abadi Extra Light" panose="020B0204020104020204" pitchFamily="34" charset="0"/>
                <a:ea typeface="Times New Roman" panose="02020603050405020304" pitchFamily="18" charset="0"/>
                <a:cs typeface="Times New Roman" panose="02020603050405020304" pitchFamily="18" charset="0"/>
              </a:rPr>
              <a:t>vuosina 2008–2023</a:t>
            </a:r>
            <a:r>
              <a:rPr lang="fi-FI" sz="1200" dirty="0">
                <a:effectLst/>
                <a:latin typeface="Abadi Extra Light" panose="020B0204020104020204" pitchFamily="34" charset="0"/>
                <a:ea typeface="Times New Roman" panose="02020603050405020304" pitchFamily="18" charset="0"/>
                <a:cs typeface="Times New Roman" panose="02020603050405020304" pitchFamily="18" charset="0"/>
              </a:rPr>
              <a:t> on esitetty kuvassa </a:t>
            </a:r>
            <a:r>
              <a:rPr lang="fi-FI" sz="1200" dirty="0">
                <a:latin typeface="Abadi Extra Light" panose="020B0204020104020204" pitchFamily="34" charset="0"/>
                <a:ea typeface="Times New Roman" panose="02020603050405020304" pitchFamily="18" charset="0"/>
                <a:cs typeface="Times New Roman" panose="02020603050405020304" pitchFamily="18" charset="0"/>
              </a:rPr>
              <a:t>14</a:t>
            </a:r>
            <a:r>
              <a:rPr lang="fi-FI" sz="1200" dirty="0">
                <a:effectLst/>
                <a:latin typeface="Abadi Extra Light" panose="020B0204020104020204" pitchFamily="34" charset="0"/>
                <a:ea typeface="Times New Roman" panose="02020603050405020304" pitchFamily="18" charset="0"/>
                <a:cs typeface="Times New Roman" panose="02020603050405020304" pitchFamily="18" charset="0"/>
              </a:rPr>
              <a:t>. Vuoden 2023 ennakkotietona on vuoden 2022 tieto, sillä laskennassa hyödynnettävät YLVA-järjestelmän vuoden 2023 tiedot eivät olleet laskennan aikaan saatavilla. </a:t>
            </a:r>
            <a:r>
              <a:rPr lang="fi-FI" sz="1200" dirty="0">
                <a:latin typeface="Abadi Extra Light" panose="020B0204020104020204" pitchFamily="34" charset="0"/>
                <a:ea typeface="Times New Roman" panose="02020603050405020304" pitchFamily="18" charset="0"/>
                <a:cs typeface="Times New Roman" panose="02020603050405020304" pitchFamily="18" charset="0"/>
              </a:rPr>
              <a:t>Vuosin väliset vaihtelut jätteiden käsittelystä aiheutuvien päästöjen osalta ovat yleensä pieniä. </a:t>
            </a:r>
          </a:p>
          <a:p>
            <a:pPr marL="0" indent="0">
              <a:lnSpc>
                <a:spcPct val="100000"/>
              </a:lnSpc>
              <a:buNone/>
            </a:pPr>
            <a:r>
              <a:rPr lang="fi-FI" sz="1200" dirty="0">
                <a:latin typeface="Abadi Extra Light" panose="020B0204020104020204" pitchFamily="34" charset="0"/>
                <a:cs typeface="Times New Roman" panose="02020603050405020304" pitchFamily="18" charset="0"/>
              </a:rPr>
              <a:t>Kaatopaikkojen metaanipäästöjen laskennassa hyödynnettävää FOD-mallia (</a:t>
            </a:r>
            <a:r>
              <a:rPr lang="fi-FI" sz="1200" dirty="0" err="1">
                <a:latin typeface="Abadi Extra Light" panose="020B0204020104020204" pitchFamily="34" charset="0"/>
                <a:cs typeface="Times New Roman" panose="02020603050405020304" pitchFamily="18" charset="0"/>
              </a:rPr>
              <a:t>first</a:t>
            </a:r>
            <a:r>
              <a:rPr lang="fi-FI" sz="1200" dirty="0">
                <a:latin typeface="Abadi Extra Light" panose="020B0204020104020204" pitchFamily="34" charset="0"/>
                <a:cs typeface="Times New Roman" panose="02020603050405020304" pitchFamily="18" charset="0"/>
              </a:rPr>
              <a:t> </a:t>
            </a:r>
            <a:r>
              <a:rPr lang="fi-FI" sz="1200" dirty="0" err="1">
                <a:latin typeface="Abadi Extra Light" panose="020B0204020104020204" pitchFamily="34" charset="0"/>
                <a:cs typeface="Times New Roman" panose="02020603050405020304" pitchFamily="18" charset="0"/>
              </a:rPr>
              <a:t>order</a:t>
            </a:r>
            <a:r>
              <a:rPr lang="fi-FI" sz="1200" dirty="0">
                <a:latin typeface="Abadi Extra Light" panose="020B0204020104020204" pitchFamily="34" charset="0"/>
                <a:cs typeface="Times New Roman" panose="02020603050405020304" pitchFamily="18" charset="0"/>
              </a:rPr>
              <a:t> </a:t>
            </a:r>
            <a:r>
              <a:rPr lang="fi-FI" sz="1200" dirty="0" err="1">
                <a:latin typeface="Abadi Extra Light" panose="020B0204020104020204" pitchFamily="34" charset="0"/>
                <a:cs typeface="Times New Roman" panose="02020603050405020304" pitchFamily="18" charset="0"/>
              </a:rPr>
              <a:t>decay</a:t>
            </a:r>
            <a:r>
              <a:rPr lang="fi-FI" sz="1200" dirty="0">
                <a:latin typeface="Abadi Extra Light" panose="020B0204020104020204" pitchFamily="34" charset="0"/>
                <a:cs typeface="Times New Roman" panose="02020603050405020304" pitchFamily="18" charset="0"/>
              </a:rPr>
              <a:t>) päivitettiin Suomen ympäristökeskuksen toimesta vuoden 2022 aikana. Päivitetty laskentamalli on otettu käyttöön vuoden 2024 raporteissa ja tämä vaikuttaa joidenkin kuntien jätehuollon päästöihin. </a:t>
            </a:r>
            <a:endParaRPr lang="fi-FI" sz="1800" dirty="0">
              <a:latin typeface="Abadi Extra Light" panose="020B0204020104020204" pitchFamily="34" charset="0"/>
              <a:cs typeface="Times New Roman" panose="02020603050405020304" pitchFamily="18" charset="0"/>
            </a:endParaRPr>
          </a:p>
        </p:txBody>
      </p:sp>
      <p:sp>
        <p:nvSpPr>
          <p:cNvPr id="2" name="Otsikkomuoto">
            <a:extLst>
              <a:ext uri="{FF2B5EF4-FFF2-40B4-BE49-F238E27FC236}">
                <a16:creationId xmlns:a16="http://schemas.microsoft.com/office/drawing/2014/main" id="{C032E444-5BE4-4749-AB3A-F499A051F2CF}"/>
              </a:ext>
            </a:extLst>
          </p:cNvPr>
          <p:cNvSpPr>
            <a:spLocks noGrp="1"/>
          </p:cNvSpPr>
          <p:nvPr>
            <p:ph type="title"/>
          </p:nvPr>
        </p:nvSpPr>
        <p:spPr/>
        <p:txBody>
          <a:bodyPr/>
          <a:lstStyle/>
          <a:p>
            <a:r>
              <a:rPr lang="fi-FI" dirty="0">
                <a:latin typeface="Abadi Extra Light" panose="020B0204020104020204" pitchFamily="34" charset="0"/>
              </a:rPr>
              <a:t>8. Jätehuolto</a:t>
            </a:r>
          </a:p>
        </p:txBody>
      </p:sp>
      <p:pic>
        <p:nvPicPr>
          <p:cNvPr id="6" name="Picture 5" descr="Kuvituskuva. Komposti, jossa multaa ja ruuantähteitä.">
            <a:extLst>
              <a:ext uri="{FF2B5EF4-FFF2-40B4-BE49-F238E27FC236}">
                <a16:creationId xmlns:a16="http://schemas.microsoft.com/office/drawing/2014/main" id="{F30F794D-2D45-4650-9E17-9E1D6FDA8A3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Kuvituskuva. Komposti, jossa multaa ja ruuantähteitä.">
            <a:extLst>
              <a:ext uri="{FF2B5EF4-FFF2-40B4-BE49-F238E27FC236}">
                <a16:creationId xmlns:a16="http://schemas.microsoft.com/office/drawing/2014/main" id="{6E559519-2391-466D-8C37-193B60E604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4" name="Slide Number Placeholder 5">
            <a:extLst>
              <a:ext uri="{FF2B5EF4-FFF2-40B4-BE49-F238E27FC236}">
                <a16:creationId xmlns:a16="http://schemas.microsoft.com/office/drawing/2014/main" id="{DE3A393B-1F9E-8E64-4A05-B99296B30299}"/>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25</a:t>
            </a:fld>
            <a:endParaRPr lang="fi-FI" dirty="0">
              <a:latin typeface="Abadi Extra Light" panose="020B0204020104020204" pitchFamily="34" charset="0"/>
            </a:endParaRPr>
          </a:p>
        </p:txBody>
      </p:sp>
      <p:pic>
        <p:nvPicPr>
          <p:cNvPr id="9" name="Picture 8" descr="Kuvituskuva. Komposti, jossa multaa ja ruuantähteitä.">
            <a:extLst>
              <a:ext uri="{FF2B5EF4-FFF2-40B4-BE49-F238E27FC236}">
                <a16:creationId xmlns:a16="http://schemas.microsoft.com/office/drawing/2014/main" id="{53C6E457-1C57-8EFE-6682-DC966B667D65}"/>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096000" y="0"/>
            <a:ext cx="6604932" cy="6858000"/>
          </a:xfrm>
          <a:prstGeom prst="rect">
            <a:avLst/>
          </a:prstGeom>
        </p:spPr>
      </p:pic>
    </p:spTree>
    <p:extLst>
      <p:ext uri="{BB962C8B-B14F-4D97-AF65-F5344CB8AC3E}">
        <p14:creationId xmlns:p14="http://schemas.microsoft.com/office/powerpoint/2010/main" val="4141277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ohja21_Jätehuollon_pääst_kehitys">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99CF29D-3925-4CA5-95B8-4B93F1B4E85A}"/>
              </a:ext>
            </a:extLst>
          </p:cNvPr>
          <p:cNvSpPr txBox="1"/>
          <p:nvPr/>
        </p:nvSpPr>
        <p:spPr>
          <a:xfrm>
            <a:off x="500399" y="5760000"/>
            <a:ext cx="11160000" cy="276999"/>
          </a:xfrm>
          <a:prstGeom prst="rect">
            <a:avLst/>
          </a:prstGeom>
          <a:noFill/>
        </p:spPr>
        <p:txBody>
          <a:bodyPr wrap="square">
            <a:spAutoFit/>
          </a:bodyPr>
          <a:lstStyle/>
          <a:p>
            <a:pPr algn="l"/>
            <a:r>
              <a:rPr lang="fi-FI" sz="1200" b="1" i="0" dirty="0">
                <a:effectLst/>
                <a:latin typeface="Abadi Extra Light" panose="020B0204020104020204" pitchFamily="34" charset="0"/>
              </a:rPr>
              <a:t>Kuva 14.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Jätehuollon päästöjen kehitys Raumalla</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 vuosina 2008–2023</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 Vuoden 2023 ennakkotietona on vuoden 2022 tieto.</a:t>
            </a:r>
            <a:r>
              <a:rPr lang="fi-FI" sz="1200" b="1" i="1" dirty="0">
                <a:effectLst/>
                <a:latin typeface="Abadi Extra Light" panose="020B0204020104020204" pitchFamily="34" charset="0"/>
              </a:rPr>
              <a:t>(CO2-raportti, 2024).</a:t>
            </a:r>
            <a:endParaRPr lang="fi-FI" sz="1200" b="1" i="0" dirty="0">
              <a:effectLst/>
              <a:latin typeface="Abadi Extra Light" panose="020B0204020104020204" pitchFamily="34" charset="0"/>
            </a:endParaRPr>
          </a:p>
        </p:txBody>
      </p:sp>
      <p:pic>
        <p:nvPicPr>
          <p:cNvPr id="8" name="Picture 7" descr="Pinottu pylväskaavio. Jätehuollon päästöjen kehitys lasketun aikasarjan ajalta. Tiedot jätehuollon päästöistä yhteensä on esitetty liitteen 1 taulukossa.">
            <a:extLst>
              <a:ext uri="{FF2B5EF4-FFF2-40B4-BE49-F238E27FC236}">
                <a16:creationId xmlns:a16="http://schemas.microsoft.com/office/drawing/2014/main" id="{05656AF5-5A95-4E60-8641-CDB990E631A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9" name="Picture 8" descr="Pinottu pylväskaavio. Jätehuollon päästöjen kehitys lasketun aikasarjan ajalta. Tiedot jätehuollon päästöistä yhteensä on esitetty liitteen 1 taulukossa.">
            <a:extLst>
              <a:ext uri="{FF2B5EF4-FFF2-40B4-BE49-F238E27FC236}">
                <a16:creationId xmlns:a16="http://schemas.microsoft.com/office/drawing/2014/main" id="{E0191C63-713F-4DCD-B991-A5E85DA209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3" name="Slide Number Placeholder 5">
            <a:extLst>
              <a:ext uri="{FF2B5EF4-FFF2-40B4-BE49-F238E27FC236}">
                <a16:creationId xmlns:a16="http://schemas.microsoft.com/office/drawing/2014/main" id="{040AAD8A-B6F5-478C-DEEC-189E348D0C54}"/>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26</a:t>
            </a:fld>
            <a:endParaRPr lang="fi-FI" dirty="0">
              <a:latin typeface="Abadi Extra Light" panose="020B0204020104020204" pitchFamily="34" charset="0"/>
            </a:endParaRPr>
          </a:p>
        </p:txBody>
      </p:sp>
      <p:graphicFrame>
        <p:nvGraphicFramePr>
          <p:cNvPr id="2" name="Chart 1" descr="Pinottu pylväskaavio. Jätehuollon päästöjen kehitys lasketun aikasarjan ajalta. Tiedot jätehuollon päästöistä yhteensä on esitetty liitteen 1 taulukossa.">
            <a:extLst>
              <a:ext uri="{FF2B5EF4-FFF2-40B4-BE49-F238E27FC236}">
                <a16:creationId xmlns:a16="http://schemas.microsoft.com/office/drawing/2014/main" id="{00000000-0008-0000-1000-000002000000}"/>
              </a:ext>
            </a:extLst>
          </p:cNvPr>
          <p:cNvGraphicFramePr>
            <a:graphicFrameLocks noGrp="1"/>
          </p:cNvGraphicFramePr>
          <p:nvPr>
            <p:extLst>
              <p:ext uri="{D42A27DB-BD31-4B8C-83A1-F6EECF244321}">
                <p14:modId xmlns:p14="http://schemas.microsoft.com/office/powerpoint/2010/main" val="2965697112"/>
              </p:ext>
            </p:extLst>
          </p:nvPr>
        </p:nvGraphicFramePr>
        <p:xfrm>
          <a:off x="648515" y="758237"/>
          <a:ext cx="10922000" cy="4826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08178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ohja22_Teollisuus_ja_työkoneet">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DE28A6A-15CF-4B17-82AA-D9FC6FCFD736}"/>
              </a:ext>
            </a:extLst>
          </p:cNvPr>
          <p:cNvSpPr>
            <a:spLocks noGrp="1"/>
          </p:cNvSpPr>
          <p:nvPr>
            <p:ph sz="half" idx="1"/>
          </p:nvPr>
        </p:nvSpPr>
        <p:spPr>
          <a:xfrm>
            <a:off x="648515" y="1696612"/>
            <a:ext cx="5181600" cy="4351338"/>
          </a:xfrm>
        </p:spPr>
        <p:txBody>
          <a:bodyPr>
            <a:noAutofit/>
          </a:bodyPr>
          <a:lstStyle/>
          <a:p>
            <a:pPr marL="0" indent="0">
              <a:lnSpc>
                <a:spcPct val="100000"/>
              </a:lnSpc>
              <a:buNone/>
            </a:pPr>
            <a:r>
              <a:rPr lang="fi-FI" sz="1200" dirty="0">
                <a:latin typeface="Abadi Extra Light" panose="020B0204020104020204" pitchFamily="34" charset="0"/>
              </a:rPr>
              <a:t>Teollisuuden ja työkoneiden päästölaskenta sisältää polttoaineenkäytön, sähkönkulutuksen sekä mahdolliset prosessipäästöt. </a:t>
            </a:r>
          </a:p>
          <a:p>
            <a:pPr marL="0" indent="0">
              <a:lnSpc>
                <a:spcPct val="100000"/>
              </a:lnSpc>
              <a:buNone/>
            </a:pPr>
            <a:r>
              <a:rPr lang="fi-FI" sz="1200" dirty="0">
                <a:latin typeface="Abadi Extra Light" panose="020B0204020104020204" pitchFamily="34" charset="0"/>
              </a:rPr>
              <a:t>Teollisuudessa ja työkoneissa käytetyt polttoainemäärät on esitetty taulukossa </a:t>
            </a:r>
            <a:r>
              <a:rPr lang="fi-FI" sz="1200" i="0" dirty="0">
                <a:solidFill>
                  <a:srgbClr val="000000"/>
                </a:solidFill>
                <a:effectLst/>
                <a:latin typeface="Abadi Extra Light" panose="020B0204020104020204" pitchFamily="34" charset="0"/>
              </a:rPr>
              <a:t>4. Lukemat sisältävät teollisuuden tuotannossa käytetyt polttoaineet, bensiinikäyttöisten työkoneiden polttoaineet sekä kevyen ja raskaan polttoöljyn muun kulutuksen. Teollisuuden sähkönkulutus sisältää teollisuuteen ostetun sähkön eli teollisuuden sähkönkulutuksen, josta on poistettu teollisuuden omaan käyttöön tuottama sähkö.</a:t>
            </a:r>
          </a:p>
          <a:p>
            <a:pPr marL="0" indent="0">
              <a:lnSpc>
                <a:spcPct val="100000"/>
              </a:lnSpc>
              <a:buNone/>
            </a:pPr>
            <a:r>
              <a:rPr lang="fi-FI" sz="1200" dirty="0">
                <a:effectLst/>
                <a:latin typeface="Abadi Extra Light" panose="020B0204020104020204" pitchFamily="34" charset="0"/>
                <a:ea typeface="Times New Roman" panose="02020603050405020304" pitchFamily="18" charset="0"/>
                <a:cs typeface="Times New Roman" panose="02020603050405020304" pitchFamily="18" charset="0"/>
              </a:rPr>
              <a:t>Kuvassa 15 on esitetty teollisuuden ja työkoneiden polttoainekulutuksen sekä teollisuuden sähkönkulutuksen päästöjen kehitys vuosina </a:t>
            </a:r>
            <a:r>
              <a:rPr lang="fi-FI" sz="1200" dirty="0">
                <a:latin typeface="Abadi Extra Light" panose="020B0204020104020204" pitchFamily="34" charset="0"/>
                <a:ea typeface="Times New Roman" panose="02020603050405020304" pitchFamily="18" charset="0"/>
                <a:cs typeface="Times New Roman" panose="02020603050405020304" pitchFamily="18" charset="0"/>
              </a:rPr>
              <a:t>2008–2022</a:t>
            </a:r>
            <a:r>
              <a:rPr lang="fi-FI" sz="1200" dirty="0">
                <a:effectLst/>
                <a:latin typeface="Abadi Extra Light" panose="020B0204020104020204" pitchFamily="34" charset="0"/>
                <a:ea typeface="Times New Roman" panose="02020603050405020304" pitchFamily="18" charset="0"/>
                <a:cs typeface="Times New Roman" panose="02020603050405020304" pitchFamily="18" charset="0"/>
              </a:rPr>
              <a:t>. </a:t>
            </a:r>
            <a:endParaRPr lang="fi-FI" sz="1000" dirty="0">
              <a:latin typeface="Abadi Extra Light" panose="020B0204020104020204" pitchFamily="34" charset="0"/>
            </a:endParaRPr>
          </a:p>
        </p:txBody>
      </p:sp>
      <p:sp>
        <p:nvSpPr>
          <p:cNvPr id="2" name="Otsikkomuoto">
            <a:extLst>
              <a:ext uri="{FF2B5EF4-FFF2-40B4-BE49-F238E27FC236}">
                <a16:creationId xmlns:a16="http://schemas.microsoft.com/office/drawing/2014/main" id="{65FC514F-BD78-478A-A913-2D5AD98A7494}"/>
              </a:ext>
            </a:extLst>
          </p:cNvPr>
          <p:cNvSpPr>
            <a:spLocks noGrp="1"/>
          </p:cNvSpPr>
          <p:nvPr>
            <p:ph type="title"/>
          </p:nvPr>
        </p:nvSpPr>
        <p:spPr/>
        <p:txBody>
          <a:bodyPr/>
          <a:lstStyle/>
          <a:p>
            <a:r>
              <a:rPr lang="fi-FI" dirty="0">
                <a:latin typeface="Abadi Extra Light" panose="020B0204020104020204" pitchFamily="34" charset="0"/>
                <a:cs typeface="Kartika" panose="020B0502040204020203" pitchFamily="18" charset="0"/>
              </a:rPr>
              <a:t>9. Teollisuus ja työkoneet</a:t>
            </a:r>
          </a:p>
        </p:txBody>
      </p:sp>
      <p:pic>
        <p:nvPicPr>
          <p:cNvPr id="6" name="Picture 5" descr="Teollisuuden energiankulutusta kuvaava taulukko">
            <a:extLst>
              <a:ext uri="{FF2B5EF4-FFF2-40B4-BE49-F238E27FC236}">
                <a16:creationId xmlns:a16="http://schemas.microsoft.com/office/drawing/2014/main" id="{5F0069F1-D401-4535-B1F5-8CAB293B4A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Teollisuuden energiankulutusta kuvaava taulukko">
            <a:extLst>
              <a:ext uri="{FF2B5EF4-FFF2-40B4-BE49-F238E27FC236}">
                <a16:creationId xmlns:a16="http://schemas.microsoft.com/office/drawing/2014/main" id="{F5DD639C-DD5B-425D-BF77-A7ECE97747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10" name="TextBox 9">
            <a:extLst>
              <a:ext uri="{FF2B5EF4-FFF2-40B4-BE49-F238E27FC236}">
                <a16:creationId xmlns:a16="http://schemas.microsoft.com/office/drawing/2014/main" id="{C2660BBF-6B3C-4CC9-B6A7-2D0FDC01DA2F}"/>
              </a:ext>
            </a:extLst>
          </p:cNvPr>
          <p:cNvSpPr txBox="1"/>
          <p:nvPr/>
        </p:nvSpPr>
        <p:spPr>
          <a:xfrm>
            <a:off x="6096000" y="1690688"/>
            <a:ext cx="5181600" cy="276999"/>
          </a:xfrm>
          <a:prstGeom prst="rect">
            <a:avLst/>
          </a:prstGeom>
          <a:noFill/>
        </p:spPr>
        <p:txBody>
          <a:bodyPr wrap="square" rtlCol="0">
            <a:spAutoFit/>
          </a:bodyPr>
          <a:lstStyle/>
          <a:p>
            <a:pPr algn="just" rtl="0" fontAlgn="base"/>
            <a:r>
              <a:rPr lang="fi-FI" sz="1200" b="1" i="0" dirty="0">
                <a:solidFill>
                  <a:srgbClr val="000000"/>
                </a:solidFill>
                <a:effectLst/>
                <a:latin typeface="Abadi Extra Light" panose="020B0204020104020204" pitchFamily="34" charset="0"/>
              </a:rPr>
              <a:t>Taulukko 4.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Teollisuuden energiankulutus Raumalla</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 vuosina 2008–2022</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a:t>
            </a:r>
            <a:endParaRPr lang="fi-FI" sz="1200" b="1" i="0" dirty="0">
              <a:solidFill>
                <a:srgbClr val="000000"/>
              </a:solidFill>
              <a:effectLst/>
              <a:latin typeface="Abadi Extra Light" panose="020B0204020104020204" pitchFamily="34" charset="0"/>
            </a:endParaRPr>
          </a:p>
        </p:txBody>
      </p:sp>
      <p:sp>
        <p:nvSpPr>
          <p:cNvPr id="4" name="Slide Number Placeholder 5">
            <a:extLst>
              <a:ext uri="{FF2B5EF4-FFF2-40B4-BE49-F238E27FC236}">
                <a16:creationId xmlns:a16="http://schemas.microsoft.com/office/drawing/2014/main" id="{245D7F8F-7659-C184-403B-55770344FA12}"/>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27</a:t>
            </a:fld>
            <a:endParaRPr lang="fi-FI" dirty="0">
              <a:latin typeface="Abadi Extra Light" panose="020B0204020104020204" pitchFamily="34" charset="0"/>
            </a:endParaRPr>
          </a:p>
        </p:txBody>
      </p:sp>
      <p:graphicFrame>
        <p:nvGraphicFramePr>
          <p:cNvPr id="5" name="Taulukko 4" descr="Teollisuuden energiankulutusta kuvaava taulukko">
            <a:extLst>
              <a:ext uri="{FF2B5EF4-FFF2-40B4-BE49-F238E27FC236}">
                <a16:creationId xmlns:a16="http://schemas.microsoft.com/office/drawing/2014/main" id="{C323BF2A-557A-05B9-5613-9E0156DA0CE8}"/>
              </a:ext>
            </a:extLst>
          </p:cNvPr>
          <p:cNvGraphicFramePr>
            <a:graphicFrameLocks noGrp="1"/>
          </p:cNvGraphicFramePr>
          <p:nvPr>
            <p:extLst>
              <p:ext uri="{D42A27DB-BD31-4B8C-83A1-F6EECF244321}">
                <p14:modId xmlns:p14="http://schemas.microsoft.com/office/powerpoint/2010/main" val="796811227"/>
              </p:ext>
            </p:extLst>
          </p:nvPr>
        </p:nvGraphicFramePr>
        <p:xfrm>
          <a:off x="6184900" y="2095500"/>
          <a:ext cx="5080000" cy="3798570"/>
        </p:xfrm>
        <a:graphic>
          <a:graphicData uri="http://schemas.openxmlformats.org/drawingml/2006/table">
            <a:tbl>
              <a:tblPr firstRow="1" bandRow="1">
                <a:tableStyleId>{5C22544A-7EE6-4342-B048-85BDC9FD1C3A}</a:tableStyleId>
              </a:tblPr>
              <a:tblGrid>
                <a:gridCol w="825500">
                  <a:extLst>
                    <a:ext uri="{9D8B030D-6E8A-4147-A177-3AD203B41FA5}">
                      <a16:colId xmlns:a16="http://schemas.microsoft.com/office/drawing/2014/main" val="1395962368"/>
                    </a:ext>
                  </a:extLst>
                </a:gridCol>
                <a:gridCol w="1968500">
                  <a:extLst>
                    <a:ext uri="{9D8B030D-6E8A-4147-A177-3AD203B41FA5}">
                      <a16:colId xmlns:a16="http://schemas.microsoft.com/office/drawing/2014/main" val="1527061970"/>
                    </a:ext>
                  </a:extLst>
                </a:gridCol>
                <a:gridCol w="2286000">
                  <a:extLst>
                    <a:ext uri="{9D8B030D-6E8A-4147-A177-3AD203B41FA5}">
                      <a16:colId xmlns:a16="http://schemas.microsoft.com/office/drawing/2014/main" val="1880378788"/>
                    </a:ext>
                  </a:extLst>
                </a:gridCol>
              </a:tblGrid>
              <a:tr h="234950">
                <a:tc>
                  <a:txBody>
                    <a:bodyPr/>
                    <a:lstStyle/>
                    <a:p>
                      <a:r>
                        <a:rPr lang="fi-FI" sz="1200" b="1">
                          <a:solidFill>
                            <a:srgbClr val="000000"/>
                          </a:solidFill>
                          <a:latin typeface="Abadi Extra Light" panose="020B0204020104020204" pitchFamily="34" charset="0"/>
                        </a:rPr>
                        <a:t>Vuosi</a:t>
                      </a:r>
                    </a:p>
                  </a:txBody>
                  <a:tcPr anchorCtr="1">
                    <a:lnL w="12700" cmpd="sng">
                      <a:solidFill>
                        <a:srgbClr val="000000"/>
                      </a:solidFill>
                    </a:lnL>
                    <a:lnT w="12700" cmpd="sng">
                      <a:solidFill>
                        <a:srgbClr val="000000"/>
                      </a:solidFill>
                    </a:lnT>
                    <a:solidFill>
                      <a:srgbClr val="FFFFFF"/>
                    </a:solidFill>
                  </a:tcPr>
                </a:tc>
                <a:tc>
                  <a:txBody>
                    <a:bodyPr/>
                    <a:lstStyle/>
                    <a:p>
                      <a:r>
                        <a:rPr lang="fi-FI" sz="1200" b="1" dirty="0">
                          <a:solidFill>
                            <a:srgbClr val="000000"/>
                          </a:solidFill>
                          <a:latin typeface="Abadi Extra Light" panose="020B0204020104020204" pitchFamily="34" charset="0"/>
                        </a:rPr>
                        <a:t>Teollisuus ja työkoneet (</a:t>
                      </a:r>
                      <a:r>
                        <a:rPr lang="fi-FI" sz="1200" b="1" dirty="0" err="1">
                          <a:solidFill>
                            <a:srgbClr val="000000"/>
                          </a:solidFill>
                          <a:latin typeface="Abadi Extra Light" panose="020B0204020104020204" pitchFamily="34" charset="0"/>
                        </a:rPr>
                        <a:t>GWh</a:t>
                      </a:r>
                      <a:r>
                        <a:rPr lang="fi-FI" sz="1200" b="1" dirty="0">
                          <a:solidFill>
                            <a:srgbClr val="000000"/>
                          </a:solidFill>
                          <a:latin typeface="Abadi Extra Light" panose="020B0204020104020204" pitchFamily="34" charset="0"/>
                        </a:rPr>
                        <a:t>)</a:t>
                      </a:r>
                    </a:p>
                  </a:txBody>
                  <a:tcPr anchorCtr="1">
                    <a:lnT w="12700" cmpd="sng">
                      <a:solidFill>
                        <a:srgbClr val="000000"/>
                      </a:solidFill>
                    </a:lnT>
                    <a:solidFill>
                      <a:srgbClr val="FFFFFF"/>
                    </a:solidFill>
                  </a:tcPr>
                </a:tc>
                <a:tc>
                  <a:txBody>
                    <a:bodyPr/>
                    <a:lstStyle/>
                    <a:p>
                      <a:r>
                        <a:rPr lang="fi-FI" sz="1200" b="1">
                          <a:solidFill>
                            <a:srgbClr val="000000"/>
                          </a:solidFill>
                          <a:latin typeface="Abadi Extra Light" panose="020B0204020104020204" pitchFamily="34" charset="0"/>
                        </a:rPr>
                        <a:t>Teollisuuden sähkönkulutus (GWh)</a:t>
                      </a:r>
                    </a:p>
                  </a:txBody>
                  <a:tcPr anchorCtr="1">
                    <a:lnR w="12700" cmpd="sng">
                      <a:solidFill>
                        <a:srgbClr val="000000"/>
                      </a:solidFill>
                    </a:lnR>
                    <a:lnT w="12700" cmpd="sng">
                      <a:solidFill>
                        <a:srgbClr val="000000"/>
                      </a:solidFill>
                    </a:lnT>
                    <a:solidFill>
                      <a:srgbClr val="FFFFFF"/>
                    </a:solidFill>
                  </a:tcPr>
                </a:tc>
                <a:extLst>
                  <a:ext uri="{0D108BD9-81ED-4DB2-BD59-A6C34878D82A}">
                    <a16:rowId xmlns:a16="http://schemas.microsoft.com/office/drawing/2014/main" val="3043352099"/>
                  </a:ext>
                </a:extLst>
              </a:tr>
              <a:tr h="234950">
                <a:tc>
                  <a:txBody>
                    <a:bodyPr/>
                    <a:lstStyle/>
                    <a:p>
                      <a:r>
                        <a:rPr lang="fi-FI" sz="1200" b="0">
                          <a:latin typeface="Abadi Extra Light" panose="020B0204020104020204" pitchFamily="34" charset="0"/>
                        </a:rPr>
                        <a:t>2008</a:t>
                      </a:r>
                    </a:p>
                  </a:txBody>
                  <a:tcPr marT="6350" marB="6350" anchorCtr="1">
                    <a:lnL w="12700" cmpd="sng">
                      <a:solidFill>
                        <a:srgbClr val="000000"/>
                      </a:solidFill>
                    </a:lnL>
                    <a:solidFill>
                      <a:srgbClr val="FFFFFF"/>
                    </a:solidFill>
                  </a:tcPr>
                </a:tc>
                <a:tc>
                  <a:txBody>
                    <a:bodyPr/>
                    <a:lstStyle/>
                    <a:p>
                      <a:r>
                        <a:rPr lang="fi-FI" sz="1200" b="0">
                          <a:latin typeface="Abadi Extra Light" panose="020B0204020104020204" pitchFamily="34" charset="0"/>
                        </a:rPr>
                        <a:t>3609</a:t>
                      </a:r>
                    </a:p>
                  </a:txBody>
                  <a:tcPr marT="6350" marB="6350" anchorCtr="1">
                    <a:solidFill>
                      <a:srgbClr val="FFFFFF"/>
                    </a:solidFill>
                  </a:tcPr>
                </a:tc>
                <a:tc>
                  <a:txBody>
                    <a:bodyPr/>
                    <a:lstStyle/>
                    <a:p>
                      <a:r>
                        <a:rPr lang="fi-FI" sz="1200" b="0">
                          <a:latin typeface="Abadi Extra Light" panose="020B0204020104020204" pitchFamily="34" charset="0"/>
                        </a:rPr>
                        <a:t>2296</a:t>
                      </a:r>
                    </a:p>
                  </a:txBody>
                  <a:tcPr marT="6350" marB="6350" anchorCtr="1">
                    <a:lnR w="12700" cmpd="sng">
                      <a:solidFill>
                        <a:srgbClr val="000000"/>
                      </a:solidFill>
                    </a:lnR>
                    <a:solidFill>
                      <a:srgbClr val="FFFFFF"/>
                    </a:solidFill>
                  </a:tcPr>
                </a:tc>
                <a:extLst>
                  <a:ext uri="{0D108BD9-81ED-4DB2-BD59-A6C34878D82A}">
                    <a16:rowId xmlns:a16="http://schemas.microsoft.com/office/drawing/2014/main" val="1504945585"/>
                  </a:ext>
                </a:extLst>
              </a:tr>
              <a:tr h="234950">
                <a:tc>
                  <a:txBody>
                    <a:bodyPr/>
                    <a:lstStyle/>
                    <a:p>
                      <a:r>
                        <a:rPr lang="fi-FI" sz="1200" b="0">
                          <a:latin typeface="Abadi Extra Light" panose="020B0204020104020204" pitchFamily="34" charset="0"/>
                        </a:rPr>
                        <a:t>2009</a:t>
                      </a:r>
                    </a:p>
                  </a:txBody>
                  <a:tcPr marT="6350" marB="6350" anchorCtr="1">
                    <a:lnL w="12700" cmpd="sng">
                      <a:solidFill>
                        <a:srgbClr val="000000"/>
                      </a:solidFill>
                    </a:lnL>
                    <a:solidFill>
                      <a:srgbClr val="FFFFFF"/>
                    </a:solidFill>
                  </a:tcPr>
                </a:tc>
                <a:tc>
                  <a:txBody>
                    <a:bodyPr/>
                    <a:lstStyle/>
                    <a:p>
                      <a:r>
                        <a:rPr lang="fi-FI" sz="1200" b="0" dirty="0">
                          <a:latin typeface="Abadi Extra Light" panose="020B0204020104020204" pitchFamily="34" charset="0"/>
                        </a:rPr>
                        <a:t>3405</a:t>
                      </a:r>
                    </a:p>
                  </a:txBody>
                  <a:tcPr marT="6350" marB="6350" anchorCtr="1">
                    <a:solidFill>
                      <a:srgbClr val="FFFFFF"/>
                    </a:solidFill>
                  </a:tcPr>
                </a:tc>
                <a:tc>
                  <a:txBody>
                    <a:bodyPr/>
                    <a:lstStyle/>
                    <a:p>
                      <a:r>
                        <a:rPr lang="fi-FI" sz="1200" b="0">
                          <a:latin typeface="Abadi Extra Light" panose="020B0204020104020204" pitchFamily="34" charset="0"/>
                        </a:rPr>
                        <a:t>1866</a:t>
                      </a:r>
                    </a:p>
                  </a:txBody>
                  <a:tcPr marT="6350" marB="6350" anchorCtr="1">
                    <a:lnR w="12700" cmpd="sng">
                      <a:solidFill>
                        <a:srgbClr val="000000"/>
                      </a:solidFill>
                    </a:lnR>
                    <a:solidFill>
                      <a:srgbClr val="FFFFFF"/>
                    </a:solidFill>
                  </a:tcPr>
                </a:tc>
                <a:extLst>
                  <a:ext uri="{0D108BD9-81ED-4DB2-BD59-A6C34878D82A}">
                    <a16:rowId xmlns:a16="http://schemas.microsoft.com/office/drawing/2014/main" val="1918508277"/>
                  </a:ext>
                </a:extLst>
              </a:tr>
              <a:tr h="234950">
                <a:tc>
                  <a:txBody>
                    <a:bodyPr/>
                    <a:lstStyle/>
                    <a:p>
                      <a:r>
                        <a:rPr lang="fi-FI" sz="1200" b="0">
                          <a:latin typeface="Abadi Extra Light" panose="020B0204020104020204" pitchFamily="34" charset="0"/>
                        </a:rPr>
                        <a:t>2010</a:t>
                      </a:r>
                    </a:p>
                  </a:txBody>
                  <a:tcPr marT="6350" marB="6350" anchorCtr="1">
                    <a:lnL w="12700" cmpd="sng">
                      <a:solidFill>
                        <a:srgbClr val="000000"/>
                      </a:solidFill>
                    </a:lnL>
                    <a:solidFill>
                      <a:srgbClr val="FFFFFF"/>
                    </a:solidFill>
                  </a:tcPr>
                </a:tc>
                <a:tc>
                  <a:txBody>
                    <a:bodyPr/>
                    <a:lstStyle/>
                    <a:p>
                      <a:r>
                        <a:rPr lang="fi-FI" sz="1200" b="0">
                          <a:latin typeface="Abadi Extra Light" panose="020B0204020104020204" pitchFamily="34" charset="0"/>
                        </a:rPr>
                        <a:t>4132</a:t>
                      </a:r>
                    </a:p>
                  </a:txBody>
                  <a:tcPr marT="6350" marB="6350" anchorCtr="1">
                    <a:solidFill>
                      <a:srgbClr val="FFFFFF"/>
                    </a:solidFill>
                  </a:tcPr>
                </a:tc>
                <a:tc>
                  <a:txBody>
                    <a:bodyPr/>
                    <a:lstStyle/>
                    <a:p>
                      <a:r>
                        <a:rPr lang="fi-FI" sz="1200" b="0">
                          <a:latin typeface="Abadi Extra Light" panose="020B0204020104020204" pitchFamily="34" charset="0"/>
                        </a:rPr>
                        <a:t>2037</a:t>
                      </a:r>
                    </a:p>
                  </a:txBody>
                  <a:tcPr marT="6350" marB="6350" anchorCtr="1">
                    <a:lnR w="12700" cmpd="sng">
                      <a:solidFill>
                        <a:srgbClr val="000000"/>
                      </a:solidFill>
                    </a:lnR>
                    <a:solidFill>
                      <a:srgbClr val="FFFFFF"/>
                    </a:solidFill>
                  </a:tcPr>
                </a:tc>
                <a:extLst>
                  <a:ext uri="{0D108BD9-81ED-4DB2-BD59-A6C34878D82A}">
                    <a16:rowId xmlns:a16="http://schemas.microsoft.com/office/drawing/2014/main" val="3881520801"/>
                  </a:ext>
                </a:extLst>
              </a:tr>
              <a:tr h="234950">
                <a:tc>
                  <a:txBody>
                    <a:bodyPr/>
                    <a:lstStyle/>
                    <a:p>
                      <a:r>
                        <a:rPr lang="fi-FI" sz="1200" b="0">
                          <a:latin typeface="Abadi Extra Light" panose="020B0204020104020204" pitchFamily="34" charset="0"/>
                        </a:rPr>
                        <a:t>2011</a:t>
                      </a:r>
                    </a:p>
                  </a:txBody>
                  <a:tcPr marT="6350" marB="6350" anchorCtr="1">
                    <a:lnL w="12700" cmpd="sng">
                      <a:solidFill>
                        <a:srgbClr val="000000"/>
                      </a:solidFill>
                    </a:lnL>
                    <a:solidFill>
                      <a:srgbClr val="FFFFFF"/>
                    </a:solidFill>
                  </a:tcPr>
                </a:tc>
                <a:tc>
                  <a:txBody>
                    <a:bodyPr/>
                    <a:lstStyle/>
                    <a:p>
                      <a:r>
                        <a:rPr lang="fi-FI" sz="1200" b="0">
                          <a:latin typeface="Abadi Extra Light" panose="020B0204020104020204" pitchFamily="34" charset="0"/>
                        </a:rPr>
                        <a:t>4307</a:t>
                      </a:r>
                    </a:p>
                  </a:txBody>
                  <a:tcPr marT="6350" marB="6350" anchorCtr="1">
                    <a:solidFill>
                      <a:srgbClr val="FFFFFF"/>
                    </a:solidFill>
                  </a:tcPr>
                </a:tc>
                <a:tc>
                  <a:txBody>
                    <a:bodyPr/>
                    <a:lstStyle/>
                    <a:p>
                      <a:r>
                        <a:rPr lang="fi-FI" sz="1200" b="0">
                          <a:latin typeface="Abadi Extra Light" panose="020B0204020104020204" pitchFamily="34" charset="0"/>
                        </a:rPr>
                        <a:t>1966</a:t>
                      </a:r>
                    </a:p>
                  </a:txBody>
                  <a:tcPr marT="6350" marB="6350" anchorCtr="1">
                    <a:lnR w="12700" cmpd="sng">
                      <a:solidFill>
                        <a:srgbClr val="000000"/>
                      </a:solidFill>
                    </a:lnR>
                    <a:solidFill>
                      <a:srgbClr val="FFFFFF"/>
                    </a:solidFill>
                  </a:tcPr>
                </a:tc>
                <a:extLst>
                  <a:ext uri="{0D108BD9-81ED-4DB2-BD59-A6C34878D82A}">
                    <a16:rowId xmlns:a16="http://schemas.microsoft.com/office/drawing/2014/main" val="2284602540"/>
                  </a:ext>
                </a:extLst>
              </a:tr>
              <a:tr h="234950">
                <a:tc>
                  <a:txBody>
                    <a:bodyPr/>
                    <a:lstStyle/>
                    <a:p>
                      <a:r>
                        <a:rPr lang="fi-FI" sz="1200" b="0">
                          <a:latin typeface="Abadi Extra Light" panose="020B0204020104020204" pitchFamily="34" charset="0"/>
                        </a:rPr>
                        <a:t>2012</a:t>
                      </a:r>
                    </a:p>
                  </a:txBody>
                  <a:tcPr marT="6350" marB="6350" anchorCtr="1">
                    <a:lnL w="12700" cmpd="sng">
                      <a:solidFill>
                        <a:srgbClr val="000000"/>
                      </a:solidFill>
                    </a:lnL>
                    <a:solidFill>
                      <a:srgbClr val="FFFFFF"/>
                    </a:solidFill>
                  </a:tcPr>
                </a:tc>
                <a:tc>
                  <a:txBody>
                    <a:bodyPr/>
                    <a:lstStyle/>
                    <a:p>
                      <a:r>
                        <a:rPr lang="fi-FI" sz="1200" b="0">
                          <a:latin typeface="Abadi Extra Light" panose="020B0204020104020204" pitchFamily="34" charset="0"/>
                        </a:rPr>
                        <a:t>4447</a:t>
                      </a:r>
                    </a:p>
                  </a:txBody>
                  <a:tcPr marT="6350" marB="6350" anchorCtr="1">
                    <a:solidFill>
                      <a:srgbClr val="FFFFFF"/>
                    </a:solidFill>
                  </a:tcPr>
                </a:tc>
                <a:tc>
                  <a:txBody>
                    <a:bodyPr/>
                    <a:lstStyle/>
                    <a:p>
                      <a:r>
                        <a:rPr lang="fi-FI" sz="1200" b="0">
                          <a:latin typeface="Abadi Extra Light" panose="020B0204020104020204" pitchFamily="34" charset="0"/>
                        </a:rPr>
                        <a:t>2163</a:t>
                      </a:r>
                    </a:p>
                  </a:txBody>
                  <a:tcPr marT="6350" marB="6350" anchorCtr="1">
                    <a:lnR w="12700" cmpd="sng">
                      <a:solidFill>
                        <a:srgbClr val="000000"/>
                      </a:solidFill>
                    </a:lnR>
                    <a:solidFill>
                      <a:srgbClr val="FFFFFF"/>
                    </a:solidFill>
                  </a:tcPr>
                </a:tc>
                <a:extLst>
                  <a:ext uri="{0D108BD9-81ED-4DB2-BD59-A6C34878D82A}">
                    <a16:rowId xmlns:a16="http://schemas.microsoft.com/office/drawing/2014/main" val="3240275850"/>
                  </a:ext>
                </a:extLst>
              </a:tr>
              <a:tr h="234950">
                <a:tc>
                  <a:txBody>
                    <a:bodyPr/>
                    <a:lstStyle/>
                    <a:p>
                      <a:r>
                        <a:rPr lang="fi-FI" sz="1200" b="0">
                          <a:latin typeface="Abadi Extra Light" panose="020B0204020104020204" pitchFamily="34" charset="0"/>
                        </a:rPr>
                        <a:t>2013</a:t>
                      </a:r>
                    </a:p>
                  </a:txBody>
                  <a:tcPr marT="6350" marB="6350" anchorCtr="1">
                    <a:lnL w="12700" cmpd="sng">
                      <a:solidFill>
                        <a:srgbClr val="000000"/>
                      </a:solidFill>
                    </a:lnL>
                    <a:solidFill>
                      <a:srgbClr val="FFFFFF"/>
                    </a:solidFill>
                  </a:tcPr>
                </a:tc>
                <a:tc>
                  <a:txBody>
                    <a:bodyPr/>
                    <a:lstStyle/>
                    <a:p>
                      <a:r>
                        <a:rPr lang="fi-FI" sz="1200" b="0">
                          <a:latin typeface="Abadi Extra Light" panose="020B0204020104020204" pitchFamily="34" charset="0"/>
                        </a:rPr>
                        <a:t>4268</a:t>
                      </a:r>
                    </a:p>
                  </a:txBody>
                  <a:tcPr marT="6350" marB="6350" anchorCtr="1">
                    <a:solidFill>
                      <a:srgbClr val="FFFFFF"/>
                    </a:solidFill>
                  </a:tcPr>
                </a:tc>
                <a:tc>
                  <a:txBody>
                    <a:bodyPr/>
                    <a:lstStyle/>
                    <a:p>
                      <a:r>
                        <a:rPr lang="fi-FI" sz="1200" b="0">
                          <a:latin typeface="Abadi Extra Light" panose="020B0204020104020204" pitchFamily="34" charset="0"/>
                        </a:rPr>
                        <a:t>2049</a:t>
                      </a:r>
                    </a:p>
                  </a:txBody>
                  <a:tcPr marT="6350" marB="6350" anchorCtr="1">
                    <a:lnR w="12700" cmpd="sng">
                      <a:solidFill>
                        <a:srgbClr val="000000"/>
                      </a:solidFill>
                    </a:lnR>
                    <a:solidFill>
                      <a:srgbClr val="FFFFFF"/>
                    </a:solidFill>
                  </a:tcPr>
                </a:tc>
                <a:extLst>
                  <a:ext uri="{0D108BD9-81ED-4DB2-BD59-A6C34878D82A}">
                    <a16:rowId xmlns:a16="http://schemas.microsoft.com/office/drawing/2014/main" val="624418315"/>
                  </a:ext>
                </a:extLst>
              </a:tr>
              <a:tr h="234950">
                <a:tc>
                  <a:txBody>
                    <a:bodyPr/>
                    <a:lstStyle/>
                    <a:p>
                      <a:r>
                        <a:rPr lang="fi-FI" sz="1200" b="0">
                          <a:latin typeface="Abadi Extra Light" panose="020B0204020104020204" pitchFamily="34" charset="0"/>
                        </a:rPr>
                        <a:t>2014</a:t>
                      </a:r>
                    </a:p>
                  </a:txBody>
                  <a:tcPr marT="6350" marB="6350" anchorCtr="1">
                    <a:lnL w="12700" cmpd="sng">
                      <a:solidFill>
                        <a:srgbClr val="000000"/>
                      </a:solidFill>
                    </a:lnL>
                    <a:solidFill>
                      <a:srgbClr val="FFFFFF"/>
                    </a:solidFill>
                  </a:tcPr>
                </a:tc>
                <a:tc>
                  <a:txBody>
                    <a:bodyPr/>
                    <a:lstStyle/>
                    <a:p>
                      <a:r>
                        <a:rPr lang="fi-FI" sz="1200" b="0">
                          <a:latin typeface="Abadi Extra Light" panose="020B0204020104020204" pitchFamily="34" charset="0"/>
                        </a:rPr>
                        <a:t>4229</a:t>
                      </a:r>
                    </a:p>
                  </a:txBody>
                  <a:tcPr marT="6350" marB="6350" anchorCtr="1">
                    <a:solidFill>
                      <a:srgbClr val="FFFFFF"/>
                    </a:solidFill>
                  </a:tcPr>
                </a:tc>
                <a:tc>
                  <a:txBody>
                    <a:bodyPr/>
                    <a:lstStyle/>
                    <a:p>
                      <a:r>
                        <a:rPr lang="fi-FI" sz="1200" b="0">
                          <a:latin typeface="Abadi Extra Light" panose="020B0204020104020204" pitchFamily="34" charset="0"/>
                        </a:rPr>
                        <a:t>1900</a:t>
                      </a:r>
                    </a:p>
                  </a:txBody>
                  <a:tcPr marT="6350" marB="6350" anchorCtr="1">
                    <a:lnR w="12700" cmpd="sng">
                      <a:solidFill>
                        <a:srgbClr val="000000"/>
                      </a:solidFill>
                    </a:lnR>
                    <a:solidFill>
                      <a:srgbClr val="FFFFFF"/>
                    </a:solidFill>
                  </a:tcPr>
                </a:tc>
                <a:extLst>
                  <a:ext uri="{0D108BD9-81ED-4DB2-BD59-A6C34878D82A}">
                    <a16:rowId xmlns:a16="http://schemas.microsoft.com/office/drawing/2014/main" val="2590493140"/>
                  </a:ext>
                </a:extLst>
              </a:tr>
              <a:tr h="234950">
                <a:tc>
                  <a:txBody>
                    <a:bodyPr/>
                    <a:lstStyle/>
                    <a:p>
                      <a:r>
                        <a:rPr lang="fi-FI" sz="1200" b="0">
                          <a:latin typeface="Abadi Extra Light" panose="020B0204020104020204" pitchFamily="34" charset="0"/>
                        </a:rPr>
                        <a:t>2015</a:t>
                      </a:r>
                    </a:p>
                  </a:txBody>
                  <a:tcPr marT="6350" marB="6350" anchorCtr="1">
                    <a:lnL w="12700" cmpd="sng">
                      <a:solidFill>
                        <a:srgbClr val="000000"/>
                      </a:solidFill>
                    </a:lnL>
                    <a:solidFill>
                      <a:srgbClr val="FFFFFF"/>
                    </a:solidFill>
                  </a:tcPr>
                </a:tc>
                <a:tc>
                  <a:txBody>
                    <a:bodyPr/>
                    <a:lstStyle/>
                    <a:p>
                      <a:r>
                        <a:rPr lang="fi-FI" sz="1200" b="0">
                          <a:latin typeface="Abadi Extra Light" panose="020B0204020104020204" pitchFamily="34" charset="0"/>
                        </a:rPr>
                        <a:t>4142</a:t>
                      </a:r>
                    </a:p>
                  </a:txBody>
                  <a:tcPr marT="6350" marB="6350" anchorCtr="1">
                    <a:solidFill>
                      <a:srgbClr val="FFFFFF"/>
                    </a:solidFill>
                  </a:tcPr>
                </a:tc>
                <a:tc>
                  <a:txBody>
                    <a:bodyPr/>
                    <a:lstStyle/>
                    <a:p>
                      <a:r>
                        <a:rPr lang="fi-FI" sz="1200" b="0">
                          <a:latin typeface="Abadi Extra Light" panose="020B0204020104020204" pitchFamily="34" charset="0"/>
                        </a:rPr>
                        <a:t>2047</a:t>
                      </a:r>
                    </a:p>
                  </a:txBody>
                  <a:tcPr marT="6350" marB="6350" anchorCtr="1">
                    <a:lnR w="12700" cmpd="sng">
                      <a:solidFill>
                        <a:srgbClr val="000000"/>
                      </a:solidFill>
                    </a:lnR>
                    <a:solidFill>
                      <a:srgbClr val="FFFFFF"/>
                    </a:solidFill>
                  </a:tcPr>
                </a:tc>
                <a:extLst>
                  <a:ext uri="{0D108BD9-81ED-4DB2-BD59-A6C34878D82A}">
                    <a16:rowId xmlns:a16="http://schemas.microsoft.com/office/drawing/2014/main" val="2974052358"/>
                  </a:ext>
                </a:extLst>
              </a:tr>
              <a:tr h="234950">
                <a:tc>
                  <a:txBody>
                    <a:bodyPr/>
                    <a:lstStyle/>
                    <a:p>
                      <a:r>
                        <a:rPr lang="fi-FI" sz="1200" b="0">
                          <a:latin typeface="Abadi Extra Light" panose="020B0204020104020204" pitchFamily="34" charset="0"/>
                        </a:rPr>
                        <a:t>2016</a:t>
                      </a:r>
                    </a:p>
                  </a:txBody>
                  <a:tcPr marT="6350" marB="6350" anchorCtr="1">
                    <a:lnL w="12700" cmpd="sng">
                      <a:solidFill>
                        <a:srgbClr val="000000"/>
                      </a:solidFill>
                    </a:lnL>
                    <a:solidFill>
                      <a:srgbClr val="FFFFFF"/>
                    </a:solidFill>
                  </a:tcPr>
                </a:tc>
                <a:tc>
                  <a:txBody>
                    <a:bodyPr/>
                    <a:lstStyle/>
                    <a:p>
                      <a:r>
                        <a:rPr lang="fi-FI" sz="1200" b="0">
                          <a:latin typeface="Abadi Extra Light" panose="020B0204020104020204" pitchFamily="34" charset="0"/>
                        </a:rPr>
                        <a:t>4225</a:t>
                      </a:r>
                    </a:p>
                  </a:txBody>
                  <a:tcPr marT="6350" marB="6350" anchorCtr="1">
                    <a:solidFill>
                      <a:srgbClr val="FFFFFF"/>
                    </a:solidFill>
                  </a:tcPr>
                </a:tc>
                <a:tc>
                  <a:txBody>
                    <a:bodyPr/>
                    <a:lstStyle/>
                    <a:p>
                      <a:r>
                        <a:rPr lang="fi-FI" sz="1200" b="0">
                          <a:latin typeface="Abadi Extra Light" panose="020B0204020104020204" pitchFamily="34" charset="0"/>
                        </a:rPr>
                        <a:t>1989</a:t>
                      </a:r>
                    </a:p>
                  </a:txBody>
                  <a:tcPr marT="6350" marB="6350" anchorCtr="1">
                    <a:lnR w="12700" cmpd="sng">
                      <a:solidFill>
                        <a:srgbClr val="000000"/>
                      </a:solidFill>
                    </a:lnR>
                    <a:solidFill>
                      <a:srgbClr val="FFFFFF"/>
                    </a:solidFill>
                  </a:tcPr>
                </a:tc>
                <a:extLst>
                  <a:ext uri="{0D108BD9-81ED-4DB2-BD59-A6C34878D82A}">
                    <a16:rowId xmlns:a16="http://schemas.microsoft.com/office/drawing/2014/main" val="3727480566"/>
                  </a:ext>
                </a:extLst>
              </a:tr>
              <a:tr h="234950">
                <a:tc>
                  <a:txBody>
                    <a:bodyPr/>
                    <a:lstStyle/>
                    <a:p>
                      <a:r>
                        <a:rPr lang="fi-FI" sz="1200" b="0">
                          <a:latin typeface="Abadi Extra Light" panose="020B0204020104020204" pitchFamily="34" charset="0"/>
                        </a:rPr>
                        <a:t>2017</a:t>
                      </a:r>
                    </a:p>
                  </a:txBody>
                  <a:tcPr marT="6350" marB="6350" anchorCtr="1">
                    <a:lnL w="12700" cmpd="sng">
                      <a:solidFill>
                        <a:srgbClr val="000000"/>
                      </a:solidFill>
                    </a:lnL>
                    <a:solidFill>
                      <a:srgbClr val="FFFFFF"/>
                    </a:solidFill>
                  </a:tcPr>
                </a:tc>
                <a:tc>
                  <a:txBody>
                    <a:bodyPr/>
                    <a:lstStyle/>
                    <a:p>
                      <a:r>
                        <a:rPr lang="fi-FI" sz="1200" b="0">
                          <a:latin typeface="Abadi Extra Light" panose="020B0204020104020204" pitchFamily="34" charset="0"/>
                        </a:rPr>
                        <a:t>4057</a:t>
                      </a:r>
                    </a:p>
                  </a:txBody>
                  <a:tcPr marT="6350" marB="6350" anchorCtr="1">
                    <a:solidFill>
                      <a:srgbClr val="FFFFFF"/>
                    </a:solidFill>
                  </a:tcPr>
                </a:tc>
                <a:tc>
                  <a:txBody>
                    <a:bodyPr/>
                    <a:lstStyle/>
                    <a:p>
                      <a:r>
                        <a:rPr lang="fi-FI" sz="1200" b="0">
                          <a:latin typeface="Abadi Extra Light" panose="020B0204020104020204" pitchFamily="34" charset="0"/>
                        </a:rPr>
                        <a:t>1944</a:t>
                      </a:r>
                    </a:p>
                  </a:txBody>
                  <a:tcPr marT="6350" marB="6350" anchorCtr="1">
                    <a:lnR w="12700" cmpd="sng">
                      <a:solidFill>
                        <a:srgbClr val="000000"/>
                      </a:solidFill>
                    </a:lnR>
                    <a:solidFill>
                      <a:srgbClr val="FFFFFF"/>
                    </a:solidFill>
                  </a:tcPr>
                </a:tc>
                <a:extLst>
                  <a:ext uri="{0D108BD9-81ED-4DB2-BD59-A6C34878D82A}">
                    <a16:rowId xmlns:a16="http://schemas.microsoft.com/office/drawing/2014/main" val="4131678008"/>
                  </a:ext>
                </a:extLst>
              </a:tr>
              <a:tr h="234950">
                <a:tc>
                  <a:txBody>
                    <a:bodyPr/>
                    <a:lstStyle/>
                    <a:p>
                      <a:r>
                        <a:rPr lang="fi-FI" sz="1200" b="0">
                          <a:latin typeface="Abadi Extra Light" panose="020B0204020104020204" pitchFamily="34" charset="0"/>
                        </a:rPr>
                        <a:t>2018</a:t>
                      </a:r>
                    </a:p>
                  </a:txBody>
                  <a:tcPr marT="6350" marB="6350" anchorCtr="1">
                    <a:lnL w="12700" cmpd="sng">
                      <a:solidFill>
                        <a:srgbClr val="000000"/>
                      </a:solidFill>
                    </a:lnL>
                    <a:solidFill>
                      <a:srgbClr val="FFFFFF"/>
                    </a:solidFill>
                  </a:tcPr>
                </a:tc>
                <a:tc>
                  <a:txBody>
                    <a:bodyPr/>
                    <a:lstStyle/>
                    <a:p>
                      <a:r>
                        <a:rPr lang="fi-FI" sz="1200" b="0">
                          <a:latin typeface="Abadi Extra Light" panose="020B0204020104020204" pitchFamily="34" charset="0"/>
                        </a:rPr>
                        <a:t>4278</a:t>
                      </a:r>
                    </a:p>
                  </a:txBody>
                  <a:tcPr marT="6350" marB="6350" anchorCtr="1">
                    <a:solidFill>
                      <a:srgbClr val="FFFFFF"/>
                    </a:solidFill>
                  </a:tcPr>
                </a:tc>
                <a:tc>
                  <a:txBody>
                    <a:bodyPr/>
                    <a:lstStyle/>
                    <a:p>
                      <a:r>
                        <a:rPr lang="fi-FI" sz="1200" b="0">
                          <a:latin typeface="Abadi Extra Light" panose="020B0204020104020204" pitchFamily="34" charset="0"/>
                        </a:rPr>
                        <a:t>2060</a:t>
                      </a:r>
                    </a:p>
                  </a:txBody>
                  <a:tcPr marT="6350" marB="6350" anchorCtr="1">
                    <a:lnR w="12700" cmpd="sng">
                      <a:solidFill>
                        <a:srgbClr val="000000"/>
                      </a:solidFill>
                    </a:lnR>
                    <a:solidFill>
                      <a:srgbClr val="FFFFFF"/>
                    </a:solidFill>
                  </a:tcPr>
                </a:tc>
                <a:extLst>
                  <a:ext uri="{0D108BD9-81ED-4DB2-BD59-A6C34878D82A}">
                    <a16:rowId xmlns:a16="http://schemas.microsoft.com/office/drawing/2014/main" val="526930591"/>
                  </a:ext>
                </a:extLst>
              </a:tr>
              <a:tr h="234950">
                <a:tc>
                  <a:txBody>
                    <a:bodyPr/>
                    <a:lstStyle/>
                    <a:p>
                      <a:r>
                        <a:rPr lang="fi-FI" sz="1200" b="0">
                          <a:latin typeface="Abadi Extra Light" panose="020B0204020104020204" pitchFamily="34" charset="0"/>
                        </a:rPr>
                        <a:t>2019</a:t>
                      </a:r>
                    </a:p>
                  </a:txBody>
                  <a:tcPr marT="6350" marB="6350" anchorCtr="1">
                    <a:lnL w="12700" cmpd="sng">
                      <a:solidFill>
                        <a:srgbClr val="000000"/>
                      </a:solidFill>
                    </a:lnL>
                    <a:solidFill>
                      <a:srgbClr val="FFFFFF"/>
                    </a:solidFill>
                  </a:tcPr>
                </a:tc>
                <a:tc>
                  <a:txBody>
                    <a:bodyPr/>
                    <a:lstStyle/>
                    <a:p>
                      <a:r>
                        <a:rPr lang="fi-FI" sz="1200" b="0">
                          <a:latin typeface="Abadi Extra Light" panose="020B0204020104020204" pitchFamily="34" charset="0"/>
                        </a:rPr>
                        <a:t>4173</a:t>
                      </a:r>
                    </a:p>
                  </a:txBody>
                  <a:tcPr marT="6350" marB="6350" anchorCtr="1">
                    <a:solidFill>
                      <a:srgbClr val="FFFFFF"/>
                    </a:solidFill>
                  </a:tcPr>
                </a:tc>
                <a:tc>
                  <a:txBody>
                    <a:bodyPr/>
                    <a:lstStyle/>
                    <a:p>
                      <a:r>
                        <a:rPr lang="fi-FI" sz="1200" b="0">
                          <a:latin typeface="Abadi Extra Light" panose="020B0204020104020204" pitchFamily="34" charset="0"/>
                        </a:rPr>
                        <a:t>1875</a:t>
                      </a:r>
                    </a:p>
                  </a:txBody>
                  <a:tcPr marT="6350" marB="6350" anchorCtr="1">
                    <a:lnR w="12700" cmpd="sng">
                      <a:solidFill>
                        <a:srgbClr val="000000"/>
                      </a:solidFill>
                    </a:lnR>
                    <a:solidFill>
                      <a:srgbClr val="FFFFFF"/>
                    </a:solidFill>
                  </a:tcPr>
                </a:tc>
                <a:extLst>
                  <a:ext uri="{0D108BD9-81ED-4DB2-BD59-A6C34878D82A}">
                    <a16:rowId xmlns:a16="http://schemas.microsoft.com/office/drawing/2014/main" val="2062295453"/>
                  </a:ext>
                </a:extLst>
              </a:tr>
              <a:tr h="234950">
                <a:tc>
                  <a:txBody>
                    <a:bodyPr/>
                    <a:lstStyle/>
                    <a:p>
                      <a:r>
                        <a:rPr lang="fi-FI" sz="1200" b="0">
                          <a:latin typeface="Abadi Extra Light" panose="020B0204020104020204" pitchFamily="34" charset="0"/>
                        </a:rPr>
                        <a:t>2020</a:t>
                      </a:r>
                    </a:p>
                  </a:txBody>
                  <a:tcPr marT="6350" marB="6350" anchorCtr="1">
                    <a:lnL w="12700" cmpd="sng">
                      <a:solidFill>
                        <a:srgbClr val="000000"/>
                      </a:solidFill>
                    </a:lnL>
                    <a:solidFill>
                      <a:srgbClr val="FFFFFF"/>
                    </a:solidFill>
                  </a:tcPr>
                </a:tc>
                <a:tc>
                  <a:txBody>
                    <a:bodyPr/>
                    <a:lstStyle/>
                    <a:p>
                      <a:r>
                        <a:rPr lang="fi-FI" sz="1200" b="0">
                          <a:latin typeface="Abadi Extra Light" panose="020B0204020104020204" pitchFamily="34" charset="0"/>
                        </a:rPr>
                        <a:t>4006</a:t>
                      </a:r>
                    </a:p>
                  </a:txBody>
                  <a:tcPr marT="6350" marB="6350" anchorCtr="1">
                    <a:solidFill>
                      <a:srgbClr val="FFFFFF"/>
                    </a:solidFill>
                  </a:tcPr>
                </a:tc>
                <a:tc>
                  <a:txBody>
                    <a:bodyPr/>
                    <a:lstStyle/>
                    <a:p>
                      <a:r>
                        <a:rPr lang="fi-FI" sz="1200" b="0">
                          <a:latin typeface="Abadi Extra Light" panose="020B0204020104020204" pitchFamily="34" charset="0"/>
                        </a:rPr>
                        <a:t>1417</a:t>
                      </a:r>
                    </a:p>
                  </a:txBody>
                  <a:tcPr marT="6350" marB="6350" anchorCtr="1">
                    <a:lnR w="12700" cmpd="sng">
                      <a:solidFill>
                        <a:srgbClr val="000000"/>
                      </a:solidFill>
                    </a:lnR>
                    <a:solidFill>
                      <a:srgbClr val="FFFFFF"/>
                    </a:solidFill>
                  </a:tcPr>
                </a:tc>
                <a:extLst>
                  <a:ext uri="{0D108BD9-81ED-4DB2-BD59-A6C34878D82A}">
                    <a16:rowId xmlns:a16="http://schemas.microsoft.com/office/drawing/2014/main" val="2123199758"/>
                  </a:ext>
                </a:extLst>
              </a:tr>
              <a:tr h="234950">
                <a:tc>
                  <a:txBody>
                    <a:bodyPr/>
                    <a:lstStyle/>
                    <a:p>
                      <a:r>
                        <a:rPr lang="fi-FI" sz="1200" b="0">
                          <a:latin typeface="Abadi Extra Light" panose="020B0204020104020204" pitchFamily="34" charset="0"/>
                        </a:rPr>
                        <a:t>2021</a:t>
                      </a:r>
                    </a:p>
                  </a:txBody>
                  <a:tcPr marT="6350" marB="6350" anchorCtr="1">
                    <a:lnL w="12700" cmpd="sng">
                      <a:solidFill>
                        <a:srgbClr val="000000"/>
                      </a:solidFill>
                    </a:lnL>
                    <a:solidFill>
                      <a:srgbClr val="FFFFFF"/>
                    </a:solidFill>
                  </a:tcPr>
                </a:tc>
                <a:tc>
                  <a:txBody>
                    <a:bodyPr/>
                    <a:lstStyle/>
                    <a:p>
                      <a:r>
                        <a:rPr lang="fi-FI" sz="1200" b="0">
                          <a:latin typeface="Abadi Extra Light" panose="020B0204020104020204" pitchFamily="34" charset="0"/>
                        </a:rPr>
                        <a:t>4074</a:t>
                      </a:r>
                    </a:p>
                  </a:txBody>
                  <a:tcPr marT="6350" marB="6350" anchorCtr="1">
                    <a:solidFill>
                      <a:srgbClr val="FFFFFF"/>
                    </a:solidFill>
                  </a:tcPr>
                </a:tc>
                <a:tc>
                  <a:txBody>
                    <a:bodyPr/>
                    <a:lstStyle/>
                    <a:p>
                      <a:r>
                        <a:rPr lang="fi-FI" sz="1200" b="0">
                          <a:latin typeface="Abadi Extra Light" panose="020B0204020104020204" pitchFamily="34" charset="0"/>
                        </a:rPr>
                        <a:t>1758</a:t>
                      </a:r>
                    </a:p>
                  </a:txBody>
                  <a:tcPr marT="6350" marB="6350" anchorCtr="1">
                    <a:lnR w="12700" cmpd="sng">
                      <a:solidFill>
                        <a:srgbClr val="000000"/>
                      </a:solidFill>
                    </a:lnR>
                    <a:solidFill>
                      <a:srgbClr val="FFFFFF"/>
                    </a:solidFill>
                  </a:tcPr>
                </a:tc>
                <a:extLst>
                  <a:ext uri="{0D108BD9-81ED-4DB2-BD59-A6C34878D82A}">
                    <a16:rowId xmlns:a16="http://schemas.microsoft.com/office/drawing/2014/main" val="1123838823"/>
                  </a:ext>
                </a:extLst>
              </a:tr>
              <a:tr h="234950">
                <a:tc>
                  <a:txBody>
                    <a:bodyPr/>
                    <a:lstStyle/>
                    <a:p>
                      <a:r>
                        <a:rPr lang="fi-FI" sz="1200" b="0">
                          <a:latin typeface="Abadi Extra Light" panose="020B0204020104020204" pitchFamily="34" charset="0"/>
                        </a:rPr>
                        <a:t>2022</a:t>
                      </a:r>
                    </a:p>
                  </a:txBody>
                  <a:tcPr marT="6350" marB="6350" anchorCtr="1">
                    <a:lnL w="12700" cmpd="sng">
                      <a:solidFill>
                        <a:srgbClr val="000000"/>
                      </a:solidFill>
                    </a:lnL>
                    <a:lnB w="12700" cmpd="sng">
                      <a:solidFill>
                        <a:srgbClr val="000000"/>
                      </a:solidFill>
                    </a:lnB>
                    <a:solidFill>
                      <a:srgbClr val="FFFFFF"/>
                    </a:solidFill>
                  </a:tcPr>
                </a:tc>
                <a:tc>
                  <a:txBody>
                    <a:bodyPr/>
                    <a:lstStyle/>
                    <a:p>
                      <a:r>
                        <a:rPr lang="fi-FI" sz="1200" b="0">
                          <a:latin typeface="Abadi Extra Light" panose="020B0204020104020204" pitchFamily="34" charset="0"/>
                        </a:rPr>
                        <a:t>3775</a:t>
                      </a:r>
                    </a:p>
                  </a:txBody>
                  <a:tcPr marT="6350" marB="6350" anchorCtr="1">
                    <a:lnB w="12700" cmpd="sng">
                      <a:solidFill>
                        <a:srgbClr val="000000"/>
                      </a:solidFill>
                    </a:lnB>
                    <a:solidFill>
                      <a:srgbClr val="FFFFFF"/>
                    </a:solidFill>
                  </a:tcPr>
                </a:tc>
                <a:tc>
                  <a:txBody>
                    <a:bodyPr/>
                    <a:lstStyle/>
                    <a:p>
                      <a:r>
                        <a:rPr lang="fi-FI" sz="1200" b="0" dirty="0">
                          <a:latin typeface="Abadi Extra Light" panose="020B0204020104020204" pitchFamily="34" charset="0"/>
                        </a:rPr>
                        <a:t>1291</a:t>
                      </a:r>
                    </a:p>
                  </a:txBody>
                  <a:tcPr marT="6350" marB="6350" anchorCtr="1">
                    <a:lnR w="12700" cmpd="sng">
                      <a:solidFill>
                        <a:srgbClr val="000000"/>
                      </a:solidFill>
                    </a:lnR>
                    <a:lnB w="12700" cmpd="sng">
                      <a:solidFill>
                        <a:srgbClr val="000000"/>
                      </a:solidFill>
                    </a:lnB>
                    <a:solidFill>
                      <a:srgbClr val="FFFFFF"/>
                    </a:solidFill>
                  </a:tcPr>
                </a:tc>
                <a:extLst>
                  <a:ext uri="{0D108BD9-81ED-4DB2-BD59-A6C34878D82A}">
                    <a16:rowId xmlns:a16="http://schemas.microsoft.com/office/drawing/2014/main" val="2192705197"/>
                  </a:ext>
                </a:extLst>
              </a:tr>
            </a:tbl>
          </a:graphicData>
        </a:graphic>
      </p:graphicFrame>
    </p:spTree>
    <p:extLst>
      <p:ext uri="{BB962C8B-B14F-4D97-AF65-F5344CB8AC3E}">
        <p14:creationId xmlns:p14="http://schemas.microsoft.com/office/powerpoint/2010/main" val="3601822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ohja23_Teoll_työk_ja_teoll_sähkönk">
    <p:spTree>
      <p:nvGrpSpPr>
        <p:cNvPr id="1" name=""/>
        <p:cNvGrpSpPr/>
        <p:nvPr/>
      </p:nvGrpSpPr>
      <p:grpSpPr>
        <a:xfrm>
          <a:off x="0" y="0"/>
          <a:ext cx="0" cy="0"/>
          <a:chOff x="0" y="0"/>
          <a:chExt cx="0" cy="0"/>
        </a:xfrm>
      </p:grpSpPr>
      <p:pic>
        <p:nvPicPr>
          <p:cNvPr id="8" name="Picture 7" descr="Palkkikuva. Teollisuuden ja teollisuuden sähkönkulutuksen päästöjen kehitys lasketun aikasarjan ajalta. Tiedot esitetty liitteen 1 taulukossa.">
            <a:extLst>
              <a:ext uri="{FF2B5EF4-FFF2-40B4-BE49-F238E27FC236}">
                <a16:creationId xmlns:a16="http://schemas.microsoft.com/office/drawing/2014/main" id="{28142B79-920F-4E87-B32A-B896870CFFC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9" name="Picture 8" descr="Palkkikuva. Teollisuuden ja teollisuuden sähkönkulutuksen päästöjen kehitys lasketun aikasarjan ajalta. Tiedot esitetty liitteen 1 taulukossa.">
            <a:extLst>
              <a:ext uri="{FF2B5EF4-FFF2-40B4-BE49-F238E27FC236}">
                <a16:creationId xmlns:a16="http://schemas.microsoft.com/office/drawing/2014/main" id="{02B50605-B5D9-4710-BDF6-0D208EB6B1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10" name="TextBox 9">
            <a:extLst>
              <a:ext uri="{FF2B5EF4-FFF2-40B4-BE49-F238E27FC236}">
                <a16:creationId xmlns:a16="http://schemas.microsoft.com/office/drawing/2014/main" id="{B064A646-F672-409F-B917-484E0310B87F}"/>
              </a:ext>
            </a:extLst>
          </p:cNvPr>
          <p:cNvSpPr txBox="1"/>
          <p:nvPr/>
        </p:nvSpPr>
        <p:spPr>
          <a:xfrm>
            <a:off x="499300" y="5309919"/>
            <a:ext cx="2955710" cy="830997"/>
          </a:xfrm>
          <a:prstGeom prst="rect">
            <a:avLst/>
          </a:prstGeom>
          <a:noFill/>
        </p:spPr>
        <p:txBody>
          <a:bodyPr wrap="square">
            <a:spAutoFit/>
          </a:bodyPr>
          <a:lstStyle/>
          <a:p>
            <a:r>
              <a:rPr lang="fi-FI" sz="1200" b="1" dirty="0">
                <a:latin typeface="Abadi Extra Light" panose="020B0204020104020204" pitchFamily="34" charset="0"/>
              </a:rPr>
              <a:t>Kuva 15.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Teollisuuden ja työkoneiden sekä teollisuuden sähkönkulutuksen päästöjen kehitys Raumalla</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 vuosina 2008–2022</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a:t>
            </a:r>
          </a:p>
          <a:p>
            <a:r>
              <a:rPr lang="fi-FI" sz="1200" b="1" i="1" dirty="0">
                <a:effectLst/>
                <a:latin typeface="Abadi Extra Light" panose="020B0204020104020204" pitchFamily="34" charset="0"/>
              </a:rPr>
              <a:t>(CO2-raportti, 2024).</a:t>
            </a:r>
            <a:endParaRPr lang="fi-FI" sz="1200" b="1" dirty="0">
              <a:latin typeface="Abadi Extra Light" panose="020B0204020104020204" pitchFamily="34" charset="0"/>
            </a:endParaRPr>
          </a:p>
        </p:txBody>
      </p:sp>
      <p:sp>
        <p:nvSpPr>
          <p:cNvPr id="3" name="Slide Number Placeholder 5">
            <a:extLst>
              <a:ext uri="{FF2B5EF4-FFF2-40B4-BE49-F238E27FC236}">
                <a16:creationId xmlns:a16="http://schemas.microsoft.com/office/drawing/2014/main" id="{C175B4DA-0F43-90E5-0693-DD747319D209}"/>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28</a:t>
            </a:fld>
            <a:endParaRPr lang="fi-FI" dirty="0">
              <a:latin typeface="Abadi Extra Light" panose="020B0204020104020204" pitchFamily="34" charset="0"/>
            </a:endParaRPr>
          </a:p>
        </p:txBody>
      </p:sp>
      <p:graphicFrame>
        <p:nvGraphicFramePr>
          <p:cNvPr id="2" name="Chart 1" descr="Palkkikuva. Teollisuuden ja teollisuuden sähkönkulutuksen päästöjen kehitys lasketun aikasarjan ajalta. Tiedot esitetty liitteen 1 taulukossa.">
            <a:extLst>
              <a:ext uri="{FF2B5EF4-FFF2-40B4-BE49-F238E27FC236}">
                <a16:creationId xmlns:a16="http://schemas.microsoft.com/office/drawing/2014/main" id="{F6C2DE12-D2BF-42C8-9CEF-622CC947FBAC}"/>
              </a:ext>
            </a:extLst>
          </p:cNvPr>
          <p:cNvGraphicFramePr>
            <a:graphicFrameLocks noGrp="1"/>
          </p:cNvGraphicFramePr>
          <p:nvPr>
            <p:extLst>
              <p:ext uri="{D42A27DB-BD31-4B8C-83A1-F6EECF244321}">
                <p14:modId xmlns:p14="http://schemas.microsoft.com/office/powerpoint/2010/main" val="3318215425"/>
              </p:ext>
            </p:extLst>
          </p:nvPr>
        </p:nvGraphicFramePr>
        <p:xfrm>
          <a:off x="3810000" y="635000"/>
          <a:ext cx="7620000" cy="5461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72182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ohja24_Päästövertailut">
    <p:spTree>
      <p:nvGrpSpPr>
        <p:cNvPr id="1" name=""/>
        <p:cNvGrpSpPr/>
        <p:nvPr/>
      </p:nvGrpSpPr>
      <p:grpSpPr>
        <a:xfrm>
          <a:off x="0" y="0"/>
          <a:ext cx="0" cy="0"/>
          <a:chOff x="0" y="0"/>
          <a:chExt cx="0" cy="0"/>
        </a:xfrm>
      </p:grpSpPr>
      <p:sp>
        <p:nvSpPr>
          <p:cNvPr id="4" name="Sisällön paikkamerkki 3">
            <a:extLst>
              <a:ext uri="{FF2B5EF4-FFF2-40B4-BE49-F238E27FC236}">
                <a16:creationId xmlns:a16="http://schemas.microsoft.com/office/drawing/2014/main" id="{59F40664-D33F-40A0-BFDB-38A10E02C5F0}"/>
              </a:ext>
            </a:extLst>
          </p:cNvPr>
          <p:cNvSpPr>
            <a:spLocks noGrp="1"/>
          </p:cNvSpPr>
          <p:nvPr>
            <p:ph sz="half" idx="2"/>
          </p:nvPr>
        </p:nvSpPr>
        <p:spPr>
          <a:xfrm>
            <a:off x="648515" y="1689981"/>
            <a:ext cx="5181600" cy="4351338"/>
          </a:xfrm>
        </p:spPr>
        <p:txBody>
          <a:bodyPr>
            <a:normAutofit fontScale="92500" lnSpcReduction="10000"/>
          </a:bodyPr>
          <a:lstStyle/>
          <a:p>
            <a:pPr marL="0" indent="0">
              <a:buNone/>
            </a:pPr>
            <a:r>
              <a:rPr lang="fi-FI" sz="1300" dirty="0">
                <a:effectLst/>
                <a:latin typeface="Abadi Extra Light" panose="020B0204020104020204" pitchFamily="34" charset="0"/>
                <a:ea typeface="Calibri" panose="020F0502020204030204" pitchFamily="34" charset="0"/>
                <a:cs typeface="Times New Roman" panose="02020603050405020304" pitchFamily="18" charset="0"/>
              </a:rPr>
              <a:t>Rauman</a:t>
            </a:r>
            <a:r>
              <a:rPr lang="fi-FI" sz="1300" dirty="0">
                <a:solidFill>
                  <a:srgbClr val="FF0000"/>
                </a:solidFill>
                <a:effectLst/>
                <a:latin typeface="Abadi Extra Light" panose="020B0204020104020204" pitchFamily="34" charset="0"/>
                <a:ea typeface="Calibri" panose="020F0502020204030204" pitchFamily="34" charset="0"/>
                <a:cs typeface="Times New Roman" panose="02020603050405020304" pitchFamily="18" charset="0"/>
              </a:rPr>
              <a:t> </a:t>
            </a:r>
            <a:r>
              <a:rPr lang="fi-FI" sz="1300" dirty="0">
                <a:effectLst/>
                <a:latin typeface="Abadi Extra Light" panose="020B0204020104020204" pitchFamily="34" charset="0"/>
                <a:ea typeface="Calibri" panose="020F0502020204030204" pitchFamily="34" charset="0"/>
                <a:cs typeface="Times New Roman" panose="02020603050405020304" pitchFamily="18" charset="0"/>
              </a:rPr>
              <a:t>asukasta kohti lasketut päästöt olivat vuonna 2022 yhteensä 3,2</a:t>
            </a:r>
            <a:r>
              <a:rPr lang="fi-FI" sz="1300"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rPr>
              <a:t> </a:t>
            </a:r>
            <a:r>
              <a:rPr lang="fi-FI" sz="1300" dirty="0">
                <a:effectLst/>
                <a:latin typeface="Abadi Extra Light" panose="020B0204020104020204" pitchFamily="34" charset="0"/>
                <a:ea typeface="Calibri" panose="020F0502020204030204" pitchFamily="34" charset="0"/>
                <a:cs typeface="Times New Roman" panose="02020603050405020304" pitchFamily="18" charset="0"/>
              </a:rPr>
              <a:t>t CO</a:t>
            </a:r>
            <a:r>
              <a:rPr lang="fi-FI" sz="1300" baseline="-25000" dirty="0">
                <a:effectLst/>
                <a:latin typeface="Abadi Extra Light" panose="020B0204020104020204" pitchFamily="34" charset="0"/>
                <a:ea typeface="Calibri" panose="020F0502020204030204" pitchFamily="34" charset="0"/>
                <a:cs typeface="Times New Roman" panose="02020603050405020304" pitchFamily="18" charset="0"/>
              </a:rPr>
              <a:t>2</a:t>
            </a:r>
            <a:r>
              <a:rPr lang="fi-FI" sz="1300" dirty="0">
                <a:effectLst/>
                <a:latin typeface="Abadi Extra Light" panose="020B0204020104020204" pitchFamily="34" charset="0"/>
                <a:ea typeface="Calibri" panose="020F0502020204030204" pitchFamily="34" charset="0"/>
                <a:cs typeface="Times New Roman" panose="02020603050405020304" pitchFamily="18" charset="0"/>
              </a:rPr>
              <a:t>-ekv ilman teollisuutta, kun ne kaikissa CO2-raportissa mukana olevissa kunnissa vaihtelivat välillä 2,1</a:t>
            </a:r>
            <a:r>
              <a:rPr lang="fi-FI" sz="1300"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rPr>
              <a:t>–</a:t>
            </a:r>
            <a:r>
              <a:rPr lang="fi-FI" sz="1300" dirty="0">
                <a:effectLst/>
                <a:latin typeface="Abadi Extra Light" panose="020B0204020104020204" pitchFamily="34" charset="0"/>
                <a:ea typeface="Calibri" panose="020F0502020204030204" pitchFamily="34" charset="0"/>
                <a:cs typeface="Times New Roman" panose="02020603050405020304" pitchFamily="18" charset="0"/>
              </a:rPr>
              <a:t>14,2</a:t>
            </a:r>
            <a:r>
              <a:rPr lang="fi-FI" sz="1300" dirty="0">
                <a:solidFill>
                  <a:srgbClr val="FF0000"/>
                </a:solidFill>
                <a:effectLst/>
                <a:latin typeface="Abadi Extra Light" panose="020B0204020104020204" pitchFamily="34" charset="0"/>
                <a:ea typeface="Calibri" panose="020F0502020204030204" pitchFamily="34" charset="0"/>
                <a:cs typeface="Times New Roman" panose="02020603050405020304" pitchFamily="18" charset="0"/>
              </a:rPr>
              <a:t> </a:t>
            </a:r>
            <a:r>
              <a:rPr lang="fi-FI" sz="1300" dirty="0">
                <a:effectLst/>
                <a:latin typeface="Abadi Extra Light" panose="020B0204020104020204" pitchFamily="34" charset="0"/>
                <a:ea typeface="Calibri" panose="020F0502020204030204" pitchFamily="34" charset="0"/>
                <a:cs typeface="Times New Roman" panose="02020603050405020304" pitchFamily="18" charset="0"/>
              </a:rPr>
              <a:t>t CO</a:t>
            </a:r>
            <a:r>
              <a:rPr lang="fi-FI" sz="1300" baseline="-25000" dirty="0">
                <a:effectLst/>
                <a:latin typeface="Abadi Extra Light" panose="020B0204020104020204" pitchFamily="34" charset="0"/>
                <a:ea typeface="Calibri" panose="020F0502020204030204" pitchFamily="34" charset="0"/>
                <a:cs typeface="Times New Roman" panose="02020603050405020304" pitchFamily="18" charset="0"/>
              </a:rPr>
              <a:t>2</a:t>
            </a:r>
            <a:r>
              <a:rPr lang="fi-FI" sz="1300" dirty="0">
                <a:effectLst/>
                <a:latin typeface="Abadi Extra Light" panose="020B0204020104020204" pitchFamily="34" charset="0"/>
                <a:ea typeface="Calibri" panose="020F0502020204030204" pitchFamily="34" charset="0"/>
                <a:cs typeface="Times New Roman" panose="02020603050405020304" pitchFamily="18" charset="0"/>
              </a:rPr>
              <a:t>-ekv</a:t>
            </a:r>
            <a:r>
              <a:rPr lang="fi-FI" sz="1300"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rPr>
              <a:t>. </a:t>
            </a:r>
          </a:p>
          <a:p>
            <a:pPr marL="0" indent="0">
              <a:buNone/>
            </a:pPr>
            <a:r>
              <a:rPr lang="fi-FI" sz="1300" dirty="0">
                <a:solidFill>
                  <a:srgbClr val="000000"/>
                </a:solidFill>
                <a:latin typeface="Abadi Extra Light" panose="020B0204020104020204" pitchFamily="34" charset="0"/>
                <a:ea typeface="Calibri" panose="020F0502020204030204" pitchFamily="34" charset="0"/>
                <a:cs typeface="Times New Roman" panose="02020603050405020304" pitchFamily="18" charset="0"/>
              </a:rPr>
              <a:t>Seuraavilla sivuilla </a:t>
            </a:r>
            <a:r>
              <a:rPr lang="fi-FI" sz="1300" dirty="0">
                <a:latin typeface="Abadi Extra Light" panose="020B0204020104020204" pitchFamily="34" charset="0"/>
              </a:rPr>
              <a:t>Rauman</a:t>
            </a:r>
            <a:r>
              <a:rPr lang="fi-FI" sz="1300" dirty="0">
                <a:solidFill>
                  <a:srgbClr val="000000"/>
                </a:solidFill>
                <a:latin typeface="Abadi Extra Light" panose="020B0204020104020204" pitchFamily="34" charset="0"/>
                <a:ea typeface="Calibri" panose="020F0502020204030204" pitchFamily="34" charset="0"/>
                <a:cs typeface="Times New Roman" panose="02020603050405020304" pitchFamily="18" charset="0"/>
              </a:rPr>
              <a:t> päästöjä on vertailtu muihin CO2-raportissa mukana oleviin kuntiin. Mukana ovat seuraavat vertailukuvaajat:</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 </a:t>
            </a:r>
          </a:p>
          <a:p>
            <a:r>
              <a:rPr lang="fi-FI" sz="1300" dirty="0">
                <a:solidFill>
                  <a:srgbClr val="000000"/>
                </a:solidFill>
                <a:latin typeface="Abadi Extra Light" panose="020B0204020104020204" pitchFamily="34" charset="0"/>
                <a:ea typeface="Calibri" panose="020F0502020204030204" pitchFamily="34" charset="0"/>
                <a:cs typeface="Times New Roman" panose="02020603050405020304" pitchFamily="18" charset="0"/>
              </a:rPr>
              <a:t>CO2-raportissa mukana olevat kunnat, joissa </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on </a:t>
            </a:r>
            <a:r>
              <a:rPr lang="fi-FI" sz="1300" dirty="0">
                <a:latin typeface="Abadi Extra Light" panose="020B0204020104020204" pitchFamily="34" charset="0"/>
                <a:ea typeface="Times New Roman" panose="02020603050405020304" pitchFamily="18" charset="0"/>
                <a:cs typeface="Times New Roman" panose="02020603050405020304" pitchFamily="18" charset="0"/>
              </a:rPr>
              <a:t>25 000–70 000</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 asukasta (t CO</a:t>
            </a:r>
            <a:r>
              <a:rPr lang="fi-FI" sz="1300" baseline="-25000" dirty="0">
                <a:effectLst/>
                <a:latin typeface="Abadi Extra Light" panose="020B0204020104020204" pitchFamily="34" charset="0"/>
                <a:ea typeface="Times New Roman" panose="02020603050405020304" pitchFamily="18" charset="0"/>
                <a:cs typeface="Times New Roman" panose="02020603050405020304" pitchFamily="18" charset="0"/>
              </a:rPr>
              <a:t>2</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-ekv/asukas) (kuva </a:t>
            </a:r>
            <a:r>
              <a:rPr lang="fi-FI" sz="1300" dirty="0">
                <a:latin typeface="Abadi Extra Light" panose="020B0204020104020204" pitchFamily="34" charset="0"/>
              </a:rPr>
              <a:t>16).</a:t>
            </a:r>
          </a:p>
          <a:p>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CO2-raportissa mukana olevat kunnat, joissa on 50–100 asukasta maaneliökilometrillä (t CO</a:t>
            </a:r>
            <a:r>
              <a:rPr lang="fi-FI" sz="1300" baseline="-25000" dirty="0">
                <a:effectLst/>
                <a:latin typeface="Abadi Extra Light" panose="020B0204020104020204" pitchFamily="34" charset="0"/>
                <a:ea typeface="Times New Roman" panose="02020603050405020304" pitchFamily="18" charset="0"/>
                <a:cs typeface="Times New Roman" panose="02020603050405020304" pitchFamily="18" charset="0"/>
              </a:rPr>
              <a:t>2</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-ekv/asukas) (kuva </a:t>
            </a:r>
            <a:r>
              <a:rPr lang="fi-FI" sz="1300" dirty="0">
                <a:latin typeface="Abadi Extra Light" panose="020B0204020104020204" pitchFamily="34" charset="0"/>
              </a:rPr>
              <a:t>17).</a:t>
            </a:r>
          </a:p>
          <a:p>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CO2-raportissa mukana olevat Hinku-kunnat (t CO</a:t>
            </a:r>
            <a:r>
              <a:rPr lang="fi-FI" sz="1300" baseline="-25000" dirty="0">
                <a:effectLst/>
                <a:latin typeface="Abadi Extra Light" panose="020B0204020104020204" pitchFamily="34" charset="0"/>
                <a:ea typeface="Times New Roman" panose="02020603050405020304" pitchFamily="18" charset="0"/>
                <a:cs typeface="Times New Roman" panose="02020603050405020304" pitchFamily="18" charset="0"/>
              </a:rPr>
              <a:t>2</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-ekv/asukas) </a:t>
            </a:r>
            <a:r>
              <a:rPr lang="fi-FI" sz="1300" dirty="0">
                <a:latin typeface="Abadi Extra Light" panose="020B0204020104020204" pitchFamily="34" charset="0"/>
                <a:ea typeface="Times New Roman" panose="02020603050405020304" pitchFamily="18" charset="0"/>
                <a:cs typeface="Times New Roman" panose="02020603050405020304" pitchFamily="18" charset="0"/>
              </a:rPr>
              <a:t>(k</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uva </a:t>
            </a:r>
            <a:r>
              <a:rPr lang="fi-FI" sz="1300" dirty="0">
                <a:latin typeface="Abadi Extra Light" panose="020B0204020104020204" pitchFamily="34" charset="0"/>
              </a:rPr>
              <a:t>18).</a:t>
            </a:r>
          </a:p>
          <a:p>
            <a:r>
              <a:rPr lang="fi-FI" sz="1300" dirty="0">
                <a:latin typeface="Abadi Extra Light" panose="020B0204020104020204" pitchFamily="34" charset="0"/>
              </a:rPr>
              <a:t>Kaikkien CO2-raportissa mukana olevien kuntien päästöt sektoreittain ilman teollisuutta </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(t CO</a:t>
            </a:r>
            <a:r>
              <a:rPr lang="fi-FI" sz="1300" baseline="-25000" dirty="0">
                <a:effectLst/>
                <a:latin typeface="Abadi Extra Light" panose="020B0204020104020204" pitchFamily="34" charset="0"/>
                <a:ea typeface="Times New Roman" panose="02020603050405020304" pitchFamily="18" charset="0"/>
                <a:cs typeface="Times New Roman" panose="02020603050405020304" pitchFamily="18" charset="0"/>
              </a:rPr>
              <a:t>2</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-ekv/asukas) (</a:t>
            </a:r>
            <a:r>
              <a:rPr lang="fi-FI" sz="1300" dirty="0">
                <a:latin typeface="Abadi Extra Light" panose="020B0204020104020204" pitchFamily="34" charset="0"/>
                <a:ea typeface="Times New Roman" panose="02020603050405020304" pitchFamily="18" charset="0"/>
                <a:cs typeface="Times New Roman" panose="02020603050405020304" pitchFamily="18" charset="0"/>
              </a:rPr>
              <a:t>k</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uva </a:t>
            </a:r>
            <a:r>
              <a:rPr lang="fi-FI" sz="1300" dirty="0">
                <a:latin typeface="Abadi Extra Light" panose="020B0204020104020204" pitchFamily="34" charset="0"/>
              </a:rPr>
              <a:t>19).</a:t>
            </a:r>
          </a:p>
          <a:p>
            <a:r>
              <a:rPr lang="fi-FI" sz="1300" dirty="0">
                <a:latin typeface="Abadi Extra Light" panose="020B0204020104020204" pitchFamily="34" charset="0"/>
              </a:rPr>
              <a:t>Kaikkien CO2-raportissa mukana olevien kuntien päästöt sektoreittain ilman teollisuutta, maataloutta ja läpiajoliikennettä </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(t CO</a:t>
            </a:r>
            <a:r>
              <a:rPr lang="fi-FI" sz="1300" baseline="-25000" dirty="0">
                <a:effectLst/>
                <a:latin typeface="Abadi Extra Light" panose="020B0204020104020204" pitchFamily="34" charset="0"/>
                <a:ea typeface="Times New Roman" panose="02020603050405020304" pitchFamily="18" charset="0"/>
                <a:cs typeface="Times New Roman" panose="02020603050405020304" pitchFamily="18" charset="0"/>
              </a:rPr>
              <a:t>2</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-ekv/asukas) </a:t>
            </a:r>
            <a:r>
              <a:rPr lang="fi-FI" sz="1300" dirty="0">
                <a:latin typeface="Abadi Extra Light" panose="020B0204020104020204" pitchFamily="34" charset="0"/>
                <a:ea typeface="Times New Roman" panose="02020603050405020304" pitchFamily="18" charset="0"/>
                <a:cs typeface="Times New Roman" panose="02020603050405020304" pitchFamily="18" charset="0"/>
              </a:rPr>
              <a:t>(k</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uva 20</a:t>
            </a:r>
            <a:r>
              <a:rPr lang="fi-FI" sz="1300" dirty="0">
                <a:latin typeface="Abadi Extra Light" panose="020B0204020104020204" pitchFamily="34" charset="0"/>
              </a:rPr>
              <a:t>).</a:t>
            </a:r>
          </a:p>
          <a:p>
            <a:r>
              <a:rPr lang="fi-FI" sz="1300" dirty="0">
                <a:latin typeface="Abadi Extra Light" panose="020B0204020104020204" pitchFamily="34" charset="0"/>
              </a:rPr>
              <a:t>Kaikkien CO2-raportissa mukana olevien kuntien lämmityksen päästöt </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(t CO</a:t>
            </a:r>
            <a:r>
              <a:rPr lang="fi-FI" sz="1300" baseline="-25000" dirty="0">
                <a:effectLst/>
                <a:latin typeface="Abadi Extra Light" panose="020B0204020104020204" pitchFamily="34" charset="0"/>
                <a:ea typeface="Times New Roman" panose="02020603050405020304" pitchFamily="18" charset="0"/>
                <a:cs typeface="Times New Roman" panose="02020603050405020304" pitchFamily="18" charset="0"/>
              </a:rPr>
              <a:t>2</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-ekv/asukas) (</a:t>
            </a:r>
            <a:r>
              <a:rPr lang="fi-FI" sz="1300" dirty="0">
                <a:latin typeface="Abadi Extra Light" panose="020B0204020104020204" pitchFamily="34" charset="0"/>
                <a:ea typeface="Times New Roman" panose="02020603050405020304" pitchFamily="18" charset="0"/>
                <a:cs typeface="Times New Roman" panose="02020603050405020304" pitchFamily="18" charset="0"/>
              </a:rPr>
              <a:t>k</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uva 21</a:t>
            </a:r>
            <a:r>
              <a:rPr lang="fi-FI" sz="1300" dirty="0">
                <a:latin typeface="Abadi Extra Light" panose="020B0204020104020204" pitchFamily="34" charset="0"/>
              </a:rPr>
              <a:t>).</a:t>
            </a:r>
          </a:p>
          <a:p>
            <a:r>
              <a:rPr lang="fi-FI" sz="1300" dirty="0">
                <a:latin typeface="Abadi Extra Light" panose="020B0204020104020204" pitchFamily="34" charset="0"/>
              </a:rPr>
              <a:t>Kaikkien CO2-raportissa mukana olevien kuntien kokonaispäästöt sektoreittain ilman teollisuutta </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a:t>
            </a:r>
            <a:r>
              <a:rPr lang="fi-FI" sz="1300" dirty="0" err="1">
                <a:effectLst/>
                <a:latin typeface="Abadi Extra Light" panose="020B0204020104020204" pitchFamily="34" charset="0"/>
                <a:ea typeface="Times New Roman" panose="02020603050405020304" pitchFamily="18" charset="0"/>
                <a:cs typeface="Times New Roman" panose="02020603050405020304" pitchFamily="18" charset="0"/>
              </a:rPr>
              <a:t>kt</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 CO</a:t>
            </a:r>
            <a:r>
              <a:rPr lang="fi-FI" sz="1300" baseline="-25000" dirty="0">
                <a:effectLst/>
                <a:latin typeface="Abadi Extra Light" panose="020B0204020104020204" pitchFamily="34" charset="0"/>
                <a:ea typeface="Times New Roman" panose="02020603050405020304" pitchFamily="18" charset="0"/>
                <a:cs typeface="Times New Roman" panose="02020603050405020304" pitchFamily="18" charset="0"/>
              </a:rPr>
              <a:t>2</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-ekv) (kuva 22</a:t>
            </a:r>
            <a:r>
              <a:rPr lang="fi-FI" sz="1300" dirty="0">
                <a:latin typeface="Abadi Extra Light" panose="020B0204020104020204" pitchFamily="34" charset="0"/>
              </a:rPr>
              <a:t>).</a:t>
            </a:r>
          </a:p>
          <a:p>
            <a:pPr marL="0" indent="0">
              <a:lnSpc>
                <a:spcPct val="100000"/>
              </a:lnSpc>
              <a:buNone/>
            </a:pPr>
            <a:r>
              <a:rPr lang="fi-FI" sz="1300" dirty="0">
                <a:latin typeface="Abadi Extra Light" panose="020B0204020104020204" pitchFamily="34" charset="0"/>
              </a:rPr>
              <a:t>Tarkastele kuntasi päästöjä ja vertaa niiden kehitystä muihin kuntiin osoitteessa: </a:t>
            </a:r>
            <a:r>
              <a:rPr lang="fi-FI" sz="1300" dirty="0">
                <a:latin typeface="Abadi Extra Light" panose="020B0204020104020204" pitchFamily="34" charset="0"/>
                <a:hlinkClick r:id="rId3"/>
              </a:rPr>
              <a:t>https://www.sitowise.com/fi/co2-raportti</a:t>
            </a:r>
            <a:r>
              <a:rPr lang="fi-FI" sz="1300" dirty="0">
                <a:latin typeface="Abadi Extra Light" panose="020B0204020104020204" pitchFamily="34" charset="0"/>
              </a:rPr>
              <a:t> </a:t>
            </a:r>
          </a:p>
          <a:p>
            <a:pPr marL="0" indent="0">
              <a:lnSpc>
                <a:spcPct val="100000"/>
              </a:lnSpc>
              <a:buNone/>
            </a:pPr>
            <a:endParaRPr lang="fi-FI" sz="1800" dirty="0">
              <a:latin typeface="Abadi Extra Light" panose="020B0204020104020204" pitchFamily="34" charset="0"/>
            </a:endParaRPr>
          </a:p>
        </p:txBody>
      </p:sp>
      <p:sp>
        <p:nvSpPr>
          <p:cNvPr id="2" name="Otsikkomuoto">
            <a:extLst>
              <a:ext uri="{FF2B5EF4-FFF2-40B4-BE49-F238E27FC236}">
                <a16:creationId xmlns:a16="http://schemas.microsoft.com/office/drawing/2014/main" id="{18FD2F16-CD3E-46A4-945B-BEC71BAB2E47}"/>
              </a:ext>
            </a:extLst>
          </p:cNvPr>
          <p:cNvSpPr>
            <a:spLocks noGrp="1"/>
          </p:cNvSpPr>
          <p:nvPr>
            <p:ph type="title"/>
          </p:nvPr>
        </p:nvSpPr>
        <p:spPr>
          <a:xfrm>
            <a:off x="838199" y="481131"/>
            <a:ext cx="5523687" cy="1103829"/>
          </a:xfrm>
        </p:spPr>
        <p:txBody>
          <a:bodyPr>
            <a:normAutofit/>
          </a:bodyPr>
          <a:lstStyle/>
          <a:p>
            <a:r>
              <a:rPr lang="fi-FI" dirty="0">
                <a:latin typeface="Abadi Extra Light" panose="020B0204020104020204" pitchFamily="34" charset="0"/>
              </a:rPr>
              <a:t>10. Päästövertailut</a:t>
            </a:r>
          </a:p>
        </p:txBody>
      </p:sp>
      <p:sp>
        <p:nvSpPr>
          <p:cNvPr id="5" name="Slide Number Placeholder 4">
            <a:extLst>
              <a:ext uri="{FF2B5EF4-FFF2-40B4-BE49-F238E27FC236}">
                <a16:creationId xmlns:a16="http://schemas.microsoft.com/office/drawing/2014/main" id="{77AA7AF4-594D-4FB5-A53D-0554B1B8AA0B}"/>
              </a:ext>
            </a:extLst>
          </p:cNvPr>
          <p:cNvSpPr>
            <a:spLocks noGrp="1"/>
          </p:cNvSpPr>
          <p:nvPr>
            <p:ph type="sldNum" sz="quarter" idx="12"/>
          </p:nvPr>
        </p:nvSpPr>
        <p:spPr/>
        <p:txBody>
          <a:bodyPr/>
          <a:lstStyle/>
          <a:p>
            <a:fld id="{59D73DD0-3AF0-420A-B1D9-9FF00C8EFB48}" type="slidenum">
              <a:rPr lang="fi-FI" smtClean="0"/>
              <a:t>29</a:t>
            </a:fld>
            <a:endParaRPr lang="fi-FI"/>
          </a:p>
        </p:txBody>
      </p:sp>
      <p:pic>
        <p:nvPicPr>
          <p:cNvPr id="6" name="Picture 5" descr="Kuvituskuva. Mies ja poika suojatiellä.">
            <a:extLst>
              <a:ext uri="{FF2B5EF4-FFF2-40B4-BE49-F238E27FC236}">
                <a16:creationId xmlns:a16="http://schemas.microsoft.com/office/drawing/2014/main" id="{0BA7B8A4-A80E-415D-9484-9601C0AA5A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Kuvituskuva. Mies ja poika suojatiellä.">
            <a:extLst>
              <a:ext uri="{FF2B5EF4-FFF2-40B4-BE49-F238E27FC236}">
                <a16:creationId xmlns:a16="http://schemas.microsoft.com/office/drawing/2014/main" id="{80818EBB-B6EB-4951-B187-A13402937B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pic>
        <p:nvPicPr>
          <p:cNvPr id="12" name="Picture 11" descr="Kuvituskuva. Mies ja poika suojatiellä.">
            <a:extLst>
              <a:ext uri="{FF2B5EF4-FFF2-40B4-BE49-F238E27FC236}">
                <a16:creationId xmlns:a16="http://schemas.microsoft.com/office/drawing/2014/main" id="{3591B270-F64E-494D-8680-321F6FEF5F1F}"/>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3" name="Slide Number Placeholder 5">
            <a:extLst>
              <a:ext uri="{FF2B5EF4-FFF2-40B4-BE49-F238E27FC236}">
                <a16:creationId xmlns:a16="http://schemas.microsoft.com/office/drawing/2014/main" id="{3462ABB1-4BA3-F94A-AD62-733F5E4B5CC2}"/>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solidFill>
                  <a:schemeClr val="bg1">
                    <a:lumMod val="95000"/>
                  </a:schemeClr>
                </a:solidFill>
                <a:latin typeface="Abadi Extra Light" panose="020B0204020104020204" pitchFamily="34" charset="0"/>
              </a:rPr>
              <a:pPr/>
              <a:t>29</a:t>
            </a:fld>
            <a:endParaRPr lang="fi-FI" dirty="0">
              <a:solidFill>
                <a:schemeClr val="bg1">
                  <a:lumMod val="95000"/>
                </a:schemeClr>
              </a:solidFill>
              <a:latin typeface="Abadi Extra Light" panose="020B0204020104020204" pitchFamily="34" charset="0"/>
            </a:endParaRPr>
          </a:p>
        </p:txBody>
      </p:sp>
    </p:spTree>
    <p:extLst>
      <p:ext uri="{BB962C8B-B14F-4D97-AF65-F5344CB8AC3E}">
        <p14:creationId xmlns:p14="http://schemas.microsoft.com/office/powerpoint/2010/main" val="1934775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ohja3_Kuvituskuva_esipuhe">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3BCD338-AEDF-41EE-BA7F-C17013B36FD5}"/>
              </a:ext>
            </a:extLst>
          </p:cNvPr>
          <p:cNvSpPr>
            <a:spLocks noGrp="1"/>
          </p:cNvSpPr>
          <p:nvPr>
            <p:ph type="title"/>
          </p:nvPr>
        </p:nvSpPr>
        <p:spPr/>
        <p:txBody>
          <a:bodyPr/>
          <a:lstStyle/>
          <a:p>
            <a:r>
              <a:rPr lang="fi-FI" dirty="0">
                <a:latin typeface="Abadi Extra Light" panose="020B0204020104020204" pitchFamily="34" charset="0"/>
              </a:rPr>
              <a:t>Esipuhe</a:t>
            </a:r>
            <a:endParaRPr lang="fi-FI" dirty="0">
              <a:highlight>
                <a:srgbClr val="FFFF00"/>
              </a:highlight>
              <a:latin typeface="Abadi Extra Light" panose="020B0204020104020204" pitchFamily="34" charset="0"/>
            </a:endParaRPr>
          </a:p>
        </p:txBody>
      </p:sp>
      <p:sp>
        <p:nvSpPr>
          <p:cNvPr id="13" name="Slide Number Placeholder 12">
            <a:extLst>
              <a:ext uri="{FF2B5EF4-FFF2-40B4-BE49-F238E27FC236}">
                <a16:creationId xmlns:a16="http://schemas.microsoft.com/office/drawing/2014/main" id="{B6512F95-528E-4772-BB09-F3A43EF35D5A}"/>
              </a:ext>
            </a:extLst>
          </p:cNvPr>
          <p:cNvSpPr>
            <a:spLocks noGrp="1"/>
          </p:cNvSpPr>
          <p:nvPr>
            <p:ph type="sldNum" sz="quarter" idx="12"/>
          </p:nvPr>
        </p:nvSpPr>
        <p:spPr/>
        <p:txBody>
          <a:bodyPr/>
          <a:lstStyle/>
          <a:p>
            <a:fld id="{59D73DD0-3AF0-420A-B1D9-9FF00C8EFB48}" type="slidenum">
              <a:rPr lang="fi-FI" smtClean="0"/>
              <a:t>3</a:t>
            </a:fld>
            <a:endParaRPr lang="fi-FI"/>
          </a:p>
        </p:txBody>
      </p:sp>
      <p:pic>
        <p:nvPicPr>
          <p:cNvPr id="14" name="Picture 13" descr="Kuvituskuva. Tuulivoimala ja taustalla metsää.">
            <a:extLst>
              <a:ext uri="{FF2B5EF4-FFF2-40B4-BE49-F238E27FC236}">
                <a16:creationId xmlns:a16="http://schemas.microsoft.com/office/drawing/2014/main" id="{4DD92D0B-0AF4-4F97-A34D-93CFE9C67D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15" name="Picture 14" descr="Kuvituskuva. Tuulivoimala ja taustalla metsää.">
            <a:extLst>
              <a:ext uri="{FF2B5EF4-FFF2-40B4-BE49-F238E27FC236}">
                <a16:creationId xmlns:a16="http://schemas.microsoft.com/office/drawing/2014/main" id="{BF8A841E-14EF-4FEE-9730-62C58FF475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5" name="Sisällön paikkamerkki 4">
            <a:extLst>
              <a:ext uri="{FF2B5EF4-FFF2-40B4-BE49-F238E27FC236}">
                <a16:creationId xmlns:a16="http://schemas.microsoft.com/office/drawing/2014/main" id="{96F578BD-7669-4F04-8796-FF8C82F6EA1B}"/>
              </a:ext>
            </a:extLst>
          </p:cNvPr>
          <p:cNvSpPr>
            <a:spLocks noGrp="1"/>
          </p:cNvSpPr>
          <p:nvPr>
            <p:ph sz="half" idx="1"/>
          </p:nvPr>
        </p:nvSpPr>
        <p:spPr>
          <a:xfrm>
            <a:off x="648515" y="1588765"/>
            <a:ext cx="5180400" cy="4610946"/>
          </a:xfrm>
        </p:spPr>
        <p:txBody>
          <a:bodyPr>
            <a:noAutofit/>
          </a:bodyPr>
          <a:lstStyle/>
          <a:p>
            <a:pPr marL="0" indent="0">
              <a:lnSpc>
                <a:spcPct val="100000"/>
              </a:lnSpc>
              <a:buNone/>
            </a:pPr>
            <a:r>
              <a:rPr lang="fi-FI" sz="1200" dirty="0">
                <a:latin typeface="Abadi Extra Light" panose="020B0204020104020204" pitchFamily="34" charset="0"/>
              </a:rPr>
              <a:t>Lähes 90 kuntaa ja kaupunkia seuraa kasvihuonekaasupäästöjensä kehitystä CO2-raporttimme kautta. Tavoitteenamme on tuottaa tarkkaa ja vertailukelpoista tietoa kuntien kasvihuonekaasupäästöistä mahdollisimman nopealla ja luotettavalla aikataululla. Kaikkien palvelussa mukana olevien kuntien päästötiedot julkaistaan vuoden alussa verkkosivuillamme osoitteessa: </a:t>
            </a:r>
            <a:r>
              <a:rPr lang="fi-FI" sz="1200" dirty="0">
                <a:latin typeface="Abadi Extra Light" panose="020B0204020104020204" pitchFamily="34" charset="0"/>
                <a:hlinkClick r:id="rId5"/>
              </a:rPr>
              <a:t>https://co2.sitowise.com/CO2tilastot/</a:t>
            </a:r>
            <a:r>
              <a:rPr lang="fi-FI" sz="1200" dirty="0">
                <a:latin typeface="Abadi Extra Light" panose="020B0204020104020204" pitchFamily="34" charset="0"/>
              </a:rPr>
              <a:t> </a:t>
            </a:r>
          </a:p>
          <a:p>
            <a:pPr marL="0" indent="0">
              <a:lnSpc>
                <a:spcPct val="100000"/>
              </a:lnSpc>
              <a:buNone/>
            </a:pPr>
            <a:r>
              <a:rPr lang="fi-FI" sz="1200" dirty="0">
                <a:latin typeface="Abadi Extra Light" panose="020B0204020104020204" pitchFamily="34" charset="0"/>
              </a:rPr>
              <a:t>Suomi tavoittelee fossiilisen öljyn lämmityskäytöstä luopumista 2030-luvun alkuun mennessä. Öljylämmityksestä luopumiseen onkin viime vuosina ollut saatavilla erilaisia tukimuotoja, joihin niin kunnat kuin yksityishenkilöt ovat tarttuneet. Öljylämmityksen päästölaskennassa hyödynnetty Tilastokeskuksen ylläpitämä rakennuskantatilasto ei nopean muutoksen johdosta ole kuvannut ajantasaista tilannetta öljylämmitteisten kiinteistöjen osalta. Öljylämmityksen päästöjen arviointi on siis ollut haasteellista ja aikaisempi menetelmä on johtanut päästöjen yliarviointiin. Laskentamenetelmä on päivitetty vuoden 2024 raportteihin ja samalla aikaisemmin lasketut vuodet on päivitetty uuden laskentamenetelmän mukaisiksi. Päivitetyssä laskentamenetelmässä rakennuskantatilaston tietoja verrataan Tilastokeskuksen tuottamaan tilastoon polttoöljyn käytöstä lämmityksessä tietyissä rakennustyypeissä koko maan osalta. Uuden menetelmän avulla päästään aikaisempaa tarkempaan lopputulokseen öljylämmityksen päästöjen osalta. Vuoden 2024 raportteihin on päivitetty myös kaatopaikkojen päästölaskentaa FOD-mallin päivityksen myötä.     </a:t>
            </a:r>
          </a:p>
          <a:p>
            <a:pPr marL="0" indent="0">
              <a:lnSpc>
                <a:spcPct val="100000"/>
              </a:lnSpc>
              <a:buNone/>
            </a:pPr>
            <a:r>
              <a:rPr lang="fi-FI" sz="1200" dirty="0">
                <a:latin typeface="Abadi Extra Light" panose="020B0204020104020204" pitchFamily="34" charset="0"/>
              </a:rPr>
              <a:t>Toivomme CO2-raportin kannustavan ilmastotoimiin ja pitkäjänteiseen ilmastotyöhön!</a:t>
            </a:r>
          </a:p>
          <a:p>
            <a:pPr marL="0" indent="0">
              <a:lnSpc>
                <a:spcPct val="100000"/>
              </a:lnSpc>
              <a:buNone/>
            </a:pPr>
            <a:r>
              <a:rPr lang="fi-FI" sz="1200" dirty="0">
                <a:latin typeface="Abadi Extra Light" panose="020B0204020104020204" pitchFamily="34" charset="0"/>
              </a:rPr>
              <a:t>CO2-raportin tiimi: Milla Lehikoinen, Sanni Mallat, Elina Leinonen, Alarik Kuusela, Kristiina Kuusisto &amp; Emma Liljeström</a:t>
            </a:r>
          </a:p>
        </p:txBody>
      </p:sp>
      <p:sp>
        <p:nvSpPr>
          <p:cNvPr id="2" name="Slide Number Placeholder 5">
            <a:extLst>
              <a:ext uri="{FF2B5EF4-FFF2-40B4-BE49-F238E27FC236}">
                <a16:creationId xmlns:a16="http://schemas.microsoft.com/office/drawing/2014/main" id="{37B1E078-1329-CDB1-DC90-DB68A1B66D00}"/>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a:t>
            </a:fld>
            <a:endParaRPr lang="fi-FI" dirty="0">
              <a:latin typeface="Abadi Extra Light" panose="020B0204020104020204" pitchFamily="34" charset="0"/>
            </a:endParaRPr>
          </a:p>
        </p:txBody>
      </p:sp>
      <p:pic>
        <p:nvPicPr>
          <p:cNvPr id="6" name="Picture 5" descr="Kuvituskuva. Tuulivoimala ja taustalla metsää.">
            <a:extLst>
              <a:ext uri="{FF2B5EF4-FFF2-40B4-BE49-F238E27FC236}">
                <a16:creationId xmlns:a16="http://schemas.microsoft.com/office/drawing/2014/main" id="{2ED7FFEA-4173-E612-BE7E-2996D848FDD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96000" y="0"/>
            <a:ext cx="6096000" cy="6858000"/>
          </a:xfrm>
          <a:prstGeom prst="rect">
            <a:avLst/>
          </a:prstGeom>
        </p:spPr>
      </p:pic>
    </p:spTree>
    <p:extLst>
      <p:ext uri="{BB962C8B-B14F-4D97-AF65-F5344CB8AC3E}">
        <p14:creationId xmlns:p14="http://schemas.microsoft.com/office/powerpoint/2010/main" val="2654569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ohja26_Sama_asukasmäärä">
    <p:spTree>
      <p:nvGrpSpPr>
        <p:cNvPr id="1" name=""/>
        <p:cNvGrpSpPr/>
        <p:nvPr/>
      </p:nvGrpSpPr>
      <p:grpSpPr>
        <a:xfrm>
          <a:off x="0" y="0"/>
          <a:ext cx="0" cy="0"/>
          <a:chOff x="0" y="0"/>
          <a:chExt cx="0" cy="0"/>
        </a:xfrm>
      </p:grpSpPr>
      <p:pic>
        <p:nvPicPr>
          <p:cNvPr id="5" name="Picture 4" descr="Kuvassa verrattu kunnan asukaskohtaisia päästöjä ilman teollisuutta muihin saman kokoluokan kuntiin.">
            <a:extLst>
              <a:ext uri="{FF2B5EF4-FFF2-40B4-BE49-F238E27FC236}">
                <a16:creationId xmlns:a16="http://schemas.microsoft.com/office/drawing/2014/main" id="{1D96C973-A7FD-4AD8-9759-9BC8662E6CD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Kuvassa verrattu kunnan asukaskohtaisia päästöjä ilman teollisuutta muihin saman kokoluokan kuntiin.">
            <a:extLst>
              <a:ext uri="{FF2B5EF4-FFF2-40B4-BE49-F238E27FC236}">
                <a16:creationId xmlns:a16="http://schemas.microsoft.com/office/drawing/2014/main" id="{4F253073-6EE2-4EFB-9B76-2B4B4E5EAC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10" name="TextBox 9">
            <a:extLst>
              <a:ext uri="{FF2B5EF4-FFF2-40B4-BE49-F238E27FC236}">
                <a16:creationId xmlns:a16="http://schemas.microsoft.com/office/drawing/2014/main" id="{66F99FB4-6271-4F84-AE9E-2597333574F9}"/>
              </a:ext>
            </a:extLst>
          </p:cNvPr>
          <p:cNvSpPr txBox="1"/>
          <p:nvPr/>
        </p:nvSpPr>
        <p:spPr>
          <a:xfrm>
            <a:off x="500399" y="5760000"/>
            <a:ext cx="11160000" cy="276999"/>
          </a:xfrm>
          <a:prstGeom prst="rect">
            <a:avLst/>
          </a:prstGeom>
          <a:noFill/>
        </p:spPr>
        <p:txBody>
          <a:bodyPr wrap="square">
            <a:spAutoFit/>
          </a:bodyPr>
          <a:lstStyle/>
          <a:p>
            <a:pPr algn="l"/>
            <a:r>
              <a:rPr lang="fi-FI" sz="1200" b="1" i="0" dirty="0">
                <a:effectLst/>
                <a:latin typeface="Abadi Extra Light" panose="020B0204020104020204" pitchFamily="34" charset="0"/>
              </a:rPr>
              <a:t>Kuva 16.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CO2-raportissa mukana olevien </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25 000–70 000</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 asukkaan kuntien asukaskohtaiset päästöt </a:t>
            </a:r>
            <a:r>
              <a:rPr lang="fi-FI" sz="1200" b="1" i="0" dirty="0">
                <a:effectLst/>
                <a:latin typeface="Abadi Extra Light" panose="020B0204020104020204" pitchFamily="34" charset="0"/>
              </a:rPr>
              <a:t>(t CO</a:t>
            </a:r>
            <a:r>
              <a:rPr lang="fi-FI" sz="1200" b="1" i="0" baseline="-25000" dirty="0">
                <a:effectLst/>
                <a:latin typeface="Abadi Extra Light" panose="020B0204020104020204" pitchFamily="34" charset="0"/>
              </a:rPr>
              <a:t>2</a:t>
            </a:r>
            <a:r>
              <a:rPr lang="fi-FI" sz="1200" b="1" i="0" dirty="0">
                <a:effectLst/>
                <a:latin typeface="Abadi Extra Light" panose="020B0204020104020204" pitchFamily="34" charset="0"/>
              </a:rPr>
              <a:t>-ekv/asukas)</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 vuonna 2022 ilman teollisuutta.</a:t>
            </a:r>
            <a:r>
              <a:rPr lang="fi-FI" sz="1200" b="1" i="1" dirty="0">
                <a:latin typeface="Abadi Extra Light" panose="020B0204020104020204" pitchFamily="34" charset="0"/>
                <a:ea typeface="Times New Roman" panose="02020603050405020304" pitchFamily="18" charset="0"/>
                <a:cs typeface="Times New Roman" panose="02020603050405020304" pitchFamily="18" charset="0"/>
              </a:rPr>
              <a:t>(</a:t>
            </a:r>
            <a:r>
              <a:rPr lang="fi-FI" sz="1200" b="1" i="1" dirty="0">
                <a:effectLst/>
                <a:latin typeface="Abadi Extra Light" panose="020B0204020104020204" pitchFamily="34" charset="0"/>
              </a:rPr>
              <a:t>CO2-raportti, 2024).</a:t>
            </a:r>
            <a:endParaRPr lang="fi-FI" sz="1200" b="1" i="0" dirty="0">
              <a:effectLst/>
              <a:latin typeface="Abadi Extra Light" panose="020B0204020104020204" pitchFamily="34" charset="0"/>
            </a:endParaRPr>
          </a:p>
        </p:txBody>
      </p:sp>
      <p:sp>
        <p:nvSpPr>
          <p:cNvPr id="3" name="Slide Number Placeholder 5">
            <a:extLst>
              <a:ext uri="{FF2B5EF4-FFF2-40B4-BE49-F238E27FC236}">
                <a16:creationId xmlns:a16="http://schemas.microsoft.com/office/drawing/2014/main" id="{F9944859-037B-ED7A-B97C-A010673B6683}"/>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30</a:t>
            </a:fld>
            <a:endParaRPr lang="fi-FI" dirty="0">
              <a:latin typeface="Abadi Extra Light" panose="020B0204020104020204" pitchFamily="34" charset="0"/>
            </a:endParaRPr>
          </a:p>
        </p:txBody>
      </p:sp>
      <p:graphicFrame>
        <p:nvGraphicFramePr>
          <p:cNvPr id="2" name="Chart 1" descr="Kuvassa verrattu kunnan asukaskohtaisia päästöjä ilman teollisuutta muihin saman kokoluokan kuntiin.">
            <a:extLst>
              <a:ext uri="{FF2B5EF4-FFF2-40B4-BE49-F238E27FC236}">
                <a16:creationId xmlns:a16="http://schemas.microsoft.com/office/drawing/2014/main" id="{00000000-0008-0000-1A00-000002000000}"/>
              </a:ext>
            </a:extLst>
          </p:cNvPr>
          <p:cNvGraphicFramePr>
            <a:graphicFrameLocks noGrp="1"/>
          </p:cNvGraphicFramePr>
          <p:nvPr>
            <p:extLst>
              <p:ext uri="{D42A27DB-BD31-4B8C-83A1-F6EECF244321}">
                <p14:modId xmlns:p14="http://schemas.microsoft.com/office/powerpoint/2010/main" val="2644186217"/>
              </p:ext>
            </p:extLst>
          </p:nvPr>
        </p:nvGraphicFramePr>
        <p:xfrm>
          <a:off x="635000" y="508000"/>
          <a:ext cx="10795000" cy="5207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63274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Pohja27_Sama_as_tiheys">
    <p:spTree>
      <p:nvGrpSpPr>
        <p:cNvPr id="1" name=""/>
        <p:cNvGrpSpPr/>
        <p:nvPr/>
      </p:nvGrpSpPr>
      <p:grpSpPr>
        <a:xfrm>
          <a:off x="0" y="0"/>
          <a:ext cx="0" cy="0"/>
          <a:chOff x="0" y="0"/>
          <a:chExt cx="0" cy="0"/>
        </a:xfrm>
      </p:grpSpPr>
      <p:pic>
        <p:nvPicPr>
          <p:cNvPr id="5" name="Picture 4" descr="Kuvassa verrattu kunnan asukaskohtaisia päästöjä ilman teollisuutta muihin asukastiheydeltään samankaltaisiin kuntiin.">
            <a:extLst>
              <a:ext uri="{FF2B5EF4-FFF2-40B4-BE49-F238E27FC236}">
                <a16:creationId xmlns:a16="http://schemas.microsoft.com/office/drawing/2014/main" id="{9426B1E8-C42B-42D7-9B93-6A7FF4DAA7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6" name="Picture 5" descr="Kuvassa verrattu kunnan asukaskohtaisia päästöjä ilman teollisuutta muihin asukastiheydeltään samankaltaisiin kuntiin.">
            <a:extLst>
              <a:ext uri="{FF2B5EF4-FFF2-40B4-BE49-F238E27FC236}">
                <a16:creationId xmlns:a16="http://schemas.microsoft.com/office/drawing/2014/main" id="{DE74B41A-0A0D-48EB-B463-FF66F05EDC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8" name="TextBox 9">
            <a:extLst>
              <a:ext uri="{FF2B5EF4-FFF2-40B4-BE49-F238E27FC236}">
                <a16:creationId xmlns:a16="http://schemas.microsoft.com/office/drawing/2014/main" id="{B6498764-83E5-4517-8DD7-592E12360BAD}"/>
              </a:ext>
            </a:extLst>
          </p:cNvPr>
          <p:cNvSpPr txBox="1"/>
          <p:nvPr/>
        </p:nvSpPr>
        <p:spPr>
          <a:xfrm>
            <a:off x="499298" y="5760000"/>
            <a:ext cx="11160000" cy="461665"/>
          </a:xfrm>
          <a:prstGeom prst="rect">
            <a:avLst/>
          </a:prstGeom>
          <a:noFill/>
        </p:spPr>
        <p:txBody>
          <a:bodyPr wrap="square">
            <a:spAutoFit/>
          </a:bodyPr>
          <a:lstStyle/>
          <a:p>
            <a:pPr algn="l"/>
            <a:r>
              <a:rPr lang="fi-FI" sz="1200" b="1" i="0" dirty="0">
                <a:effectLst/>
                <a:latin typeface="Abadi Extra Light" panose="020B0204020104020204" pitchFamily="34" charset="0"/>
              </a:rPr>
              <a:t>Kuva 17.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Asukaskohtaisten päästöjen </a:t>
            </a:r>
            <a:r>
              <a:rPr lang="fi-FI" sz="1200" b="1" i="0" dirty="0">
                <a:effectLst/>
                <a:latin typeface="Abadi Extra Light" panose="020B0204020104020204" pitchFamily="34" charset="0"/>
              </a:rPr>
              <a:t>(t CO</a:t>
            </a:r>
            <a:r>
              <a:rPr lang="fi-FI" sz="1200" b="1" i="0" baseline="-25000" dirty="0">
                <a:effectLst/>
                <a:latin typeface="Abadi Extra Light" panose="020B0204020104020204" pitchFamily="34" charset="0"/>
              </a:rPr>
              <a:t>2</a:t>
            </a:r>
            <a:r>
              <a:rPr lang="fi-FI" sz="1200" b="1" i="0" dirty="0">
                <a:effectLst/>
                <a:latin typeface="Abadi Extra Light" panose="020B0204020104020204" pitchFamily="34" charset="0"/>
              </a:rPr>
              <a:t>-ekv/asukas)</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 vertailu (ilman teollisuutta) vuonna 2022 sellaisissa CO2-raportin kunnissa, joissa on 50–100 asukasta maaneliökilometrillä.</a:t>
            </a:r>
            <a:r>
              <a:rPr lang="fi-FI" sz="1200" b="1" i="1" dirty="0">
                <a:effectLst/>
                <a:latin typeface="Abadi Extra Light" panose="020B0204020104020204" pitchFamily="34" charset="0"/>
              </a:rPr>
              <a:t>(CO2-raportti, 2024).</a:t>
            </a:r>
            <a:endParaRPr lang="fi-FI" sz="1200" b="1" i="0" dirty="0">
              <a:effectLst/>
              <a:latin typeface="Abadi Extra Light" panose="020B0204020104020204" pitchFamily="34" charset="0"/>
            </a:endParaRPr>
          </a:p>
        </p:txBody>
      </p:sp>
      <p:sp>
        <p:nvSpPr>
          <p:cNvPr id="3" name="Slide Number Placeholder 5">
            <a:extLst>
              <a:ext uri="{FF2B5EF4-FFF2-40B4-BE49-F238E27FC236}">
                <a16:creationId xmlns:a16="http://schemas.microsoft.com/office/drawing/2014/main" id="{E4D17C13-B04F-F5EC-9D38-79254E981169}"/>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31</a:t>
            </a:fld>
            <a:endParaRPr lang="fi-FI" dirty="0">
              <a:latin typeface="Abadi Extra Light" panose="020B0204020104020204" pitchFamily="34" charset="0"/>
            </a:endParaRPr>
          </a:p>
        </p:txBody>
      </p:sp>
      <p:graphicFrame>
        <p:nvGraphicFramePr>
          <p:cNvPr id="2" name="Chart 1" descr="Kuvassa verrattu kunnan asukaskohtaisia päästöjä ilman teollisuutta muihin asukastiheydeltään samankaltaisiin kuntiin.">
            <a:extLst>
              <a:ext uri="{FF2B5EF4-FFF2-40B4-BE49-F238E27FC236}">
                <a16:creationId xmlns:a16="http://schemas.microsoft.com/office/drawing/2014/main" id="{00000000-0008-0000-1B00-000002000000}"/>
              </a:ext>
            </a:extLst>
          </p:cNvPr>
          <p:cNvGraphicFramePr>
            <a:graphicFrameLocks noGrp="1"/>
          </p:cNvGraphicFramePr>
          <p:nvPr>
            <p:extLst>
              <p:ext uri="{D42A27DB-BD31-4B8C-83A1-F6EECF244321}">
                <p14:modId xmlns:p14="http://schemas.microsoft.com/office/powerpoint/2010/main" val="1563034674"/>
              </p:ext>
            </p:extLst>
          </p:nvPr>
        </p:nvGraphicFramePr>
        <p:xfrm>
          <a:off x="635000" y="508000"/>
          <a:ext cx="10795000" cy="5207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0881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Pohja28_Hinku_kaavio">
    <p:spTree>
      <p:nvGrpSpPr>
        <p:cNvPr id="1" name=""/>
        <p:cNvGrpSpPr/>
        <p:nvPr/>
      </p:nvGrpSpPr>
      <p:grpSpPr>
        <a:xfrm>
          <a:off x="0" y="0"/>
          <a:ext cx="0" cy="0"/>
          <a:chOff x="0" y="0"/>
          <a:chExt cx="0" cy="0"/>
        </a:xfrm>
      </p:grpSpPr>
      <p:pic>
        <p:nvPicPr>
          <p:cNvPr id="5" name="Picture 4" descr="Kuvassa verrattu kunnan asukaskohtaisia päästöjä ilman teollisuutta muihin Hinku-verkostossa mukana oleviin kuntiin.">
            <a:extLst>
              <a:ext uri="{FF2B5EF4-FFF2-40B4-BE49-F238E27FC236}">
                <a16:creationId xmlns:a16="http://schemas.microsoft.com/office/drawing/2014/main" id="{0EBB51EA-3036-402E-8126-03EE2630384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6" name="Picture 5" descr="Kuvassa verrattu kunnan asukaskohtaisia päästöjä ilman teollisuutta muihin Hinku-verkostossa mukana oleviin kuntiin.">
            <a:extLst>
              <a:ext uri="{FF2B5EF4-FFF2-40B4-BE49-F238E27FC236}">
                <a16:creationId xmlns:a16="http://schemas.microsoft.com/office/drawing/2014/main" id="{9892E929-4AA7-4431-8C55-6F12891577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8" name="TextBox 9">
            <a:extLst>
              <a:ext uri="{FF2B5EF4-FFF2-40B4-BE49-F238E27FC236}">
                <a16:creationId xmlns:a16="http://schemas.microsoft.com/office/drawing/2014/main" id="{4090620A-D5C3-4559-B0FB-20B519D96534}"/>
              </a:ext>
            </a:extLst>
          </p:cNvPr>
          <p:cNvSpPr txBox="1"/>
          <p:nvPr/>
        </p:nvSpPr>
        <p:spPr>
          <a:xfrm>
            <a:off x="500399" y="5760000"/>
            <a:ext cx="11160000" cy="461665"/>
          </a:xfrm>
          <a:prstGeom prst="rect">
            <a:avLst/>
          </a:prstGeom>
          <a:noFill/>
        </p:spPr>
        <p:txBody>
          <a:bodyPr wrap="square">
            <a:spAutoFit/>
          </a:bodyPr>
          <a:lstStyle/>
          <a:p>
            <a:pPr algn="l"/>
            <a:r>
              <a:rPr lang="fi-FI" sz="1200" b="1" i="0" dirty="0">
                <a:effectLst/>
                <a:latin typeface="Abadi Extra Light" panose="020B0204020104020204" pitchFamily="34" charset="0"/>
              </a:rPr>
              <a:t>Kuva 18.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CO2-raportissa mukana olevien Hinku-kuntien asukaskohtaiset päästöt </a:t>
            </a:r>
            <a:r>
              <a:rPr lang="fi-FI" sz="1200" b="1" i="0" dirty="0">
                <a:effectLst/>
                <a:latin typeface="Abadi Extra Light" panose="020B0204020104020204" pitchFamily="34" charset="0"/>
              </a:rPr>
              <a:t>(t CO</a:t>
            </a:r>
            <a:r>
              <a:rPr lang="fi-FI" sz="1200" b="1" i="0" baseline="-25000" dirty="0">
                <a:effectLst/>
                <a:latin typeface="Abadi Extra Light" panose="020B0204020104020204" pitchFamily="34" charset="0"/>
              </a:rPr>
              <a:t>2</a:t>
            </a:r>
            <a:r>
              <a:rPr lang="fi-FI" sz="1200" b="1" i="0" dirty="0">
                <a:effectLst/>
                <a:latin typeface="Abadi Extra Light" panose="020B0204020104020204" pitchFamily="34" charset="0"/>
              </a:rPr>
              <a:t>-ekv/asukas)</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 sektoreittain vuonna 2022. Teollisuuden päästöt eivät ole mukana tarkastelussa.</a:t>
            </a:r>
          </a:p>
          <a:p>
            <a:pPr algn="l"/>
            <a:r>
              <a:rPr lang="fi-FI" sz="1200" b="1" i="1" dirty="0">
                <a:effectLst/>
                <a:latin typeface="Abadi Extra Light" panose="020B0204020104020204" pitchFamily="34" charset="0"/>
              </a:rPr>
              <a:t>(CO2-raportti, 2024).</a:t>
            </a:r>
            <a:endParaRPr lang="fi-FI" sz="1200" b="1" i="0" dirty="0">
              <a:effectLst/>
              <a:latin typeface="Abadi Extra Light" panose="020B0204020104020204" pitchFamily="34" charset="0"/>
            </a:endParaRPr>
          </a:p>
        </p:txBody>
      </p:sp>
      <p:sp>
        <p:nvSpPr>
          <p:cNvPr id="3" name="Slide Number Placeholder 5">
            <a:extLst>
              <a:ext uri="{FF2B5EF4-FFF2-40B4-BE49-F238E27FC236}">
                <a16:creationId xmlns:a16="http://schemas.microsoft.com/office/drawing/2014/main" id="{0E2436BB-9441-AD5D-C95B-FD492A860BA3}"/>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32</a:t>
            </a:fld>
            <a:endParaRPr lang="fi-FI" dirty="0">
              <a:latin typeface="Abadi Extra Light" panose="020B0204020104020204" pitchFamily="34" charset="0"/>
            </a:endParaRPr>
          </a:p>
        </p:txBody>
      </p:sp>
      <p:graphicFrame>
        <p:nvGraphicFramePr>
          <p:cNvPr id="2" name="Chart 1" descr="Kuvassa verrattu kunnan asukaskohtaisia päästöjä ilman teollisuutta muihin Hinku-verkostossa mukana oleviin kuntiin.">
            <a:extLst>
              <a:ext uri="{FF2B5EF4-FFF2-40B4-BE49-F238E27FC236}">
                <a16:creationId xmlns:a16="http://schemas.microsoft.com/office/drawing/2014/main" id="{ACAE05B9-4237-4FDA-B29E-BA21D1CE7500}"/>
              </a:ext>
            </a:extLst>
          </p:cNvPr>
          <p:cNvGraphicFramePr>
            <a:graphicFrameLocks noGrp="1"/>
          </p:cNvGraphicFramePr>
          <p:nvPr>
            <p:extLst>
              <p:ext uri="{D42A27DB-BD31-4B8C-83A1-F6EECF244321}">
                <p14:modId xmlns:p14="http://schemas.microsoft.com/office/powerpoint/2010/main" val="1996282341"/>
              </p:ext>
            </p:extLst>
          </p:nvPr>
        </p:nvGraphicFramePr>
        <p:xfrm>
          <a:off x="635000" y="508000"/>
          <a:ext cx="10795000" cy="5207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4458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Pohja29_Kaikki_as_koh_päästöt">
    <p:spTree>
      <p:nvGrpSpPr>
        <p:cNvPr id="1" name=""/>
        <p:cNvGrpSpPr/>
        <p:nvPr/>
      </p:nvGrpSpPr>
      <p:grpSpPr>
        <a:xfrm>
          <a:off x="0" y="0"/>
          <a:ext cx="0" cy="0"/>
          <a:chOff x="0" y="0"/>
          <a:chExt cx="0" cy="0"/>
        </a:xfrm>
      </p:grpSpPr>
      <p:pic>
        <p:nvPicPr>
          <p:cNvPr id="4" name="Picture 3" descr="Kuvassa verrattu kunnan asukaskohtaisia päästöjä ilman teollisuutta muihin CO2-raportissa mukana oleviin kuntiin.">
            <a:extLst>
              <a:ext uri="{FF2B5EF4-FFF2-40B4-BE49-F238E27FC236}">
                <a16:creationId xmlns:a16="http://schemas.microsoft.com/office/drawing/2014/main" id="{FE4A43DA-062B-4EA0-8D99-55C97CDA65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5" name="Picture 4" descr="Kuvassa verrattu kunnan asukaskohtaisia päästöjä ilman teollisuutta muihin CO2-raportissa mukana oleviin kuntiin.">
            <a:extLst>
              <a:ext uri="{FF2B5EF4-FFF2-40B4-BE49-F238E27FC236}">
                <a16:creationId xmlns:a16="http://schemas.microsoft.com/office/drawing/2014/main" id="{08D256A4-6C28-4997-8C9F-3F4EF0CFE4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7" name="TextBox 9">
            <a:extLst>
              <a:ext uri="{FF2B5EF4-FFF2-40B4-BE49-F238E27FC236}">
                <a16:creationId xmlns:a16="http://schemas.microsoft.com/office/drawing/2014/main" id="{20CA90E4-9C17-4324-8F2E-69061C17F1BA}"/>
              </a:ext>
            </a:extLst>
          </p:cNvPr>
          <p:cNvSpPr txBox="1"/>
          <p:nvPr/>
        </p:nvSpPr>
        <p:spPr>
          <a:xfrm>
            <a:off x="500400" y="5760000"/>
            <a:ext cx="11160000" cy="276999"/>
          </a:xfrm>
          <a:prstGeom prst="rect">
            <a:avLst/>
          </a:prstGeom>
          <a:noFill/>
        </p:spPr>
        <p:txBody>
          <a:bodyPr wrap="square">
            <a:spAutoFit/>
          </a:bodyPr>
          <a:lstStyle/>
          <a:p>
            <a:pPr algn="l"/>
            <a:r>
              <a:rPr lang="fi-FI" sz="1200" b="1" i="0" dirty="0">
                <a:effectLst/>
                <a:latin typeface="Abadi Extra Light" panose="020B0204020104020204" pitchFamily="34" charset="0"/>
              </a:rPr>
              <a:t>Kuva 19. </a:t>
            </a:r>
            <a:r>
              <a:rPr lang="fi-FI" sz="1200" b="1" dirty="0">
                <a:latin typeface="Abadi Extra Light" panose="020B0204020104020204" pitchFamily="34" charset="0"/>
              </a:rPr>
              <a:t>Asukaskohtaiset </a:t>
            </a:r>
            <a:r>
              <a:rPr lang="fi-FI" sz="1200" b="1" i="0" dirty="0">
                <a:effectLst/>
                <a:latin typeface="Abadi Extra Light" panose="020B0204020104020204" pitchFamily="34" charset="0"/>
              </a:rPr>
              <a:t>päästöt (t CO</a:t>
            </a:r>
            <a:r>
              <a:rPr lang="fi-FI" sz="1200" b="1" i="0" baseline="-25000" dirty="0">
                <a:effectLst/>
                <a:latin typeface="Abadi Extra Light" panose="020B0204020104020204" pitchFamily="34" charset="0"/>
              </a:rPr>
              <a:t>2</a:t>
            </a:r>
            <a:r>
              <a:rPr lang="fi-FI" sz="1200" b="1" i="0" dirty="0">
                <a:effectLst/>
                <a:latin typeface="Abadi Extra Light" panose="020B0204020104020204" pitchFamily="34" charset="0"/>
              </a:rPr>
              <a:t>-ekv/asukas) kaikissa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CO2-raportin kunnissa vuonna 2022</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 ilman teollisuutta.</a:t>
            </a:r>
            <a:r>
              <a:rPr lang="fi-FI" sz="1200" b="1" i="1" dirty="0">
                <a:effectLst/>
                <a:latin typeface="Abadi Extra Light" panose="020B0204020104020204" pitchFamily="34" charset="0"/>
              </a:rPr>
              <a:t>(CO2-raportti, 2024).</a:t>
            </a:r>
            <a:endParaRPr lang="fi-FI" sz="1200" b="1" i="0" dirty="0">
              <a:effectLst/>
              <a:latin typeface="Abadi Extra Light" panose="020B0204020104020204" pitchFamily="34" charset="0"/>
            </a:endParaRPr>
          </a:p>
        </p:txBody>
      </p:sp>
      <p:sp>
        <p:nvSpPr>
          <p:cNvPr id="3" name="Slide Number Placeholder 5">
            <a:extLst>
              <a:ext uri="{FF2B5EF4-FFF2-40B4-BE49-F238E27FC236}">
                <a16:creationId xmlns:a16="http://schemas.microsoft.com/office/drawing/2014/main" id="{90AD1D6B-477C-B773-65F6-9C46581811DA}"/>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33</a:t>
            </a:fld>
            <a:endParaRPr lang="fi-FI" dirty="0">
              <a:latin typeface="Abadi Extra Light" panose="020B0204020104020204" pitchFamily="34" charset="0"/>
            </a:endParaRPr>
          </a:p>
        </p:txBody>
      </p:sp>
      <p:graphicFrame>
        <p:nvGraphicFramePr>
          <p:cNvPr id="2" name="Chart 1" descr="Kuvassa verrattu kunnan asukaskohtaisia päästöjä ilman teollisuutta muihin CO2-raportissa mukana oleviin kuntiin.">
            <a:extLst>
              <a:ext uri="{FF2B5EF4-FFF2-40B4-BE49-F238E27FC236}">
                <a16:creationId xmlns:a16="http://schemas.microsoft.com/office/drawing/2014/main" id="{00000000-0008-0000-1700-000002000000}"/>
              </a:ext>
            </a:extLst>
          </p:cNvPr>
          <p:cNvGraphicFramePr>
            <a:graphicFrameLocks noGrp="1"/>
          </p:cNvGraphicFramePr>
          <p:nvPr>
            <p:extLst>
              <p:ext uri="{D42A27DB-BD31-4B8C-83A1-F6EECF244321}">
                <p14:modId xmlns:p14="http://schemas.microsoft.com/office/powerpoint/2010/main" val="2603362455"/>
              </p:ext>
            </p:extLst>
          </p:nvPr>
        </p:nvGraphicFramePr>
        <p:xfrm>
          <a:off x="381000" y="508000"/>
          <a:ext cx="11303000" cy="5207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8137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Pohja30_Kaikki_ilman_teoll_maat_läpiajol">
    <p:spTree>
      <p:nvGrpSpPr>
        <p:cNvPr id="1" name=""/>
        <p:cNvGrpSpPr/>
        <p:nvPr/>
      </p:nvGrpSpPr>
      <p:grpSpPr>
        <a:xfrm>
          <a:off x="0" y="0"/>
          <a:ext cx="0" cy="0"/>
          <a:chOff x="0" y="0"/>
          <a:chExt cx="0" cy="0"/>
        </a:xfrm>
      </p:grpSpPr>
      <p:pic>
        <p:nvPicPr>
          <p:cNvPr id="4" name="Picture 3" descr="Kuvassa verrattu kunnan asukaskohtaisia päästöjä ilman teollisuutta, maataloutta ja läpiajoliikennettä muihin CO2-raportissa mukana oleviin kuntiin.">
            <a:extLst>
              <a:ext uri="{FF2B5EF4-FFF2-40B4-BE49-F238E27FC236}">
                <a16:creationId xmlns:a16="http://schemas.microsoft.com/office/drawing/2014/main" id="{FE4A43DA-062B-4EA0-8D99-55C97CDA65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5" name="Picture 4" descr="Kuvassa verrattu kunnan asukaskohtaisia päästöjä ilman teollisuutta, maataloutta ja läpiajoliikennettä muihin CO2-raportissa mukana oleviin kuntiin.">
            <a:extLst>
              <a:ext uri="{FF2B5EF4-FFF2-40B4-BE49-F238E27FC236}">
                <a16:creationId xmlns:a16="http://schemas.microsoft.com/office/drawing/2014/main" id="{08D256A4-6C28-4997-8C9F-3F4EF0CFE4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7" name="TextBox 9">
            <a:extLst>
              <a:ext uri="{FF2B5EF4-FFF2-40B4-BE49-F238E27FC236}">
                <a16:creationId xmlns:a16="http://schemas.microsoft.com/office/drawing/2014/main" id="{20CA90E4-9C17-4324-8F2E-69061C17F1BA}"/>
              </a:ext>
            </a:extLst>
          </p:cNvPr>
          <p:cNvSpPr txBox="1"/>
          <p:nvPr/>
        </p:nvSpPr>
        <p:spPr>
          <a:xfrm>
            <a:off x="500400" y="5760000"/>
            <a:ext cx="11160000" cy="276999"/>
          </a:xfrm>
          <a:prstGeom prst="rect">
            <a:avLst/>
          </a:prstGeom>
          <a:noFill/>
        </p:spPr>
        <p:txBody>
          <a:bodyPr wrap="square">
            <a:spAutoFit/>
          </a:bodyPr>
          <a:lstStyle/>
          <a:p>
            <a:pPr algn="l"/>
            <a:r>
              <a:rPr lang="fi-FI" sz="1200" b="1" i="0" dirty="0">
                <a:effectLst/>
                <a:latin typeface="Abadi Extra Light" panose="020B0204020104020204" pitchFamily="34" charset="0"/>
              </a:rPr>
              <a:t>Kuva </a:t>
            </a:r>
            <a:r>
              <a:rPr lang="fi-FI" sz="1200" b="1" dirty="0">
                <a:latin typeface="Abadi Extra Light" panose="020B0204020104020204" pitchFamily="34" charset="0"/>
              </a:rPr>
              <a:t>20</a:t>
            </a:r>
            <a:r>
              <a:rPr lang="fi-FI" sz="1200" b="1" i="0" dirty="0">
                <a:effectLst/>
                <a:latin typeface="Abadi Extra Light" panose="020B0204020104020204" pitchFamily="34" charset="0"/>
              </a:rPr>
              <a:t>. </a:t>
            </a:r>
            <a:r>
              <a:rPr lang="fi-FI" sz="1200" b="1" dirty="0">
                <a:latin typeface="Abadi Extra Light" panose="020B0204020104020204" pitchFamily="34" charset="0"/>
              </a:rPr>
              <a:t>Asukaskohtaiset </a:t>
            </a:r>
            <a:r>
              <a:rPr lang="fi-FI" sz="1200" b="1" i="0" dirty="0">
                <a:effectLst/>
                <a:latin typeface="Abadi Extra Light" panose="020B0204020104020204" pitchFamily="34" charset="0"/>
              </a:rPr>
              <a:t>päästöt (t CO</a:t>
            </a:r>
            <a:r>
              <a:rPr lang="fi-FI" sz="1200" b="1" i="0" baseline="-25000" dirty="0">
                <a:effectLst/>
                <a:latin typeface="Abadi Extra Light" panose="020B0204020104020204" pitchFamily="34" charset="0"/>
              </a:rPr>
              <a:t>2</a:t>
            </a:r>
            <a:r>
              <a:rPr lang="fi-FI" sz="1200" b="1" i="0" dirty="0">
                <a:effectLst/>
                <a:latin typeface="Abadi Extra Light" panose="020B0204020104020204" pitchFamily="34" charset="0"/>
              </a:rPr>
              <a:t>-ekv/asukas) kaikissa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CO2-raportin kunnissa vuonna 2022</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 ilman teollisuutta, maataloutta ja läpiajoliikennettä.</a:t>
            </a:r>
            <a:r>
              <a:rPr lang="fi-FI" sz="1200" b="1" i="1" dirty="0">
                <a:effectLst/>
                <a:latin typeface="Abadi Extra Light" panose="020B0204020104020204" pitchFamily="34" charset="0"/>
              </a:rPr>
              <a:t>(CO2-raportti, 2024).</a:t>
            </a:r>
            <a:endParaRPr lang="fi-FI" sz="1200" b="1" i="0" dirty="0">
              <a:effectLst/>
              <a:latin typeface="Abadi Extra Light" panose="020B0204020104020204" pitchFamily="34" charset="0"/>
            </a:endParaRPr>
          </a:p>
        </p:txBody>
      </p:sp>
      <p:sp>
        <p:nvSpPr>
          <p:cNvPr id="3" name="Slide Number Placeholder 5">
            <a:extLst>
              <a:ext uri="{FF2B5EF4-FFF2-40B4-BE49-F238E27FC236}">
                <a16:creationId xmlns:a16="http://schemas.microsoft.com/office/drawing/2014/main" id="{0894C868-14D2-F06B-CC2E-886C79731C90}"/>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34</a:t>
            </a:fld>
            <a:endParaRPr lang="fi-FI" dirty="0">
              <a:latin typeface="Abadi Extra Light" panose="020B0204020104020204" pitchFamily="34" charset="0"/>
            </a:endParaRPr>
          </a:p>
        </p:txBody>
      </p:sp>
      <p:graphicFrame>
        <p:nvGraphicFramePr>
          <p:cNvPr id="2" name="Chart 1" descr="Kuvassa verrattu kunnan asukaskohtaisia päästöjä ilman teollisuutta, maataloutta ja läpiajoliikennettä muihin CO2-raportissa mukana oleviin kuntiin.">
            <a:extLst>
              <a:ext uri="{FF2B5EF4-FFF2-40B4-BE49-F238E27FC236}">
                <a16:creationId xmlns:a16="http://schemas.microsoft.com/office/drawing/2014/main" id="{00000000-0008-0000-2400-000002000000}"/>
              </a:ext>
            </a:extLst>
          </p:cNvPr>
          <p:cNvGraphicFramePr>
            <a:graphicFrameLocks noGrp="1"/>
          </p:cNvGraphicFramePr>
          <p:nvPr>
            <p:extLst>
              <p:ext uri="{D42A27DB-BD31-4B8C-83A1-F6EECF244321}">
                <p14:modId xmlns:p14="http://schemas.microsoft.com/office/powerpoint/2010/main" val="3002762245"/>
              </p:ext>
            </p:extLst>
          </p:nvPr>
        </p:nvGraphicFramePr>
        <p:xfrm>
          <a:off x="381000" y="508000"/>
          <a:ext cx="11303000" cy="5207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3449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Pohja31_Kaikki_lämmitys">
    <p:spTree>
      <p:nvGrpSpPr>
        <p:cNvPr id="1" name=""/>
        <p:cNvGrpSpPr/>
        <p:nvPr/>
      </p:nvGrpSpPr>
      <p:grpSpPr>
        <a:xfrm>
          <a:off x="0" y="0"/>
          <a:ext cx="0" cy="0"/>
          <a:chOff x="0" y="0"/>
          <a:chExt cx="0" cy="0"/>
        </a:xfrm>
      </p:grpSpPr>
      <p:pic>
        <p:nvPicPr>
          <p:cNvPr id="4" name="Picture 3" descr="Kuvassa verrattu kunnan asukaskohtaisia lämmityksen päästöjä muihin CO2-raportissa mukana oleviin kuntiin.">
            <a:extLst>
              <a:ext uri="{FF2B5EF4-FFF2-40B4-BE49-F238E27FC236}">
                <a16:creationId xmlns:a16="http://schemas.microsoft.com/office/drawing/2014/main" id="{FE4A43DA-062B-4EA0-8D99-55C97CDA65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5" name="Picture 4" descr="Kuvassa verrattu kunnan asukaskohtaisia lämmityksen päästöjä muihin CO2-raportissa mukana oleviin kuntiin.">
            <a:extLst>
              <a:ext uri="{FF2B5EF4-FFF2-40B4-BE49-F238E27FC236}">
                <a16:creationId xmlns:a16="http://schemas.microsoft.com/office/drawing/2014/main" id="{08D256A4-6C28-4997-8C9F-3F4EF0CFE4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7" name="TextBox 9">
            <a:extLst>
              <a:ext uri="{FF2B5EF4-FFF2-40B4-BE49-F238E27FC236}">
                <a16:creationId xmlns:a16="http://schemas.microsoft.com/office/drawing/2014/main" id="{20CA90E4-9C17-4324-8F2E-69061C17F1BA}"/>
              </a:ext>
            </a:extLst>
          </p:cNvPr>
          <p:cNvSpPr txBox="1"/>
          <p:nvPr/>
        </p:nvSpPr>
        <p:spPr>
          <a:xfrm>
            <a:off x="500400" y="5760000"/>
            <a:ext cx="11160000" cy="276999"/>
          </a:xfrm>
          <a:prstGeom prst="rect">
            <a:avLst/>
          </a:prstGeom>
          <a:noFill/>
        </p:spPr>
        <p:txBody>
          <a:bodyPr wrap="square">
            <a:spAutoFit/>
          </a:bodyPr>
          <a:lstStyle/>
          <a:p>
            <a:pPr algn="l"/>
            <a:r>
              <a:rPr lang="fi-FI" sz="1200" b="1" i="0" dirty="0">
                <a:effectLst/>
                <a:latin typeface="Abadi Extra Light" panose="020B0204020104020204" pitchFamily="34" charset="0"/>
              </a:rPr>
              <a:t>Kuva </a:t>
            </a:r>
            <a:r>
              <a:rPr lang="fi-FI" sz="1200" b="1" dirty="0">
                <a:latin typeface="Abadi Extra Light" panose="020B0204020104020204" pitchFamily="34" charset="0"/>
              </a:rPr>
              <a:t>21</a:t>
            </a:r>
            <a:r>
              <a:rPr lang="fi-FI" sz="1200" b="1" i="0" dirty="0">
                <a:effectLst/>
                <a:latin typeface="Abadi Extra Light" panose="020B0204020104020204" pitchFamily="34" charset="0"/>
              </a:rPr>
              <a:t>. </a:t>
            </a:r>
            <a:r>
              <a:rPr lang="fi-FI" sz="1200" b="1" dirty="0">
                <a:latin typeface="Abadi Extra Light" panose="020B0204020104020204" pitchFamily="34" charset="0"/>
              </a:rPr>
              <a:t>Asukaskohtaiset </a:t>
            </a:r>
            <a:r>
              <a:rPr lang="fi-FI" sz="1200" b="1" i="0" dirty="0">
                <a:effectLst/>
                <a:latin typeface="Abadi Extra Light" panose="020B0204020104020204" pitchFamily="34" charset="0"/>
              </a:rPr>
              <a:t>päästöt (t CO</a:t>
            </a:r>
            <a:r>
              <a:rPr lang="fi-FI" sz="1200" b="1" i="0" baseline="-25000" dirty="0">
                <a:effectLst/>
                <a:latin typeface="Abadi Extra Light" panose="020B0204020104020204" pitchFamily="34" charset="0"/>
              </a:rPr>
              <a:t>2</a:t>
            </a:r>
            <a:r>
              <a:rPr lang="fi-FI" sz="1200" b="1" i="0" dirty="0">
                <a:effectLst/>
                <a:latin typeface="Abadi Extra Light" panose="020B0204020104020204" pitchFamily="34" charset="0"/>
              </a:rPr>
              <a:t>-ekv/asukas) lämmityksestä kaikissa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CO2-raportin kunnissa vuonna 2022.</a:t>
            </a:r>
            <a:r>
              <a:rPr lang="fi-FI" sz="1200" b="1" i="1" dirty="0">
                <a:effectLst/>
                <a:latin typeface="Abadi Extra Light" panose="020B0204020104020204" pitchFamily="34" charset="0"/>
                <a:ea typeface="Times New Roman" panose="02020603050405020304" pitchFamily="18" charset="0"/>
                <a:cs typeface="Times New Roman" panose="02020603050405020304" pitchFamily="18" charset="0"/>
              </a:rPr>
              <a:t>(</a:t>
            </a:r>
            <a:r>
              <a:rPr lang="fi-FI" sz="1200" b="1" i="1" dirty="0">
                <a:effectLst/>
                <a:latin typeface="Abadi Extra Light" panose="020B0204020104020204" pitchFamily="34" charset="0"/>
              </a:rPr>
              <a:t>CO2-raportti, 2024).</a:t>
            </a:r>
            <a:r>
              <a:rPr lang="fi-FI" sz="1200" b="1" dirty="0">
                <a:highlight>
                  <a:srgbClr val="00FF00"/>
                </a:highlight>
                <a:latin typeface="Abadi Extra Light" panose="020B0204020104020204" pitchFamily="34" charset="0"/>
                <a:ea typeface="Times New Roman" panose="02020603050405020304" pitchFamily="18" charset="0"/>
                <a:cs typeface="Times New Roman" panose="02020603050405020304" pitchFamily="18" charset="0"/>
              </a:rPr>
              <a:t> </a:t>
            </a:r>
            <a:endParaRPr lang="fi-FI" sz="1200" b="1" i="0" dirty="0">
              <a:effectLst/>
              <a:latin typeface="Abadi Extra Light" panose="020B0204020104020204" pitchFamily="34" charset="0"/>
            </a:endParaRPr>
          </a:p>
        </p:txBody>
      </p:sp>
      <p:sp>
        <p:nvSpPr>
          <p:cNvPr id="3" name="Slide Number Placeholder 5">
            <a:extLst>
              <a:ext uri="{FF2B5EF4-FFF2-40B4-BE49-F238E27FC236}">
                <a16:creationId xmlns:a16="http://schemas.microsoft.com/office/drawing/2014/main" id="{D40E114B-69FD-7A8E-3604-3C09E31CA97A}"/>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35</a:t>
            </a:fld>
            <a:endParaRPr lang="fi-FI" dirty="0">
              <a:latin typeface="Abadi Extra Light" panose="020B0204020104020204" pitchFamily="34" charset="0"/>
            </a:endParaRPr>
          </a:p>
        </p:txBody>
      </p:sp>
      <p:graphicFrame>
        <p:nvGraphicFramePr>
          <p:cNvPr id="2" name="Chart 1" descr="Kuvassa verrattu kunnan asukaskohtaisia lämmityksen päästöjä muihin CO2-raportissa mukana oleviin kuntiin.">
            <a:extLst>
              <a:ext uri="{FF2B5EF4-FFF2-40B4-BE49-F238E27FC236}">
                <a16:creationId xmlns:a16="http://schemas.microsoft.com/office/drawing/2014/main" id="{00000000-0008-0000-1E00-000002000000}"/>
              </a:ext>
            </a:extLst>
          </p:cNvPr>
          <p:cNvGraphicFramePr>
            <a:graphicFrameLocks noGrp="1"/>
          </p:cNvGraphicFramePr>
          <p:nvPr>
            <p:extLst>
              <p:ext uri="{D42A27DB-BD31-4B8C-83A1-F6EECF244321}">
                <p14:modId xmlns:p14="http://schemas.microsoft.com/office/powerpoint/2010/main" val="3935187938"/>
              </p:ext>
            </p:extLst>
          </p:nvPr>
        </p:nvGraphicFramePr>
        <p:xfrm>
          <a:off x="381000" y="508000"/>
          <a:ext cx="11303000" cy="5207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9322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Pohja32_Kaikki_kokonaispäästöt">
    <p:spTree>
      <p:nvGrpSpPr>
        <p:cNvPr id="1" name=""/>
        <p:cNvGrpSpPr/>
        <p:nvPr/>
      </p:nvGrpSpPr>
      <p:grpSpPr>
        <a:xfrm>
          <a:off x="0" y="0"/>
          <a:ext cx="0" cy="0"/>
          <a:chOff x="0" y="0"/>
          <a:chExt cx="0" cy="0"/>
        </a:xfrm>
      </p:grpSpPr>
      <p:pic>
        <p:nvPicPr>
          <p:cNvPr id="4" name="Picture 3" descr="Kuvassa verrattu kunnan kokonaispäästöjä ilman teollisuutta muihin CO2-raportissa mukana oleviin kuntiin.">
            <a:extLst>
              <a:ext uri="{FF2B5EF4-FFF2-40B4-BE49-F238E27FC236}">
                <a16:creationId xmlns:a16="http://schemas.microsoft.com/office/drawing/2014/main" id="{FE4A43DA-062B-4EA0-8D99-55C97CDA65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5" name="Picture 4" descr="Kuvassa verrattu kunnan kokonaispäästöjä ilman teollisuutta muihin CO2-raportissa mukana oleviin kuntiin.">
            <a:extLst>
              <a:ext uri="{FF2B5EF4-FFF2-40B4-BE49-F238E27FC236}">
                <a16:creationId xmlns:a16="http://schemas.microsoft.com/office/drawing/2014/main" id="{08D256A4-6C28-4997-8C9F-3F4EF0CFE4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7" name="TextBox 9">
            <a:extLst>
              <a:ext uri="{FF2B5EF4-FFF2-40B4-BE49-F238E27FC236}">
                <a16:creationId xmlns:a16="http://schemas.microsoft.com/office/drawing/2014/main" id="{20CA90E4-9C17-4324-8F2E-69061C17F1BA}"/>
              </a:ext>
            </a:extLst>
          </p:cNvPr>
          <p:cNvSpPr txBox="1"/>
          <p:nvPr/>
        </p:nvSpPr>
        <p:spPr>
          <a:xfrm>
            <a:off x="500400" y="5760000"/>
            <a:ext cx="11160000" cy="276999"/>
          </a:xfrm>
          <a:prstGeom prst="rect">
            <a:avLst/>
          </a:prstGeom>
          <a:noFill/>
        </p:spPr>
        <p:txBody>
          <a:bodyPr wrap="square">
            <a:spAutoFit/>
          </a:bodyPr>
          <a:lstStyle/>
          <a:p>
            <a:pPr algn="l"/>
            <a:r>
              <a:rPr lang="fi-FI" sz="1200" b="1" i="0" dirty="0">
                <a:effectLst/>
                <a:latin typeface="Abadi Extra Light" panose="020B0204020104020204" pitchFamily="34" charset="0"/>
              </a:rPr>
              <a:t>Kuva </a:t>
            </a:r>
            <a:r>
              <a:rPr lang="fi-FI" sz="1200" b="1" dirty="0">
                <a:latin typeface="Abadi Extra Light" panose="020B0204020104020204" pitchFamily="34" charset="0"/>
              </a:rPr>
              <a:t>22</a:t>
            </a:r>
            <a:r>
              <a:rPr lang="fi-FI" sz="1200" b="1" i="0" dirty="0">
                <a:effectLst/>
                <a:latin typeface="Abadi Extra Light" panose="020B0204020104020204" pitchFamily="34" charset="0"/>
              </a:rPr>
              <a:t>. Kokonaispäästöt (</a:t>
            </a:r>
            <a:r>
              <a:rPr lang="fi-FI" sz="1200" b="1" i="0" dirty="0" err="1">
                <a:effectLst/>
                <a:latin typeface="Abadi Extra Light" panose="020B0204020104020204" pitchFamily="34" charset="0"/>
              </a:rPr>
              <a:t>kt</a:t>
            </a:r>
            <a:r>
              <a:rPr lang="fi-FI" sz="1200" b="1" i="0" dirty="0">
                <a:effectLst/>
                <a:latin typeface="Abadi Extra Light" panose="020B0204020104020204" pitchFamily="34" charset="0"/>
              </a:rPr>
              <a:t> CO</a:t>
            </a:r>
            <a:r>
              <a:rPr lang="fi-FI" sz="1200" b="1" i="0" baseline="-25000" dirty="0">
                <a:effectLst/>
                <a:latin typeface="Abadi Extra Light" panose="020B0204020104020204" pitchFamily="34" charset="0"/>
              </a:rPr>
              <a:t>2</a:t>
            </a:r>
            <a:r>
              <a:rPr lang="fi-FI" sz="1200" b="1" i="0" dirty="0">
                <a:effectLst/>
                <a:latin typeface="Abadi Extra Light" panose="020B0204020104020204" pitchFamily="34" charset="0"/>
              </a:rPr>
              <a:t>-ekv) kaikissa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CO2-raportin kunnissa vuonna 2022 ilman te</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ollisuutta.</a:t>
            </a:r>
            <a:r>
              <a:rPr lang="fi-FI" sz="1200" b="1" i="1" dirty="0">
                <a:effectLst/>
                <a:latin typeface="Abadi Extra Light" panose="020B0204020104020204" pitchFamily="34" charset="0"/>
              </a:rPr>
              <a:t>(CO2-raportti, 2024).</a:t>
            </a:r>
            <a:endParaRPr lang="fi-FI" sz="1200" b="1" i="0" dirty="0">
              <a:effectLst/>
              <a:latin typeface="Abadi Extra Light" panose="020B0204020104020204" pitchFamily="34" charset="0"/>
            </a:endParaRPr>
          </a:p>
        </p:txBody>
      </p:sp>
      <p:sp>
        <p:nvSpPr>
          <p:cNvPr id="3" name="Slide Number Placeholder 5">
            <a:extLst>
              <a:ext uri="{FF2B5EF4-FFF2-40B4-BE49-F238E27FC236}">
                <a16:creationId xmlns:a16="http://schemas.microsoft.com/office/drawing/2014/main" id="{9ED9CAF0-1F9B-2BE2-020A-C0CD8AED7A49}"/>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36</a:t>
            </a:fld>
            <a:endParaRPr lang="fi-FI" dirty="0">
              <a:latin typeface="Abadi Extra Light" panose="020B0204020104020204" pitchFamily="34" charset="0"/>
            </a:endParaRPr>
          </a:p>
        </p:txBody>
      </p:sp>
      <p:graphicFrame>
        <p:nvGraphicFramePr>
          <p:cNvPr id="2" name="Chart 1" descr="Kuvassa verrattu kunnan kokonaispäästöjä ilman teollisuutta muihin CO2-raportissa mukana oleviin kuntiin.">
            <a:extLst>
              <a:ext uri="{FF2B5EF4-FFF2-40B4-BE49-F238E27FC236}">
                <a16:creationId xmlns:a16="http://schemas.microsoft.com/office/drawing/2014/main" id="{54457981-C0B3-4DCA-8E3F-6E82C64D471C}"/>
              </a:ext>
            </a:extLst>
          </p:cNvPr>
          <p:cNvGraphicFramePr>
            <a:graphicFrameLocks noGrp="1"/>
          </p:cNvGraphicFramePr>
          <p:nvPr>
            <p:extLst>
              <p:ext uri="{D42A27DB-BD31-4B8C-83A1-F6EECF244321}">
                <p14:modId xmlns:p14="http://schemas.microsoft.com/office/powerpoint/2010/main" val="1457149169"/>
              </p:ext>
            </p:extLst>
          </p:nvPr>
        </p:nvGraphicFramePr>
        <p:xfrm>
          <a:off x="500400" y="453409"/>
          <a:ext cx="11303000" cy="5207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6219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ohja33_Energian_loppukulu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384BDF1-7172-4B7C-B46B-F3DD1E1CBFE2}"/>
              </a:ext>
            </a:extLst>
          </p:cNvPr>
          <p:cNvSpPr>
            <a:spLocks noGrp="1"/>
          </p:cNvSpPr>
          <p:nvPr>
            <p:ph sz="half" idx="1"/>
          </p:nvPr>
        </p:nvSpPr>
        <p:spPr>
          <a:xfrm>
            <a:off x="660400" y="1615746"/>
            <a:ext cx="5181600" cy="1813254"/>
          </a:xfrm>
        </p:spPr>
        <p:txBody>
          <a:bodyPr>
            <a:normAutofit/>
          </a:bodyPr>
          <a:lstStyle/>
          <a:p>
            <a:pPr marL="0" indent="0">
              <a:buNone/>
            </a:pPr>
            <a:r>
              <a:rPr lang="fi-FI" sz="1200" dirty="0">
                <a:latin typeface="Abadi Extra Light" panose="020B0204020104020204" pitchFamily="34" charset="0"/>
              </a:rPr>
              <a:t>Vastuullisuuden ja taloudellisen tehokkuuden ohella energian tehokas käyttö on merkittävä ilmastotyön keino. Kuntien ja kaupunkien asettamien ilmastotavoitteiden toteutumisessa energiatehokkuudella ja energiansäästöllä on tärkeä rooli. Energiatehokkuussopimukset ovat olennainen osa Suomen energia- ja ilmastostrategiaa ja ensisijainen keino edistää energian tehokasta käyttöä Suomessa. </a:t>
            </a:r>
          </a:p>
          <a:p>
            <a:pPr marL="0" indent="0">
              <a:buNone/>
            </a:pPr>
            <a:r>
              <a:rPr lang="fi-FI" sz="1200" dirty="0">
                <a:latin typeface="Abadi Extra Light" panose="020B0204020104020204" pitchFamily="34" charset="0"/>
              </a:rPr>
              <a:t>Rauman energian loppukulutusta ja sen kehitystä seurataan CO2-raportissa. Mukana energiankulutuksen seurannassa ovat seuraavat sektorit: kuluttajien</a:t>
            </a:r>
          </a:p>
        </p:txBody>
      </p:sp>
      <p:sp>
        <p:nvSpPr>
          <p:cNvPr id="2" name="Otsikkomuoto">
            <a:extLst>
              <a:ext uri="{FF2B5EF4-FFF2-40B4-BE49-F238E27FC236}">
                <a16:creationId xmlns:a16="http://schemas.microsoft.com/office/drawing/2014/main" id="{2E783D60-6708-4F9B-9F26-D8A00DC7FA45}"/>
              </a:ext>
            </a:extLst>
          </p:cNvPr>
          <p:cNvSpPr>
            <a:spLocks noGrp="1"/>
          </p:cNvSpPr>
          <p:nvPr>
            <p:ph type="title"/>
          </p:nvPr>
        </p:nvSpPr>
        <p:spPr>
          <a:xfrm>
            <a:off x="660400" y="365125"/>
            <a:ext cx="11003516" cy="1325563"/>
          </a:xfrm>
        </p:spPr>
        <p:txBody>
          <a:bodyPr/>
          <a:lstStyle/>
          <a:p>
            <a:r>
              <a:rPr lang="fi-FI" dirty="0">
                <a:latin typeface="Abadi Extra Light" panose="020B0204020104020204" pitchFamily="34" charset="0"/>
              </a:rPr>
              <a:t>11. Energian loppukulutus</a:t>
            </a:r>
            <a:endParaRPr lang="fi-FI" dirty="0">
              <a:highlight>
                <a:srgbClr val="00FF00"/>
              </a:highlight>
              <a:latin typeface="Abadi Extra Light" panose="020B0204020104020204" pitchFamily="34" charset="0"/>
            </a:endParaRPr>
          </a:p>
        </p:txBody>
      </p:sp>
      <p:sp>
        <p:nvSpPr>
          <p:cNvPr id="4" name="Sisällön paikkamerkki 3">
            <a:extLst>
              <a:ext uri="{FF2B5EF4-FFF2-40B4-BE49-F238E27FC236}">
                <a16:creationId xmlns:a16="http://schemas.microsoft.com/office/drawing/2014/main" id="{7BABCC31-2017-4A8F-AF0C-18AA6F518F68}"/>
              </a:ext>
            </a:extLst>
          </p:cNvPr>
          <p:cNvSpPr>
            <a:spLocks noGrp="1"/>
          </p:cNvSpPr>
          <p:nvPr>
            <p:ph sz="half" idx="2"/>
          </p:nvPr>
        </p:nvSpPr>
        <p:spPr>
          <a:xfrm>
            <a:off x="660400" y="3429000"/>
            <a:ext cx="10261600" cy="261043"/>
          </a:xfrm>
        </p:spPr>
        <p:txBody>
          <a:bodyPr>
            <a:normAutofit/>
          </a:bodyPr>
          <a:lstStyle/>
          <a:p>
            <a:pPr marL="0" indent="0">
              <a:buNone/>
            </a:pPr>
            <a:r>
              <a:rPr lang="fi-FI" sz="1200" b="1" dirty="0">
                <a:latin typeface="Abadi Extra Light" panose="020B0204020104020204" pitchFamily="34" charset="0"/>
              </a:rPr>
              <a:t>Taulukko 5.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Energian loppukulutus Raumalla vuosina 2015–2022.</a:t>
            </a:r>
            <a:endParaRPr lang="fi-FI" sz="1200" b="1" dirty="0">
              <a:latin typeface="Abadi Extra Light" panose="020B0204020104020204" pitchFamily="34" charset="0"/>
            </a:endParaRPr>
          </a:p>
        </p:txBody>
      </p:sp>
      <p:pic>
        <p:nvPicPr>
          <p:cNvPr id="6" name="Picture 5" descr="Energian loppukulutusta kuvaava taulukko">
            <a:extLst>
              <a:ext uri="{FF2B5EF4-FFF2-40B4-BE49-F238E27FC236}">
                <a16:creationId xmlns:a16="http://schemas.microsoft.com/office/drawing/2014/main" id="{CF3BC246-6568-448F-BA81-9DB3210734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Energian loppukulutusta kuvaava taulukko">
            <a:extLst>
              <a:ext uri="{FF2B5EF4-FFF2-40B4-BE49-F238E27FC236}">
                <a16:creationId xmlns:a16="http://schemas.microsoft.com/office/drawing/2014/main" id="{268CD7BB-2F8E-4987-BE3A-7371F84E90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8" name="Slide Number Placeholder 5">
            <a:extLst>
              <a:ext uri="{FF2B5EF4-FFF2-40B4-BE49-F238E27FC236}">
                <a16:creationId xmlns:a16="http://schemas.microsoft.com/office/drawing/2014/main" id="{F7573CD4-E751-37E6-3B14-6B7656FE1925}"/>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37</a:t>
            </a:fld>
            <a:endParaRPr lang="fi-FI" dirty="0">
              <a:latin typeface="Abadi Extra Light" panose="020B0204020104020204" pitchFamily="34" charset="0"/>
            </a:endParaRPr>
          </a:p>
        </p:txBody>
      </p:sp>
      <p:sp>
        <p:nvSpPr>
          <p:cNvPr id="9" name="Sisällön paikkamerkki 2">
            <a:extLst>
              <a:ext uri="{FF2B5EF4-FFF2-40B4-BE49-F238E27FC236}">
                <a16:creationId xmlns:a16="http://schemas.microsoft.com/office/drawing/2014/main" id="{4927A522-A674-B773-3371-A3FF643CBF45}"/>
              </a:ext>
            </a:extLst>
          </p:cNvPr>
          <p:cNvSpPr txBox="1">
            <a:spLocks/>
          </p:cNvSpPr>
          <p:nvPr/>
        </p:nvSpPr>
        <p:spPr>
          <a:xfrm>
            <a:off x="6224182" y="1615746"/>
            <a:ext cx="4997891" cy="1877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1200" dirty="0">
                <a:latin typeface="Abadi Extra Light" panose="020B0204020104020204" pitchFamily="34" charset="0"/>
              </a:rPr>
              <a:t>sähkönkulutus, sähkölämmitys, maalämpö, kaukolämmitys, erillislämmitys ja tieliikenne. </a:t>
            </a:r>
            <a:r>
              <a:rPr lang="fi-FI" sz="1200" dirty="0">
                <a:effectLst/>
                <a:latin typeface="Abadi Extra Light" panose="020B0204020104020204" pitchFamily="34" charset="0"/>
                <a:ea typeface="Times New Roman" panose="02020603050405020304" pitchFamily="18" charset="0"/>
              </a:rPr>
              <a:t>Lisäksi mukana ovat teollisuuden ja työkoneiden sekä teollisuuden</a:t>
            </a:r>
            <a:r>
              <a:rPr lang="fi-FI" sz="1200" dirty="0">
                <a:latin typeface="Abadi Extra Light" panose="020B0204020104020204" pitchFamily="34" charset="0"/>
                <a:ea typeface="Times New Roman" panose="02020603050405020304" pitchFamily="18" charset="0"/>
              </a:rPr>
              <a:t> sähkönkulutuksen energiankulutus.</a:t>
            </a:r>
            <a:endParaRPr lang="fi-FI" sz="1200" dirty="0">
              <a:latin typeface="Abadi Extra Light" panose="020B0204020104020204" pitchFamily="34" charset="0"/>
            </a:endParaRPr>
          </a:p>
          <a:p>
            <a:pPr marL="0" indent="0">
              <a:buFont typeface="Arial" panose="020B0604020202020204" pitchFamily="34" charset="0"/>
              <a:buNone/>
            </a:pPr>
            <a:r>
              <a:rPr lang="fi-FI" sz="1200" dirty="0">
                <a:latin typeface="Abadi Extra Light" panose="020B0204020104020204" pitchFamily="34" charset="0"/>
                <a:ea typeface="Calibri" panose="020F0502020204030204" pitchFamily="34" charset="0"/>
                <a:cs typeface="Times New Roman" panose="02020603050405020304" pitchFamily="18" charset="0"/>
              </a:rPr>
              <a:t>Taulukossa 5 on</a:t>
            </a:r>
            <a:r>
              <a:rPr lang="fi-FI" sz="1200" b="1" dirty="0">
                <a:latin typeface="Abadi Extra Light" panose="020B0204020104020204" pitchFamily="34" charset="0"/>
                <a:ea typeface="Calibri" panose="020F0502020204030204" pitchFamily="34" charset="0"/>
                <a:cs typeface="Times New Roman" panose="02020603050405020304" pitchFamily="18" charset="0"/>
              </a:rPr>
              <a:t> </a:t>
            </a:r>
            <a:r>
              <a:rPr lang="fi-FI" sz="1200" dirty="0">
                <a:latin typeface="Abadi Extra Light" panose="020B0204020104020204" pitchFamily="34" charset="0"/>
                <a:ea typeface="Calibri" panose="020F0502020204030204" pitchFamily="34" charset="0"/>
                <a:cs typeface="Times New Roman" panose="02020603050405020304" pitchFamily="18" charset="0"/>
              </a:rPr>
              <a:t>esitetty loppuenergiankulutus sekä kulutuksen jakautuminen eri sektoreille Raumalla vuosina 2015–2022.</a:t>
            </a:r>
          </a:p>
          <a:p>
            <a:pPr marL="0" indent="0">
              <a:buFont typeface="Arial" panose="020B0604020202020204" pitchFamily="34" charset="0"/>
              <a:buNone/>
            </a:pPr>
            <a:r>
              <a:rPr lang="fi-FI" sz="1200" dirty="0">
                <a:latin typeface="Abadi Extra Light" panose="020B0204020104020204" pitchFamily="34" charset="0"/>
                <a:ea typeface="Calibri" panose="020F0502020204030204" pitchFamily="34" charset="0"/>
                <a:cs typeface="Times New Roman" panose="02020603050405020304" pitchFamily="18" charset="0"/>
              </a:rPr>
              <a:t>Energian loppukulutus</a:t>
            </a:r>
            <a:r>
              <a:rPr lang="fi-FI" sz="1200" dirty="0">
                <a:solidFill>
                  <a:srgbClr val="FF0000"/>
                </a:solidFill>
                <a:latin typeface="Abadi Extra Light" panose="020B0204020104020204" pitchFamily="34" charset="0"/>
                <a:ea typeface="Calibri" panose="020F0502020204030204" pitchFamily="34" charset="0"/>
                <a:cs typeface="Times New Roman" panose="02020603050405020304" pitchFamily="18" charset="0"/>
              </a:rPr>
              <a:t> </a:t>
            </a:r>
            <a:r>
              <a:rPr lang="fi-FI" sz="1200" dirty="0">
                <a:latin typeface="Abadi Extra Light" panose="020B0204020104020204" pitchFamily="34" charset="0"/>
                <a:ea typeface="Calibri" panose="020F0502020204030204" pitchFamily="34" charset="0"/>
                <a:cs typeface="Times New Roman" panose="02020603050405020304" pitchFamily="18" charset="0"/>
              </a:rPr>
              <a:t>Raumalla vuonna 2022 oli yhteensä 6074,7 </a:t>
            </a:r>
            <a:r>
              <a:rPr lang="fi-FI" sz="1200" dirty="0" err="1">
                <a:latin typeface="Abadi Extra Light" panose="020B0204020104020204" pitchFamily="34" charset="0"/>
                <a:ea typeface="Calibri" panose="020F0502020204030204" pitchFamily="34" charset="0"/>
                <a:cs typeface="Times New Roman" panose="02020603050405020304" pitchFamily="18" charset="0"/>
              </a:rPr>
              <a:t>GWh</a:t>
            </a:r>
            <a:r>
              <a:rPr lang="fi-FI" sz="1200" dirty="0">
                <a:latin typeface="Abadi Extra Light" panose="020B0204020104020204" pitchFamily="34" charset="0"/>
                <a:ea typeface="Calibri" panose="020F0502020204030204" pitchFamily="34" charset="0"/>
                <a:cs typeface="Times New Roman" panose="02020603050405020304" pitchFamily="18" charset="0"/>
              </a:rPr>
              <a:t>. Energian loppukulutuksen kehitys Raumalla vuosina 2015–2022 on esitetty kuvassa 23. Energian loppukulutus laski 11 prosenttia vuodesta 2021 vuoteen 2022.</a:t>
            </a:r>
          </a:p>
          <a:p>
            <a:pPr marL="0" indent="0" algn="just">
              <a:buFont typeface="Arial" panose="020B0604020202020204" pitchFamily="34" charset="0"/>
              <a:buNone/>
            </a:pPr>
            <a:endParaRPr lang="fi-FI" sz="1200" dirty="0">
              <a:latin typeface="Abadi Extra Light" panose="020B0204020104020204" pitchFamily="34" charset="0"/>
            </a:endParaRPr>
          </a:p>
        </p:txBody>
      </p:sp>
      <p:graphicFrame>
        <p:nvGraphicFramePr>
          <p:cNvPr id="5" name="Taulukko 4" descr="Energian loppukulutusta kuvaava taulukko">
            <a:extLst>
              <a:ext uri="{FF2B5EF4-FFF2-40B4-BE49-F238E27FC236}">
                <a16:creationId xmlns:a16="http://schemas.microsoft.com/office/drawing/2014/main" id="{2ACC85BA-E1A6-57AD-737D-809A2069160F}"/>
              </a:ext>
            </a:extLst>
          </p:cNvPr>
          <p:cNvGraphicFramePr>
            <a:graphicFrameLocks noGrp="1"/>
          </p:cNvGraphicFramePr>
          <p:nvPr>
            <p:extLst>
              <p:ext uri="{D42A27DB-BD31-4B8C-83A1-F6EECF244321}">
                <p14:modId xmlns:p14="http://schemas.microsoft.com/office/powerpoint/2010/main" val="2121120678"/>
              </p:ext>
            </p:extLst>
          </p:nvPr>
        </p:nvGraphicFramePr>
        <p:xfrm>
          <a:off x="762000" y="3683000"/>
          <a:ext cx="7874000" cy="247650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1339280302"/>
                    </a:ext>
                  </a:extLst>
                </a:gridCol>
                <a:gridCol w="762000">
                  <a:extLst>
                    <a:ext uri="{9D8B030D-6E8A-4147-A177-3AD203B41FA5}">
                      <a16:colId xmlns:a16="http://schemas.microsoft.com/office/drawing/2014/main" val="3967704298"/>
                    </a:ext>
                  </a:extLst>
                </a:gridCol>
                <a:gridCol w="762000">
                  <a:extLst>
                    <a:ext uri="{9D8B030D-6E8A-4147-A177-3AD203B41FA5}">
                      <a16:colId xmlns:a16="http://schemas.microsoft.com/office/drawing/2014/main" val="684808367"/>
                    </a:ext>
                  </a:extLst>
                </a:gridCol>
                <a:gridCol w="762000">
                  <a:extLst>
                    <a:ext uri="{9D8B030D-6E8A-4147-A177-3AD203B41FA5}">
                      <a16:colId xmlns:a16="http://schemas.microsoft.com/office/drawing/2014/main" val="3889779124"/>
                    </a:ext>
                  </a:extLst>
                </a:gridCol>
                <a:gridCol w="762000">
                  <a:extLst>
                    <a:ext uri="{9D8B030D-6E8A-4147-A177-3AD203B41FA5}">
                      <a16:colId xmlns:a16="http://schemas.microsoft.com/office/drawing/2014/main" val="218880520"/>
                    </a:ext>
                  </a:extLst>
                </a:gridCol>
                <a:gridCol w="762000">
                  <a:extLst>
                    <a:ext uri="{9D8B030D-6E8A-4147-A177-3AD203B41FA5}">
                      <a16:colId xmlns:a16="http://schemas.microsoft.com/office/drawing/2014/main" val="2526912963"/>
                    </a:ext>
                  </a:extLst>
                </a:gridCol>
                <a:gridCol w="762000">
                  <a:extLst>
                    <a:ext uri="{9D8B030D-6E8A-4147-A177-3AD203B41FA5}">
                      <a16:colId xmlns:a16="http://schemas.microsoft.com/office/drawing/2014/main" val="1218357421"/>
                    </a:ext>
                  </a:extLst>
                </a:gridCol>
                <a:gridCol w="762000">
                  <a:extLst>
                    <a:ext uri="{9D8B030D-6E8A-4147-A177-3AD203B41FA5}">
                      <a16:colId xmlns:a16="http://schemas.microsoft.com/office/drawing/2014/main" val="826976111"/>
                    </a:ext>
                  </a:extLst>
                </a:gridCol>
                <a:gridCol w="762000">
                  <a:extLst>
                    <a:ext uri="{9D8B030D-6E8A-4147-A177-3AD203B41FA5}">
                      <a16:colId xmlns:a16="http://schemas.microsoft.com/office/drawing/2014/main" val="556973538"/>
                    </a:ext>
                  </a:extLst>
                </a:gridCol>
              </a:tblGrid>
              <a:tr h="247650">
                <a:tc>
                  <a:txBody>
                    <a:bodyPr/>
                    <a:lstStyle/>
                    <a:p>
                      <a:r>
                        <a:rPr lang="fi-FI" sz="1000" b="1">
                          <a:latin typeface="Abadi Extra Light" panose="020B0204020104020204" pitchFamily="34" charset="0"/>
                        </a:rPr>
                        <a:t>Loppuenergian kulutus</a:t>
                      </a:r>
                    </a:p>
                  </a:txBody>
                  <a:tcPr anchor="ctr">
                    <a:solidFill>
                      <a:srgbClr val="969696"/>
                    </a:solidFill>
                  </a:tcPr>
                </a:tc>
                <a:tc>
                  <a:txBody>
                    <a:bodyPr/>
                    <a:lstStyle/>
                    <a:p>
                      <a:r>
                        <a:rPr lang="fi-FI" sz="1000" b="1">
                          <a:latin typeface="Abadi Extra Light" panose="020B0204020104020204" pitchFamily="34" charset="0"/>
                        </a:rPr>
                        <a:t>2015</a:t>
                      </a:r>
                    </a:p>
                  </a:txBody>
                  <a:tcPr anchor="ctr" anchorCtr="1">
                    <a:solidFill>
                      <a:srgbClr val="969696"/>
                    </a:solidFill>
                  </a:tcPr>
                </a:tc>
                <a:tc>
                  <a:txBody>
                    <a:bodyPr/>
                    <a:lstStyle/>
                    <a:p>
                      <a:r>
                        <a:rPr lang="fi-FI" sz="1000" b="1">
                          <a:latin typeface="Abadi Extra Light" panose="020B0204020104020204" pitchFamily="34" charset="0"/>
                        </a:rPr>
                        <a:t>2016</a:t>
                      </a:r>
                    </a:p>
                  </a:txBody>
                  <a:tcPr anchor="ctr" anchorCtr="1">
                    <a:solidFill>
                      <a:srgbClr val="969696"/>
                    </a:solidFill>
                  </a:tcPr>
                </a:tc>
                <a:tc>
                  <a:txBody>
                    <a:bodyPr/>
                    <a:lstStyle/>
                    <a:p>
                      <a:r>
                        <a:rPr lang="fi-FI" sz="1000" b="1">
                          <a:latin typeface="Abadi Extra Light" panose="020B0204020104020204" pitchFamily="34" charset="0"/>
                        </a:rPr>
                        <a:t>2017</a:t>
                      </a:r>
                    </a:p>
                  </a:txBody>
                  <a:tcPr anchor="ctr" anchorCtr="1">
                    <a:solidFill>
                      <a:srgbClr val="969696"/>
                    </a:solidFill>
                  </a:tcPr>
                </a:tc>
                <a:tc>
                  <a:txBody>
                    <a:bodyPr/>
                    <a:lstStyle/>
                    <a:p>
                      <a:r>
                        <a:rPr lang="fi-FI" sz="1000" b="1">
                          <a:latin typeface="Abadi Extra Light" panose="020B0204020104020204" pitchFamily="34" charset="0"/>
                        </a:rPr>
                        <a:t>2018</a:t>
                      </a:r>
                    </a:p>
                  </a:txBody>
                  <a:tcPr anchor="ctr" anchorCtr="1">
                    <a:solidFill>
                      <a:srgbClr val="969696"/>
                    </a:solidFill>
                  </a:tcPr>
                </a:tc>
                <a:tc>
                  <a:txBody>
                    <a:bodyPr/>
                    <a:lstStyle/>
                    <a:p>
                      <a:r>
                        <a:rPr lang="fi-FI" sz="1000" b="1">
                          <a:latin typeface="Abadi Extra Light" panose="020B0204020104020204" pitchFamily="34" charset="0"/>
                        </a:rPr>
                        <a:t>2019</a:t>
                      </a:r>
                    </a:p>
                  </a:txBody>
                  <a:tcPr anchor="ctr" anchorCtr="1">
                    <a:solidFill>
                      <a:srgbClr val="969696"/>
                    </a:solidFill>
                  </a:tcPr>
                </a:tc>
                <a:tc>
                  <a:txBody>
                    <a:bodyPr/>
                    <a:lstStyle/>
                    <a:p>
                      <a:r>
                        <a:rPr lang="fi-FI" sz="1000" b="1">
                          <a:latin typeface="Abadi Extra Light" panose="020B0204020104020204" pitchFamily="34" charset="0"/>
                        </a:rPr>
                        <a:t>2020</a:t>
                      </a:r>
                    </a:p>
                  </a:txBody>
                  <a:tcPr anchor="ctr" anchorCtr="1">
                    <a:solidFill>
                      <a:srgbClr val="969696"/>
                    </a:solidFill>
                  </a:tcPr>
                </a:tc>
                <a:tc>
                  <a:txBody>
                    <a:bodyPr/>
                    <a:lstStyle/>
                    <a:p>
                      <a:r>
                        <a:rPr lang="fi-FI" sz="1000" b="1">
                          <a:latin typeface="Abadi Extra Light" panose="020B0204020104020204" pitchFamily="34" charset="0"/>
                        </a:rPr>
                        <a:t>2021</a:t>
                      </a:r>
                    </a:p>
                  </a:txBody>
                  <a:tcPr anchor="ctr" anchorCtr="1">
                    <a:solidFill>
                      <a:srgbClr val="969696"/>
                    </a:solidFill>
                  </a:tcPr>
                </a:tc>
                <a:tc>
                  <a:txBody>
                    <a:bodyPr/>
                    <a:lstStyle/>
                    <a:p>
                      <a:r>
                        <a:rPr lang="fi-FI" sz="1000" b="1">
                          <a:latin typeface="Abadi Extra Light" panose="020B0204020104020204" pitchFamily="34" charset="0"/>
                        </a:rPr>
                        <a:t>2022</a:t>
                      </a:r>
                    </a:p>
                  </a:txBody>
                  <a:tcPr anchor="ctr" anchorCtr="1">
                    <a:solidFill>
                      <a:srgbClr val="969696"/>
                    </a:solidFill>
                  </a:tcPr>
                </a:tc>
                <a:extLst>
                  <a:ext uri="{0D108BD9-81ED-4DB2-BD59-A6C34878D82A}">
                    <a16:rowId xmlns:a16="http://schemas.microsoft.com/office/drawing/2014/main" val="1198815135"/>
                  </a:ext>
                </a:extLst>
              </a:tr>
              <a:tr h="247650">
                <a:tc>
                  <a:txBody>
                    <a:bodyPr/>
                    <a:lstStyle/>
                    <a:p>
                      <a:r>
                        <a:rPr lang="fi-FI" sz="1000" b="0">
                          <a:latin typeface="Abadi Extra Light" panose="020B0204020104020204" pitchFamily="34" charset="0"/>
                        </a:rPr>
                        <a:t>Kuluttajien sähkönkulutus</a:t>
                      </a:r>
                    </a:p>
                  </a:txBody>
                  <a:tcPr anchor="ctr">
                    <a:solidFill>
                      <a:srgbClr val="DCDCDC"/>
                    </a:solidFill>
                  </a:tcPr>
                </a:tc>
                <a:tc>
                  <a:txBody>
                    <a:bodyPr/>
                    <a:lstStyle/>
                    <a:p>
                      <a:r>
                        <a:rPr lang="fi-FI" sz="1000" b="0">
                          <a:latin typeface="Abadi Extra Light" panose="020B0204020104020204" pitchFamily="34" charset="0"/>
                        </a:rPr>
                        <a:t>173,3</a:t>
                      </a:r>
                    </a:p>
                  </a:txBody>
                  <a:tcPr anchor="ctr" anchorCtr="1">
                    <a:solidFill>
                      <a:srgbClr val="DCDCDC"/>
                    </a:solidFill>
                  </a:tcPr>
                </a:tc>
                <a:tc>
                  <a:txBody>
                    <a:bodyPr/>
                    <a:lstStyle/>
                    <a:p>
                      <a:r>
                        <a:rPr lang="fi-FI" sz="1000" b="0">
                          <a:latin typeface="Abadi Extra Light" panose="020B0204020104020204" pitchFamily="34" charset="0"/>
                        </a:rPr>
                        <a:t>185,2</a:t>
                      </a:r>
                    </a:p>
                  </a:txBody>
                  <a:tcPr anchor="ctr" anchorCtr="1">
                    <a:solidFill>
                      <a:srgbClr val="DCDCDC"/>
                    </a:solidFill>
                  </a:tcPr>
                </a:tc>
                <a:tc>
                  <a:txBody>
                    <a:bodyPr/>
                    <a:lstStyle/>
                    <a:p>
                      <a:r>
                        <a:rPr lang="fi-FI" sz="1000" b="0">
                          <a:latin typeface="Abadi Extra Light" panose="020B0204020104020204" pitchFamily="34" charset="0"/>
                        </a:rPr>
                        <a:t>176,9</a:t>
                      </a:r>
                    </a:p>
                  </a:txBody>
                  <a:tcPr anchor="ctr" anchorCtr="1">
                    <a:solidFill>
                      <a:srgbClr val="DCDCDC"/>
                    </a:solidFill>
                  </a:tcPr>
                </a:tc>
                <a:tc>
                  <a:txBody>
                    <a:bodyPr/>
                    <a:lstStyle/>
                    <a:p>
                      <a:r>
                        <a:rPr lang="fi-FI" sz="1000" b="0">
                          <a:latin typeface="Abadi Extra Light" panose="020B0204020104020204" pitchFamily="34" charset="0"/>
                        </a:rPr>
                        <a:t>178,9</a:t>
                      </a:r>
                    </a:p>
                  </a:txBody>
                  <a:tcPr anchor="ctr" anchorCtr="1">
                    <a:solidFill>
                      <a:srgbClr val="DCDCDC"/>
                    </a:solidFill>
                  </a:tcPr>
                </a:tc>
                <a:tc>
                  <a:txBody>
                    <a:bodyPr/>
                    <a:lstStyle/>
                    <a:p>
                      <a:r>
                        <a:rPr lang="fi-FI" sz="1000" b="0">
                          <a:latin typeface="Abadi Extra Light" panose="020B0204020104020204" pitchFamily="34" charset="0"/>
                        </a:rPr>
                        <a:t>179,5</a:t>
                      </a:r>
                    </a:p>
                  </a:txBody>
                  <a:tcPr anchor="ctr" anchorCtr="1">
                    <a:solidFill>
                      <a:srgbClr val="DCDCDC"/>
                    </a:solidFill>
                  </a:tcPr>
                </a:tc>
                <a:tc>
                  <a:txBody>
                    <a:bodyPr/>
                    <a:lstStyle/>
                    <a:p>
                      <a:r>
                        <a:rPr lang="fi-FI" sz="1000" b="0">
                          <a:latin typeface="Abadi Extra Light" panose="020B0204020104020204" pitchFamily="34" charset="0"/>
                        </a:rPr>
                        <a:t>173,7</a:t>
                      </a:r>
                    </a:p>
                  </a:txBody>
                  <a:tcPr anchor="ctr" anchorCtr="1">
                    <a:solidFill>
                      <a:srgbClr val="DCDCDC"/>
                    </a:solidFill>
                  </a:tcPr>
                </a:tc>
                <a:tc>
                  <a:txBody>
                    <a:bodyPr/>
                    <a:lstStyle/>
                    <a:p>
                      <a:r>
                        <a:rPr lang="fi-FI" sz="1000" b="0">
                          <a:latin typeface="Abadi Extra Light" panose="020B0204020104020204" pitchFamily="34" charset="0"/>
                        </a:rPr>
                        <a:t>184,8</a:t>
                      </a:r>
                    </a:p>
                  </a:txBody>
                  <a:tcPr anchor="ctr" anchorCtr="1">
                    <a:solidFill>
                      <a:srgbClr val="DCDCDC"/>
                    </a:solidFill>
                  </a:tcPr>
                </a:tc>
                <a:tc>
                  <a:txBody>
                    <a:bodyPr/>
                    <a:lstStyle/>
                    <a:p>
                      <a:r>
                        <a:rPr lang="fi-FI" sz="1000" b="0">
                          <a:latin typeface="Abadi Extra Light" panose="020B0204020104020204" pitchFamily="34" charset="0"/>
                        </a:rPr>
                        <a:t>165,3</a:t>
                      </a:r>
                    </a:p>
                  </a:txBody>
                  <a:tcPr anchor="ctr" anchorCtr="1">
                    <a:solidFill>
                      <a:srgbClr val="DCDCDC"/>
                    </a:solidFill>
                  </a:tcPr>
                </a:tc>
                <a:extLst>
                  <a:ext uri="{0D108BD9-81ED-4DB2-BD59-A6C34878D82A}">
                    <a16:rowId xmlns:a16="http://schemas.microsoft.com/office/drawing/2014/main" val="2000345570"/>
                  </a:ext>
                </a:extLst>
              </a:tr>
              <a:tr h="247650">
                <a:tc>
                  <a:txBody>
                    <a:bodyPr/>
                    <a:lstStyle/>
                    <a:p>
                      <a:r>
                        <a:rPr lang="fi-FI" sz="1000" b="0">
                          <a:latin typeface="Abadi Extra Light" panose="020B0204020104020204" pitchFamily="34" charset="0"/>
                        </a:rPr>
                        <a:t>Sähkölämmitys</a:t>
                      </a:r>
                    </a:p>
                  </a:txBody>
                  <a:tcPr anchor="ctr">
                    <a:solidFill>
                      <a:srgbClr val="D2D2D2"/>
                    </a:solidFill>
                  </a:tcPr>
                </a:tc>
                <a:tc>
                  <a:txBody>
                    <a:bodyPr/>
                    <a:lstStyle/>
                    <a:p>
                      <a:r>
                        <a:rPr lang="fi-FI" sz="1000" b="0">
                          <a:latin typeface="Abadi Extra Light" panose="020B0204020104020204" pitchFamily="34" charset="0"/>
                        </a:rPr>
                        <a:t>87,4</a:t>
                      </a:r>
                    </a:p>
                  </a:txBody>
                  <a:tcPr anchor="ctr" anchorCtr="1">
                    <a:solidFill>
                      <a:srgbClr val="D2D2D2"/>
                    </a:solidFill>
                  </a:tcPr>
                </a:tc>
                <a:tc>
                  <a:txBody>
                    <a:bodyPr/>
                    <a:lstStyle/>
                    <a:p>
                      <a:r>
                        <a:rPr lang="fi-FI" sz="1000" b="0">
                          <a:latin typeface="Abadi Extra Light" panose="020B0204020104020204" pitchFamily="34" charset="0"/>
                        </a:rPr>
                        <a:t>98,0</a:t>
                      </a:r>
                    </a:p>
                  </a:txBody>
                  <a:tcPr anchor="ctr" anchorCtr="1">
                    <a:solidFill>
                      <a:srgbClr val="D2D2D2"/>
                    </a:solidFill>
                  </a:tcPr>
                </a:tc>
                <a:tc>
                  <a:txBody>
                    <a:bodyPr/>
                    <a:lstStyle/>
                    <a:p>
                      <a:r>
                        <a:rPr lang="fi-FI" sz="1000" b="0">
                          <a:latin typeface="Abadi Extra Light" panose="020B0204020104020204" pitchFamily="34" charset="0"/>
                        </a:rPr>
                        <a:t>100,1</a:t>
                      </a:r>
                    </a:p>
                  </a:txBody>
                  <a:tcPr anchor="ctr" anchorCtr="1">
                    <a:solidFill>
                      <a:srgbClr val="D2D2D2"/>
                    </a:solidFill>
                  </a:tcPr>
                </a:tc>
                <a:tc>
                  <a:txBody>
                    <a:bodyPr/>
                    <a:lstStyle/>
                    <a:p>
                      <a:r>
                        <a:rPr lang="fi-FI" sz="1000" b="0">
                          <a:latin typeface="Abadi Extra Light" panose="020B0204020104020204" pitchFamily="34" charset="0"/>
                        </a:rPr>
                        <a:t>101,0</a:t>
                      </a:r>
                    </a:p>
                  </a:txBody>
                  <a:tcPr anchor="ctr" anchorCtr="1">
                    <a:solidFill>
                      <a:srgbClr val="D2D2D2"/>
                    </a:solidFill>
                  </a:tcPr>
                </a:tc>
                <a:tc>
                  <a:txBody>
                    <a:bodyPr/>
                    <a:lstStyle/>
                    <a:p>
                      <a:r>
                        <a:rPr lang="fi-FI" sz="1000" b="0">
                          <a:latin typeface="Abadi Extra Light" panose="020B0204020104020204" pitchFamily="34" charset="0"/>
                        </a:rPr>
                        <a:t>100,2</a:t>
                      </a:r>
                    </a:p>
                  </a:txBody>
                  <a:tcPr anchor="ctr" anchorCtr="1">
                    <a:solidFill>
                      <a:srgbClr val="D2D2D2"/>
                    </a:solidFill>
                  </a:tcPr>
                </a:tc>
                <a:tc>
                  <a:txBody>
                    <a:bodyPr/>
                    <a:lstStyle/>
                    <a:p>
                      <a:r>
                        <a:rPr lang="fi-FI" sz="1000" b="0">
                          <a:latin typeface="Abadi Extra Light" panose="020B0204020104020204" pitchFamily="34" charset="0"/>
                        </a:rPr>
                        <a:t>91,1</a:t>
                      </a:r>
                    </a:p>
                  </a:txBody>
                  <a:tcPr anchor="ctr" anchorCtr="1">
                    <a:solidFill>
                      <a:srgbClr val="D2D2D2"/>
                    </a:solidFill>
                  </a:tcPr>
                </a:tc>
                <a:tc>
                  <a:txBody>
                    <a:bodyPr/>
                    <a:lstStyle/>
                    <a:p>
                      <a:r>
                        <a:rPr lang="fi-FI" sz="1000" b="0">
                          <a:latin typeface="Abadi Extra Light" panose="020B0204020104020204" pitchFamily="34" charset="0"/>
                        </a:rPr>
                        <a:t>110,2</a:t>
                      </a:r>
                    </a:p>
                  </a:txBody>
                  <a:tcPr anchor="ctr" anchorCtr="1">
                    <a:solidFill>
                      <a:srgbClr val="D2D2D2"/>
                    </a:solidFill>
                  </a:tcPr>
                </a:tc>
                <a:tc>
                  <a:txBody>
                    <a:bodyPr/>
                    <a:lstStyle/>
                    <a:p>
                      <a:r>
                        <a:rPr lang="fi-FI" sz="1000" b="0">
                          <a:latin typeface="Abadi Extra Light" panose="020B0204020104020204" pitchFamily="34" charset="0"/>
                        </a:rPr>
                        <a:t>105,0</a:t>
                      </a:r>
                    </a:p>
                  </a:txBody>
                  <a:tcPr anchor="ctr" anchorCtr="1">
                    <a:solidFill>
                      <a:srgbClr val="D2D2D2"/>
                    </a:solidFill>
                  </a:tcPr>
                </a:tc>
                <a:extLst>
                  <a:ext uri="{0D108BD9-81ED-4DB2-BD59-A6C34878D82A}">
                    <a16:rowId xmlns:a16="http://schemas.microsoft.com/office/drawing/2014/main" val="3104060922"/>
                  </a:ext>
                </a:extLst>
              </a:tr>
              <a:tr h="247650">
                <a:tc>
                  <a:txBody>
                    <a:bodyPr/>
                    <a:lstStyle/>
                    <a:p>
                      <a:r>
                        <a:rPr lang="fi-FI" sz="1000" b="0">
                          <a:latin typeface="Abadi Extra Light" panose="020B0204020104020204" pitchFamily="34" charset="0"/>
                        </a:rPr>
                        <a:t>Maalämpö</a:t>
                      </a:r>
                    </a:p>
                  </a:txBody>
                  <a:tcPr anchor="ctr">
                    <a:solidFill>
                      <a:srgbClr val="DCDCDC"/>
                    </a:solidFill>
                  </a:tcPr>
                </a:tc>
                <a:tc>
                  <a:txBody>
                    <a:bodyPr/>
                    <a:lstStyle/>
                    <a:p>
                      <a:r>
                        <a:rPr lang="fi-FI" sz="1000" b="0">
                          <a:latin typeface="Abadi Extra Light" panose="020B0204020104020204" pitchFamily="34" charset="0"/>
                        </a:rPr>
                        <a:t>2,3</a:t>
                      </a:r>
                    </a:p>
                  </a:txBody>
                  <a:tcPr anchor="ctr" anchorCtr="1">
                    <a:solidFill>
                      <a:srgbClr val="DCDCDC"/>
                    </a:solidFill>
                  </a:tcPr>
                </a:tc>
                <a:tc>
                  <a:txBody>
                    <a:bodyPr/>
                    <a:lstStyle/>
                    <a:p>
                      <a:r>
                        <a:rPr lang="fi-FI" sz="1000" b="0">
                          <a:latin typeface="Abadi Extra Light" panose="020B0204020104020204" pitchFamily="34" charset="0"/>
                        </a:rPr>
                        <a:t>2,8</a:t>
                      </a:r>
                    </a:p>
                  </a:txBody>
                  <a:tcPr anchor="ctr" anchorCtr="1">
                    <a:solidFill>
                      <a:srgbClr val="DCDCDC"/>
                    </a:solidFill>
                  </a:tcPr>
                </a:tc>
                <a:tc>
                  <a:txBody>
                    <a:bodyPr/>
                    <a:lstStyle/>
                    <a:p>
                      <a:r>
                        <a:rPr lang="fi-FI" sz="1000" b="0">
                          <a:latin typeface="Abadi Extra Light" panose="020B0204020104020204" pitchFamily="34" charset="0"/>
                        </a:rPr>
                        <a:t>3,0</a:t>
                      </a:r>
                    </a:p>
                  </a:txBody>
                  <a:tcPr anchor="ctr" anchorCtr="1">
                    <a:solidFill>
                      <a:srgbClr val="DCDCDC"/>
                    </a:solidFill>
                  </a:tcPr>
                </a:tc>
                <a:tc>
                  <a:txBody>
                    <a:bodyPr/>
                    <a:lstStyle/>
                    <a:p>
                      <a:r>
                        <a:rPr lang="fi-FI" sz="1000" b="0">
                          <a:latin typeface="Abadi Extra Light" panose="020B0204020104020204" pitchFamily="34" charset="0"/>
                        </a:rPr>
                        <a:t>3,2</a:t>
                      </a:r>
                    </a:p>
                  </a:txBody>
                  <a:tcPr anchor="ctr" anchorCtr="1">
                    <a:solidFill>
                      <a:srgbClr val="DCDCDC"/>
                    </a:solidFill>
                  </a:tcPr>
                </a:tc>
                <a:tc>
                  <a:txBody>
                    <a:bodyPr/>
                    <a:lstStyle/>
                    <a:p>
                      <a:r>
                        <a:rPr lang="fi-FI" sz="1000" b="0">
                          <a:latin typeface="Abadi Extra Light" panose="020B0204020104020204" pitchFamily="34" charset="0"/>
                        </a:rPr>
                        <a:t>3,3</a:t>
                      </a:r>
                    </a:p>
                  </a:txBody>
                  <a:tcPr anchor="ctr" anchorCtr="1">
                    <a:solidFill>
                      <a:srgbClr val="DCDCDC"/>
                    </a:solidFill>
                  </a:tcPr>
                </a:tc>
                <a:tc>
                  <a:txBody>
                    <a:bodyPr/>
                    <a:lstStyle/>
                    <a:p>
                      <a:r>
                        <a:rPr lang="fi-FI" sz="1000" b="0">
                          <a:latin typeface="Abadi Extra Light" panose="020B0204020104020204" pitchFamily="34" charset="0"/>
                        </a:rPr>
                        <a:t>3,2</a:t>
                      </a:r>
                    </a:p>
                  </a:txBody>
                  <a:tcPr anchor="ctr" anchorCtr="1">
                    <a:solidFill>
                      <a:srgbClr val="DCDCDC"/>
                    </a:solidFill>
                  </a:tcPr>
                </a:tc>
                <a:tc>
                  <a:txBody>
                    <a:bodyPr/>
                    <a:lstStyle/>
                    <a:p>
                      <a:r>
                        <a:rPr lang="fi-FI" sz="1000" b="0">
                          <a:latin typeface="Abadi Extra Light" panose="020B0204020104020204" pitchFamily="34" charset="0"/>
                        </a:rPr>
                        <a:t>4,0</a:t>
                      </a:r>
                    </a:p>
                  </a:txBody>
                  <a:tcPr anchor="ctr" anchorCtr="1">
                    <a:solidFill>
                      <a:srgbClr val="DCDCDC"/>
                    </a:solidFill>
                  </a:tcPr>
                </a:tc>
                <a:tc>
                  <a:txBody>
                    <a:bodyPr/>
                    <a:lstStyle/>
                    <a:p>
                      <a:r>
                        <a:rPr lang="fi-FI" sz="1000" b="0">
                          <a:latin typeface="Abadi Extra Light" panose="020B0204020104020204" pitchFamily="34" charset="0"/>
                        </a:rPr>
                        <a:t>4,3</a:t>
                      </a:r>
                    </a:p>
                  </a:txBody>
                  <a:tcPr anchor="ctr" anchorCtr="1">
                    <a:solidFill>
                      <a:srgbClr val="DCDCDC"/>
                    </a:solidFill>
                  </a:tcPr>
                </a:tc>
                <a:extLst>
                  <a:ext uri="{0D108BD9-81ED-4DB2-BD59-A6C34878D82A}">
                    <a16:rowId xmlns:a16="http://schemas.microsoft.com/office/drawing/2014/main" val="487249531"/>
                  </a:ext>
                </a:extLst>
              </a:tr>
              <a:tr h="247650">
                <a:tc>
                  <a:txBody>
                    <a:bodyPr/>
                    <a:lstStyle/>
                    <a:p>
                      <a:r>
                        <a:rPr lang="fi-FI" sz="1000" b="0">
                          <a:latin typeface="Abadi Extra Light" panose="020B0204020104020204" pitchFamily="34" charset="0"/>
                        </a:rPr>
                        <a:t>Teollisuuden sähkönkulutus</a:t>
                      </a:r>
                    </a:p>
                  </a:txBody>
                  <a:tcPr anchor="ctr">
                    <a:solidFill>
                      <a:srgbClr val="D2D2D2"/>
                    </a:solidFill>
                  </a:tcPr>
                </a:tc>
                <a:tc>
                  <a:txBody>
                    <a:bodyPr/>
                    <a:lstStyle/>
                    <a:p>
                      <a:r>
                        <a:rPr lang="fi-FI" sz="1000" b="0">
                          <a:latin typeface="Abadi Extra Light" panose="020B0204020104020204" pitchFamily="34" charset="0"/>
                        </a:rPr>
                        <a:t>2046,9</a:t>
                      </a:r>
                    </a:p>
                  </a:txBody>
                  <a:tcPr anchor="ctr" anchorCtr="1">
                    <a:solidFill>
                      <a:srgbClr val="D2D2D2"/>
                    </a:solidFill>
                  </a:tcPr>
                </a:tc>
                <a:tc>
                  <a:txBody>
                    <a:bodyPr/>
                    <a:lstStyle/>
                    <a:p>
                      <a:r>
                        <a:rPr lang="fi-FI" sz="1000" b="0">
                          <a:latin typeface="Abadi Extra Light" panose="020B0204020104020204" pitchFamily="34" charset="0"/>
                        </a:rPr>
                        <a:t>1988,5</a:t>
                      </a:r>
                    </a:p>
                  </a:txBody>
                  <a:tcPr anchor="ctr" anchorCtr="1">
                    <a:solidFill>
                      <a:srgbClr val="D2D2D2"/>
                    </a:solidFill>
                  </a:tcPr>
                </a:tc>
                <a:tc>
                  <a:txBody>
                    <a:bodyPr/>
                    <a:lstStyle/>
                    <a:p>
                      <a:r>
                        <a:rPr lang="fi-FI" sz="1000" b="0">
                          <a:latin typeface="Abadi Extra Light" panose="020B0204020104020204" pitchFamily="34" charset="0"/>
                        </a:rPr>
                        <a:t>1944,1</a:t>
                      </a:r>
                    </a:p>
                  </a:txBody>
                  <a:tcPr anchor="ctr" anchorCtr="1">
                    <a:solidFill>
                      <a:srgbClr val="D2D2D2"/>
                    </a:solidFill>
                  </a:tcPr>
                </a:tc>
                <a:tc>
                  <a:txBody>
                    <a:bodyPr/>
                    <a:lstStyle/>
                    <a:p>
                      <a:r>
                        <a:rPr lang="fi-FI" sz="1000" b="0">
                          <a:latin typeface="Abadi Extra Light" panose="020B0204020104020204" pitchFamily="34" charset="0"/>
                        </a:rPr>
                        <a:t>2060,3</a:t>
                      </a:r>
                    </a:p>
                  </a:txBody>
                  <a:tcPr anchor="ctr" anchorCtr="1">
                    <a:solidFill>
                      <a:srgbClr val="D2D2D2"/>
                    </a:solidFill>
                  </a:tcPr>
                </a:tc>
                <a:tc>
                  <a:txBody>
                    <a:bodyPr/>
                    <a:lstStyle/>
                    <a:p>
                      <a:r>
                        <a:rPr lang="fi-FI" sz="1000" b="0">
                          <a:latin typeface="Abadi Extra Light" panose="020B0204020104020204" pitchFamily="34" charset="0"/>
                        </a:rPr>
                        <a:t>1874,7</a:t>
                      </a:r>
                    </a:p>
                  </a:txBody>
                  <a:tcPr anchor="ctr" anchorCtr="1">
                    <a:solidFill>
                      <a:srgbClr val="D2D2D2"/>
                    </a:solidFill>
                  </a:tcPr>
                </a:tc>
                <a:tc>
                  <a:txBody>
                    <a:bodyPr/>
                    <a:lstStyle/>
                    <a:p>
                      <a:r>
                        <a:rPr lang="fi-FI" sz="1000" b="0">
                          <a:latin typeface="Abadi Extra Light" panose="020B0204020104020204" pitchFamily="34" charset="0"/>
                        </a:rPr>
                        <a:t>1417,1</a:t>
                      </a:r>
                    </a:p>
                  </a:txBody>
                  <a:tcPr anchor="ctr" anchorCtr="1">
                    <a:solidFill>
                      <a:srgbClr val="D2D2D2"/>
                    </a:solidFill>
                  </a:tcPr>
                </a:tc>
                <a:tc>
                  <a:txBody>
                    <a:bodyPr/>
                    <a:lstStyle/>
                    <a:p>
                      <a:r>
                        <a:rPr lang="fi-FI" sz="1000" b="0">
                          <a:latin typeface="Abadi Extra Light" panose="020B0204020104020204" pitchFamily="34" charset="0"/>
                        </a:rPr>
                        <a:t>1758,1</a:t>
                      </a:r>
                    </a:p>
                  </a:txBody>
                  <a:tcPr anchor="ctr" anchorCtr="1">
                    <a:solidFill>
                      <a:srgbClr val="D2D2D2"/>
                    </a:solidFill>
                  </a:tcPr>
                </a:tc>
                <a:tc>
                  <a:txBody>
                    <a:bodyPr/>
                    <a:lstStyle/>
                    <a:p>
                      <a:r>
                        <a:rPr lang="fi-FI" sz="1000" b="0">
                          <a:latin typeface="Abadi Extra Light" panose="020B0204020104020204" pitchFamily="34" charset="0"/>
                        </a:rPr>
                        <a:t>1291,2</a:t>
                      </a:r>
                    </a:p>
                  </a:txBody>
                  <a:tcPr anchor="ctr" anchorCtr="1">
                    <a:solidFill>
                      <a:srgbClr val="D2D2D2"/>
                    </a:solidFill>
                  </a:tcPr>
                </a:tc>
                <a:extLst>
                  <a:ext uri="{0D108BD9-81ED-4DB2-BD59-A6C34878D82A}">
                    <a16:rowId xmlns:a16="http://schemas.microsoft.com/office/drawing/2014/main" val="2587907390"/>
                  </a:ext>
                </a:extLst>
              </a:tr>
              <a:tr h="247650">
                <a:tc>
                  <a:txBody>
                    <a:bodyPr/>
                    <a:lstStyle/>
                    <a:p>
                      <a:r>
                        <a:rPr lang="fi-FI" sz="1000" b="0">
                          <a:latin typeface="Abadi Extra Light" panose="020B0204020104020204" pitchFamily="34" charset="0"/>
                        </a:rPr>
                        <a:t>Kaukolämpö</a:t>
                      </a:r>
                    </a:p>
                  </a:txBody>
                  <a:tcPr anchor="ctr">
                    <a:solidFill>
                      <a:srgbClr val="DCDCDC"/>
                    </a:solidFill>
                  </a:tcPr>
                </a:tc>
                <a:tc>
                  <a:txBody>
                    <a:bodyPr/>
                    <a:lstStyle/>
                    <a:p>
                      <a:r>
                        <a:rPr lang="fi-FI" sz="1000" b="0">
                          <a:latin typeface="Abadi Extra Light" panose="020B0204020104020204" pitchFamily="34" charset="0"/>
                        </a:rPr>
                        <a:t>239,0</a:t>
                      </a:r>
                    </a:p>
                  </a:txBody>
                  <a:tcPr anchor="ctr" anchorCtr="1">
                    <a:solidFill>
                      <a:srgbClr val="DCDCDC"/>
                    </a:solidFill>
                  </a:tcPr>
                </a:tc>
                <a:tc>
                  <a:txBody>
                    <a:bodyPr/>
                    <a:lstStyle/>
                    <a:p>
                      <a:r>
                        <a:rPr lang="fi-FI" sz="1000" b="0">
                          <a:latin typeface="Abadi Extra Light" panose="020B0204020104020204" pitchFamily="34" charset="0"/>
                        </a:rPr>
                        <a:t>267,6</a:t>
                      </a:r>
                    </a:p>
                  </a:txBody>
                  <a:tcPr anchor="ctr" anchorCtr="1">
                    <a:solidFill>
                      <a:srgbClr val="DCDCDC"/>
                    </a:solidFill>
                  </a:tcPr>
                </a:tc>
                <a:tc>
                  <a:txBody>
                    <a:bodyPr/>
                    <a:lstStyle/>
                    <a:p>
                      <a:r>
                        <a:rPr lang="fi-FI" sz="1000" b="0">
                          <a:latin typeface="Abadi Extra Light" panose="020B0204020104020204" pitchFamily="34" charset="0"/>
                        </a:rPr>
                        <a:t>272,9</a:t>
                      </a:r>
                    </a:p>
                  </a:txBody>
                  <a:tcPr anchor="ctr" anchorCtr="1">
                    <a:solidFill>
                      <a:srgbClr val="DCDCDC"/>
                    </a:solidFill>
                  </a:tcPr>
                </a:tc>
                <a:tc>
                  <a:txBody>
                    <a:bodyPr/>
                    <a:lstStyle/>
                    <a:p>
                      <a:r>
                        <a:rPr lang="fi-FI" sz="1000" b="0">
                          <a:latin typeface="Abadi Extra Light" panose="020B0204020104020204" pitchFamily="34" charset="0"/>
                        </a:rPr>
                        <a:t>275,1</a:t>
                      </a:r>
                    </a:p>
                  </a:txBody>
                  <a:tcPr anchor="ctr" anchorCtr="1">
                    <a:solidFill>
                      <a:srgbClr val="DCDCDC"/>
                    </a:solidFill>
                  </a:tcPr>
                </a:tc>
                <a:tc>
                  <a:txBody>
                    <a:bodyPr/>
                    <a:lstStyle/>
                    <a:p>
                      <a:r>
                        <a:rPr lang="fi-FI" sz="1000" b="0">
                          <a:latin typeface="Abadi Extra Light" panose="020B0204020104020204" pitchFamily="34" charset="0"/>
                        </a:rPr>
                        <a:t>266,8</a:t>
                      </a:r>
                    </a:p>
                  </a:txBody>
                  <a:tcPr anchor="ctr" anchorCtr="1">
                    <a:solidFill>
                      <a:srgbClr val="DCDCDC"/>
                    </a:solidFill>
                  </a:tcPr>
                </a:tc>
                <a:tc>
                  <a:txBody>
                    <a:bodyPr/>
                    <a:lstStyle/>
                    <a:p>
                      <a:r>
                        <a:rPr lang="fi-FI" sz="1000" b="0">
                          <a:latin typeface="Abadi Extra Light" panose="020B0204020104020204" pitchFamily="34" charset="0"/>
                        </a:rPr>
                        <a:t>245,1</a:t>
                      </a:r>
                    </a:p>
                  </a:txBody>
                  <a:tcPr anchor="ctr" anchorCtr="1">
                    <a:solidFill>
                      <a:srgbClr val="DCDCDC"/>
                    </a:solidFill>
                  </a:tcPr>
                </a:tc>
                <a:tc>
                  <a:txBody>
                    <a:bodyPr/>
                    <a:lstStyle/>
                    <a:p>
                      <a:r>
                        <a:rPr lang="fi-FI" sz="1000" b="0">
                          <a:latin typeface="Abadi Extra Light" panose="020B0204020104020204" pitchFamily="34" charset="0"/>
                        </a:rPr>
                        <a:t>286,6</a:t>
                      </a:r>
                    </a:p>
                  </a:txBody>
                  <a:tcPr anchor="ctr" anchorCtr="1">
                    <a:solidFill>
                      <a:srgbClr val="DCDCDC"/>
                    </a:solidFill>
                  </a:tcPr>
                </a:tc>
                <a:tc>
                  <a:txBody>
                    <a:bodyPr/>
                    <a:lstStyle/>
                    <a:p>
                      <a:r>
                        <a:rPr lang="fi-FI" sz="1000" b="0">
                          <a:latin typeface="Abadi Extra Light" panose="020B0204020104020204" pitchFamily="34" charset="0"/>
                        </a:rPr>
                        <a:t>271,1</a:t>
                      </a:r>
                    </a:p>
                  </a:txBody>
                  <a:tcPr anchor="ctr" anchorCtr="1">
                    <a:solidFill>
                      <a:srgbClr val="DCDCDC"/>
                    </a:solidFill>
                  </a:tcPr>
                </a:tc>
                <a:extLst>
                  <a:ext uri="{0D108BD9-81ED-4DB2-BD59-A6C34878D82A}">
                    <a16:rowId xmlns:a16="http://schemas.microsoft.com/office/drawing/2014/main" val="3675166724"/>
                  </a:ext>
                </a:extLst>
              </a:tr>
              <a:tr h="247650">
                <a:tc>
                  <a:txBody>
                    <a:bodyPr/>
                    <a:lstStyle/>
                    <a:p>
                      <a:r>
                        <a:rPr lang="fi-FI" sz="1000" b="0">
                          <a:latin typeface="Abadi Extra Light" panose="020B0204020104020204" pitchFamily="34" charset="0"/>
                        </a:rPr>
                        <a:t>Erillislämmitys</a:t>
                      </a:r>
                    </a:p>
                  </a:txBody>
                  <a:tcPr anchor="ctr">
                    <a:solidFill>
                      <a:srgbClr val="D2D2D2"/>
                    </a:solidFill>
                  </a:tcPr>
                </a:tc>
                <a:tc>
                  <a:txBody>
                    <a:bodyPr/>
                    <a:lstStyle/>
                    <a:p>
                      <a:r>
                        <a:rPr lang="fi-FI" sz="1000" b="0">
                          <a:latin typeface="Abadi Extra Light" panose="020B0204020104020204" pitchFamily="34" charset="0"/>
                        </a:rPr>
                        <a:t>185,3</a:t>
                      </a:r>
                    </a:p>
                  </a:txBody>
                  <a:tcPr anchor="ctr" anchorCtr="1">
                    <a:solidFill>
                      <a:srgbClr val="D2D2D2"/>
                    </a:solidFill>
                  </a:tcPr>
                </a:tc>
                <a:tc>
                  <a:txBody>
                    <a:bodyPr/>
                    <a:lstStyle/>
                    <a:p>
                      <a:r>
                        <a:rPr lang="fi-FI" sz="1000" b="0">
                          <a:latin typeface="Abadi Extra Light" panose="020B0204020104020204" pitchFamily="34" charset="0"/>
                        </a:rPr>
                        <a:t>190,4</a:t>
                      </a:r>
                    </a:p>
                  </a:txBody>
                  <a:tcPr anchor="ctr" anchorCtr="1">
                    <a:solidFill>
                      <a:srgbClr val="D2D2D2"/>
                    </a:solidFill>
                  </a:tcPr>
                </a:tc>
                <a:tc>
                  <a:txBody>
                    <a:bodyPr/>
                    <a:lstStyle/>
                    <a:p>
                      <a:r>
                        <a:rPr lang="fi-FI" sz="1000" b="0">
                          <a:latin typeface="Abadi Extra Light" panose="020B0204020104020204" pitchFamily="34" charset="0"/>
                        </a:rPr>
                        <a:t>186,2</a:t>
                      </a:r>
                    </a:p>
                  </a:txBody>
                  <a:tcPr anchor="ctr" anchorCtr="1">
                    <a:solidFill>
                      <a:srgbClr val="D2D2D2"/>
                    </a:solidFill>
                  </a:tcPr>
                </a:tc>
                <a:tc>
                  <a:txBody>
                    <a:bodyPr/>
                    <a:lstStyle/>
                    <a:p>
                      <a:r>
                        <a:rPr lang="fi-FI" sz="1000" b="0">
                          <a:latin typeface="Abadi Extra Light" panose="020B0204020104020204" pitchFamily="34" charset="0"/>
                        </a:rPr>
                        <a:t>183,7</a:t>
                      </a:r>
                    </a:p>
                  </a:txBody>
                  <a:tcPr anchor="ctr" anchorCtr="1">
                    <a:solidFill>
                      <a:srgbClr val="D2D2D2"/>
                    </a:solidFill>
                  </a:tcPr>
                </a:tc>
                <a:tc>
                  <a:txBody>
                    <a:bodyPr/>
                    <a:lstStyle/>
                    <a:p>
                      <a:r>
                        <a:rPr lang="fi-FI" sz="1000" b="0">
                          <a:latin typeface="Abadi Extra Light" panose="020B0204020104020204" pitchFamily="34" charset="0"/>
                        </a:rPr>
                        <a:t>178,6</a:t>
                      </a:r>
                    </a:p>
                  </a:txBody>
                  <a:tcPr anchor="ctr" anchorCtr="1">
                    <a:solidFill>
                      <a:srgbClr val="D2D2D2"/>
                    </a:solidFill>
                  </a:tcPr>
                </a:tc>
                <a:tc>
                  <a:txBody>
                    <a:bodyPr/>
                    <a:lstStyle/>
                    <a:p>
                      <a:r>
                        <a:rPr lang="fi-FI" sz="1000" b="0">
                          <a:latin typeface="Abadi Extra Light" panose="020B0204020104020204" pitchFamily="34" charset="0"/>
                        </a:rPr>
                        <a:t>170,8</a:t>
                      </a:r>
                    </a:p>
                  </a:txBody>
                  <a:tcPr anchor="ctr" anchorCtr="1">
                    <a:solidFill>
                      <a:srgbClr val="D2D2D2"/>
                    </a:solidFill>
                  </a:tcPr>
                </a:tc>
                <a:tc>
                  <a:txBody>
                    <a:bodyPr/>
                    <a:lstStyle/>
                    <a:p>
                      <a:r>
                        <a:rPr lang="fi-FI" sz="1000" b="0">
                          <a:latin typeface="Abadi Extra Light" panose="020B0204020104020204" pitchFamily="34" charset="0"/>
                        </a:rPr>
                        <a:t>173,3</a:t>
                      </a:r>
                    </a:p>
                  </a:txBody>
                  <a:tcPr anchor="ctr" anchorCtr="1">
                    <a:solidFill>
                      <a:srgbClr val="D2D2D2"/>
                    </a:solidFill>
                  </a:tcPr>
                </a:tc>
                <a:tc>
                  <a:txBody>
                    <a:bodyPr/>
                    <a:lstStyle/>
                    <a:p>
                      <a:r>
                        <a:rPr lang="fi-FI" sz="1000" b="0">
                          <a:latin typeface="Abadi Extra Light" panose="020B0204020104020204" pitchFamily="34" charset="0"/>
                        </a:rPr>
                        <a:t>168,0</a:t>
                      </a:r>
                    </a:p>
                  </a:txBody>
                  <a:tcPr anchor="ctr" anchorCtr="1">
                    <a:solidFill>
                      <a:srgbClr val="D2D2D2"/>
                    </a:solidFill>
                  </a:tcPr>
                </a:tc>
                <a:extLst>
                  <a:ext uri="{0D108BD9-81ED-4DB2-BD59-A6C34878D82A}">
                    <a16:rowId xmlns:a16="http://schemas.microsoft.com/office/drawing/2014/main" val="2705173262"/>
                  </a:ext>
                </a:extLst>
              </a:tr>
              <a:tr h="247650">
                <a:tc>
                  <a:txBody>
                    <a:bodyPr/>
                    <a:lstStyle/>
                    <a:p>
                      <a:r>
                        <a:rPr lang="fi-FI" sz="1000" b="0">
                          <a:latin typeface="Abadi Extra Light" panose="020B0204020104020204" pitchFamily="34" charset="0"/>
                        </a:rPr>
                        <a:t>Teollisuus ja työkoneet</a:t>
                      </a:r>
                    </a:p>
                  </a:txBody>
                  <a:tcPr anchor="ctr">
                    <a:solidFill>
                      <a:srgbClr val="DCDCDC"/>
                    </a:solidFill>
                  </a:tcPr>
                </a:tc>
                <a:tc>
                  <a:txBody>
                    <a:bodyPr/>
                    <a:lstStyle/>
                    <a:p>
                      <a:r>
                        <a:rPr lang="fi-FI" sz="1000" b="0">
                          <a:latin typeface="Abadi Extra Light" panose="020B0204020104020204" pitchFamily="34" charset="0"/>
                        </a:rPr>
                        <a:t>4142,5</a:t>
                      </a:r>
                    </a:p>
                  </a:txBody>
                  <a:tcPr anchor="ctr" anchorCtr="1">
                    <a:solidFill>
                      <a:srgbClr val="DCDCDC"/>
                    </a:solidFill>
                  </a:tcPr>
                </a:tc>
                <a:tc>
                  <a:txBody>
                    <a:bodyPr/>
                    <a:lstStyle/>
                    <a:p>
                      <a:r>
                        <a:rPr lang="fi-FI" sz="1000" b="0">
                          <a:latin typeface="Abadi Extra Light" panose="020B0204020104020204" pitchFamily="34" charset="0"/>
                        </a:rPr>
                        <a:t>4224,7</a:t>
                      </a:r>
                    </a:p>
                  </a:txBody>
                  <a:tcPr anchor="ctr" anchorCtr="1">
                    <a:solidFill>
                      <a:srgbClr val="DCDCDC"/>
                    </a:solidFill>
                  </a:tcPr>
                </a:tc>
                <a:tc>
                  <a:txBody>
                    <a:bodyPr/>
                    <a:lstStyle/>
                    <a:p>
                      <a:r>
                        <a:rPr lang="fi-FI" sz="1000" b="0">
                          <a:latin typeface="Abadi Extra Light" panose="020B0204020104020204" pitchFamily="34" charset="0"/>
                        </a:rPr>
                        <a:t>4057,3</a:t>
                      </a:r>
                    </a:p>
                  </a:txBody>
                  <a:tcPr anchor="ctr" anchorCtr="1">
                    <a:solidFill>
                      <a:srgbClr val="DCDCDC"/>
                    </a:solidFill>
                  </a:tcPr>
                </a:tc>
                <a:tc>
                  <a:txBody>
                    <a:bodyPr/>
                    <a:lstStyle/>
                    <a:p>
                      <a:r>
                        <a:rPr lang="fi-FI" sz="1000" b="0">
                          <a:latin typeface="Abadi Extra Light" panose="020B0204020104020204" pitchFamily="34" charset="0"/>
                        </a:rPr>
                        <a:t>4278,2</a:t>
                      </a:r>
                    </a:p>
                  </a:txBody>
                  <a:tcPr anchor="ctr" anchorCtr="1">
                    <a:solidFill>
                      <a:srgbClr val="DCDCDC"/>
                    </a:solidFill>
                  </a:tcPr>
                </a:tc>
                <a:tc>
                  <a:txBody>
                    <a:bodyPr/>
                    <a:lstStyle/>
                    <a:p>
                      <a:r>
                        <a:rPr lang="fi-FI" sz="1000" b="0">
                          <a:latin typeface="Abadi Extra Light" panose="020B0204020104020204" pitchFamily="34" charset="0"/>
                        </a:rPr>
                        <a:t>4172,7</a:t>
                      </a:r>
                    </a:p>
                  </a:txBody>
                  <a:tcPr anchor="ctr" anchorCtr="1">
                    <a:solidFill>
                      <a:srgbClr val="DCDCDC"/>
                    </a:solidFill>
                  </a:tcPr>
                </a:tc>
                <a:tc>
                  <a:txBody>
                    <a:bodyPr/>
                    <a:lstStyle/>
                    <a:p>
                      <a:r>
                        <a:rPr lang="fi-FI" sz="1000" b="0">
                          <a:latin typeface="Abadi Extra Light" panose="020B0204020104020204" pitchFamily="34" charset="0"/>
                        </a:rPr>
                        <a:t>4005,7</a:t>
                      </a:r>
                    </a:p>
                  </a:txBody>
                  <a:tcPr anchor="ctr" anchorCtr="1">
                    <a:solidFill>
                      <a:srgbClr val="DCDCDC"/>
                    </a:solidFill>
                  </a:tcPr>
                </a:tc>
                <a:tc>
                  <a:txBody>
                    <a:bodyPr/>
                    <a:lstStyle/>
                    <a:p>
                      <a:r>
                        <a:rPr lang="fi-FI" sz="1000" b="0">
                          <a:latin typeface="Abadi Extra Light" panose="020B0204020104020204" pitchFamily="34" charset="0"/>
                        </a:rPr>
                        <a:t>4074,2</a:t>
                      </a:r>
                    </a:p>
                  </a:txBody>
                  <a:tcPr anchor="ctr" anchorCtr="1">
                    <a:solidFill>
                      <a:srgbClr val="DCDCDC"/>
                    </a:solidFill>
                  </a:tcPr>
                </a:tc>
                <a:tc>
                  <a:txBody>
                    <a:bodyPr/>
                    <a:lstStyle/>
                    <a:p>
                      <a:r>
                        <a:rPr lang="fi-FI" sz="1000" b="0">
                          <a:latin typeface="Abadi Extra Light" panose="020B0204020104020204" pitchFamily="34" charset="0"/>
                        </a:rPr>
                        <a:t>3775,4</a:t>
                      </a:r>
                    </a:p>
                  </a:txBody>
                  <a:tcPr anchor="ctr" anchorCtr="1">
                    <a:solidFill>
                      <a:srgbClr val="DCDCDC"/>
                    </a:solidFill>
                  </a:tcPr>
                </a:tc>
                <a:extLst>
                  <a:ext uri="{0D108BD9-81ED-4DB2-BD59-A6C34878D82A}">
                    <a16:rowId xmlns:a16="http://schemas.microsoft.com/office/drawing/2014/main" val="2075394982"/>
                  </a:ext>
                </a:extLst>
              </a:tr>
              <a:tr h="247650">
                <a:tc>
                  <a:txBody>
                    <a:bodyPr/>
                    <a:lstStyle/>
                    <a:p>
                      <a:r>
                        <a:rPr lang="fi-FI" sz="1000" b="0">
                          <a:latin typeface="Abadi Extra Light" panose="020B0204020104020204" pitchFamily="34" charset="0"/>
                        </a:rPr>
                        <a:t>Tieliikenne</a:t>
                      </a:r>
                    </a:p>
                  </a:txBody>
                  <a:tcPr anchor="ctr">
                    <a:solidFill>
                      <a:srgbClr val="D2D2D2"/>
                    </a:solidFill>
                  </a:tcPr>
                </a:tc>
                <a:tc>
                  <a:txBody>
                    <a:bodyPr/>
                    <a:lstStyle/>
                    <a:p>
                      <a:r>
                        <a:rPr lang="fi-FI" sz="1000" b="0">
                          <a:latin typeface="Abadi Extra Light" panose="020B0204020104020204" pitchFamily="34" charset="0"/>
                        </a:rPr>
                        <a:t>235,9</a:t>
                      </a:r>
                    </a:p>
                  </a:txBody>
                  <a:tcPr anchor="ctr" anchorCtr="1">
                    <a:solidFill>
                      <a:srgbClr val="D2D2D2"/>
                    </a:solidFill>
                  </a:tcPr>
                </a:tc>
                <a:tc>
                  <a:txBody>
                    <a:bodyPr/>
                    <a:lstStyle/>
                    <a:p>
                      <a:r>
                        <a:rPr lang="fi-FI" sz="1000" b="0">
                          <a:latin typeface="Abadi Extra Light" panose="020B0204020104020204" pitchFamily="34" charset="0"/>
                        </a:rPr>
                        <a:t>238,2</a:t>
                      </a:r>
                    </a:p>
                  </a:txBody>
                  <a:tcPr anchor="ctr" anchorCtr="1">
                    <a:solidFill>
                      <a:srgbClr val="D2D2D2"/>
                    </a:solidFill>
                  </a:tcPr>
                </a:tc>
                <a:tc>
                  <a:txBody>
                    <a:bodyPr/>
                    <a:lstStyle/>
                    <a:p>
                      <a:r>
                        <a:rPr lang="fi-FI" sz="1000" b="0">
                          <a:latin typeface="Abadi Extra Light" panose="020B0204020104020204" pitchFamily="34" charset="0"/>
                        </a:rPr>
                        <a:t>234,3</a:t>
                      </a:r>
                    </a:p>
                  </a:txBody>
                  <a:tcPr anchor="ctr" anchorCtr="1">
                    <a:solidFill>
                      <a:srgbClr val="D2D2D2"/>
                    </a:solidFill>
                  </a:tcPr>
                </a:tc>
                <a:tc>
                  <a:txBody>
                    <a:bodyPr/>
                    <a:lstStyle/>
                    <a:p>
                      <a:r>
                        <a:rPr lang="fi-FI" sz="1000" b="0">
                          <a:latin typeface="Abadi Extra Light" panose="020B0204020104020204" pitchFamily="34" charset="0"/>
                        </a:rPr>
                        <a:t>240,1</a:t>
                      </a:r>
                    </a:p>
                  </a:txBody>
                  <a:tcPr anchor="ctr" anchorCtr="1">
                    <a:solidFill>
                      <a:srgbClr val="D2D2D2"/>
                    </a:solidFill>
                  </a:tcPr>
                </a:tc>
                <a:tc>
                  <a:txBody>
                    <a:bodyPr/>
                    <a:lstStyle/>
                    <a:p>
                      <a:r>
                        <a:rPr lang="fi-FI" sz="1000" b="0">
                          <a:latin typeface="Abadi Extra Light" panose="020B0204020104020204" pitchFamily="34" charset="0"/>
                        </a:rPr>
                        <a:t>242,0</a:t>
                      </a:r>
                    </a:p>
                  </a:txBody>
                  <a:tcPr anchor="ctr" anchorCtr="1">
                    <a:solidFill>
                      <a:srgbClr val="D2D2D2"/>
                    </a:solidFill>
                  </a:tcPr>
                </a:tc>
                <a:tc>
                  <a:txBody>
                    <a:bodyPr/>
                    <a:lstStyle/>
                    <a:p>
                      <a:r>
                        <a:rPr lang="fi-FI" sz="1000" b="0">
                          <a:latin typeface="Abadi Extra Light" panose="020B0204020104020204" pitchFamily="34" charset="0"/>
                        </a:rPr>
                        <a:t>239,6</a:t>
                      </a:r>
                    </a:p>
                  </a:txBody>
                  <a:tcPr anchor="ctr" anchorCtr="1">
                    <a:solidFill>
                      <a:srgbClr val="D2D2D2"/>
                    </a:solidFill>
                  </a:tcPr>
                </a:tc>
                <a:tc>
                  <a:txBody>
                    <a:bodyPr/>
                    <a:lstStyle/>
                    <a:p>
                      <a:r>
                        <a:rPr lang="fi-FI" sz="1000" b="0">
                          <a:latin typeface="Abadi Extra Light" panose="020B0204020104020204" pitchFamily="34" charset="0"/>
                        </a:rPr>
                        <a:t>264,9</a:t>
                      </a:r>
                    </a:p>
                  </a:txBody>
                  <a:tcPr anchor="ctr" anchorCtr="1">
                    <a:solidFill>
                      <a:srgbClr val="D2D2D2"/>
                    </a:solidFill>
                  </a:tcPr>
                </a:tc>
                <a:tc>
                  <a:txBody>
                    <a:bodyPr/>
                    <a:lstStyle/>
                    <a:p>
                      <a:r>
                        <a:rPr lang="fi-FI" sz="1000" b="0">
                          <a:latin typeface="Abadi Extra Light" panose="020B0204020104020204" pitchFamily="34" charset="0"/>
                        </a:rPr>
                        <a:t>294,4</a:t>
                      </a:r>
                    </a:p>
                  </a:txBody>
                  <a:tcPr anchor="ctr" anchorCtr="1">
                    <a:solidFill>
                      <a:srgbClr val="D2D2D2"/>
                    </a:solidFill>
                  </a:tcPr>
                </a:tc>
                <a:extLst>
                  <a:ext uri="{0D108BD9-81ED-4DB2-BD59-A6C34878D82A}">
                    <a16:rowId xmlns:a16="http://schemas.microsoft.com/office/drawing/2014/main" val="4111684782"/>
                  </a:ext>
                </a:extLst>
              </a:tr>
              <a:tr h="247650">
                <a:tc>
                  <a:txBody>
                    <a:bodyPr/>
                    <a:lstStyle/>
                    <a:p>
                      <a:r>
                        <a:rPr lang="fi-FI" sz="1000" b="1">
                          <a:latin typeface="Abadi Extra Light" panose="020B0204020104020204" pitchFamily="34" charset="0"/>
                        </a:rPr>
                        <a:t>Yhteensä</a:t>
                      </a:r>
                    </a:p>
                  </a:txBody>
                  <a:tcPr anchor="ctr">
                    <a:solidFill>
                      <a:srgbClr val="DCDCDC"/>
                    </a:solidFill>
                  </a:tcPr>
                </a:tc>
                <a:tc>
                  <a:txBody>
                    <a:bodyPr/>
                    <a:lstStyle/>
                    <a:p>
                      <a:r>
                        <a:rPr lang="fi-FI" sz="1000" b="1">
                          <a:latin typeface="Abadi Extra Light" panose="020B0204020104020204" pitchFamily="34" charset="0"/>
                        </a:rPr>
                        <a:t>7112,6</a:t>
                      </a:r>
                    </a:p>
                  </a:txBody>
                  <a:tcPr anchor="ctr" anchorCtr="1">
                    <a:solidFill>
                      <a:srgbClr val="DCDCDC"/>
                    </a:solidFill>
                  </a:tcPr>
                </a:tc>
                <a:tc>
                  <a:txBody>
                    <a:bodyPr/>
                    <a:lstStyle/>
                    <a:p>
                      <a:r>
                        <a:rPr lang="fi-FI" sz="1000" b="1" dirty="0">
                          <a:latin typeface="Abadi Extra Light" panose="020B0204020104020204" pitchFamily="34" charset="0"/>
                        </a:rPr>
                        <a:t>7195,4</a:t>
                      </a:r>
                    </a:p>
                  </a:txBody>
                  <a:tcPr anchor="ctr" anchorCtr="1">
                    <a:solidFill>
                      <a:srgbClr val="DCDCDC"/>
                    </a:solidFill>
                  </a:tcPr>
                </a:tc>
                <a:tc>
                  <a:txBody>
                    <a:bodyPr/>
                    <a:lstStyle/>
                    <a:p>
                      <a:r>
                        <a:rPr lang="fi-FI" sz="1000" b="1">
                          <a:latin typeface="Abadi Extra Light" panose="020B0204020104020204" pitchFamily="34" charset="0"/>
                        </a:rPr>
                        <a:t>6974,9</a:t>
                      </a:r>
                    </a:p>
                  </a:txBody>
                  <a:tcPr anchor="ctr" anchorCtr="1">
                    <a:solidFill>
                      <a:srgbClr val="DCDCDC"/>
                    </a:solidFill>
                  </a:tcPr>
                </a:tc>
                <a:tc>
                  <a:txBody>
                    <a:bodyPr/>
                    <a:lstStyle/>
                    <a:p>
                      <a:r>
                        <a:rPr lang="fi-FI" sz="1000" b="1">
                          <a:latin typeface="Abadi Extra Light" panose="020B0204020104020204" pitchFamily="34" charset="0"/>
                        </a:rPr>
                        <a:t>7320,5</a:t>
                      </a:r>
                    </a:p>
                  </a:txBody>
                  <a:tcPr anchor="ctr" anchorCtr="1">
                    <a:solidFill>
                      <a:srgbClr val="DCDCDC"/>
                    </a:solidFill>
                  </a:tcPr>
                </a:tc>
                <a:tc>
                  <a:txBody>
                    <a:bodyPr/>
                    <a:lstStyle/>
                    <a:p>
                      <a:r>
                        <a:rPr lang="fi-FI" sz="1000" b="1">
                          <a:latin typeface="Abadi Extra Light" panose="020B0204020104020204" pitchFamily="34" charset="0"/>
                        </a:rPr>
                        <a:t>7017,9</a:t>
                      </a:r>
                    </a:p>
                  </a:txBody>
                  <a:tcPr anchor="ctr" anchorCtr="1">
                    <a:solidFill>
                      <a:srgbClr val="DCDCDC"/>
                    </a:solidFill>
                  </a:tcPr>
                </a:tc>
                <a:tc>
                  <a:txBody>
                    <a:bodyPr/>
                    <a:lstStyle/>
                    <a:p>
                      <a:r>
                        <a:rPr lang="fi-FI" sz="1000" b="1">
                          <a:latin typeface="Abadi Extra Light" panose="020B0204020104020204" pitchFamily="34" charset="0"/>
                        </a:rPr>
                        <a:t>6346,3</a:t>
                      </a:r>
                    </a:p>
                  </a:txBody>
                  <a:tcPr anchor="ctr" anchorCtr="1">
                    <a:solidFill>
                      <a:srgbClr val="DCDCDC"/>
                    </a:solidFill>
                  </a:tcPr>
                </a:tc>
                <a:tc>
                  <a:txBody>
                    <a:bodyPr/>
                    <a:lstStyle/>
                    <a:p>
                      <a:r>
                        <a:rPr lang="fi-FI" sz="1000" b="1">
                          <a:latin typeface="Abadi Extra Light" panose="020B0204020104020204" pitchFamily="34" charset="0"/>
                        </a:rPr>
                        <a:t>6856,1</a:t>
                      </a:r>
                    </a:p>
                  </a:txBody>
                  <a:tcPr anchor="ctr" anchorCtr="1">
                    <a:solidFill>
                      <a:srgbClr val="DCDCDC"/>
                    </a:solidFill>
                  </a:tcPr>
                </a:tc>
                <a:tc>
                  <a:txBody>
                    <a:bodyPr/>
                    <a:lstStyle/>
                    <a:p>
                      <a:r>
                        <a:rPr lang="fi-FI" sz="1000" b="1" dirty="0">
                          <a:latin typeface="Abadi Extra Light" panose="020B0204020104020204" pitchFamily="34" charset="0"/>
                        </a:rPr>
                        <a:t>6074,7</a:t>
                      </a:r>
                    </a:p>
                  </a:txBody>
                  <a:tcPr anchor="ctr" anchorCtr="1">
                    <a:solidFill>
                      <a:srgbClr val="DCDCDC"/>
                    </a:solidFill>
                  </a:tcPr>
                </a:tc>
                <a:extLst>
                  <a:ext uri="{0D108BD9-81ED-4DB2-BD59-A6C34878D82A}">
                    <a16:rowId xmlns:a16="http://schemas.microsoft.com/office/drawing/2014/main" val="103949373"/>
                  </a:ext>
                </a:extLst>
              </a:tr>
            </a:tbl>
          </a:graphicData>
        </a:graphic>
      </p:graphicFrame>
    </p:spTree>
    <p:extLst>
      <p:ext uri="{BB962C8B-B14F-4D97-AF65-F5344CB8AC3E}">
        <p14:creationId xmlns:p14="http://schemas.microsoft.com/office/powerpoint/2010/main" val="1388415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Pohja34_Energian_loppukul_kehitys">
    <p:spTree>
      <p:nvGrpSpPr>
        <p:cNvPr id="1" name=""/>
        <p:cNvGrpSpPr/>
        <p:nvPr/>
      </p:nvGrpSpPr>
      <p:grpSpPr>
        <a:xfrm>
          <a:off x="0" y="0"/>
          <a:ext cx="0" cy="0"/>
          <a:chOff x="0" y="0"/>
          <a:chExt cx="0" cy="0"/>
        </a:xfrm>
      </p:grpSpPr>
      <p:pic>
        <p:nvPicPr>
          <p:cNvPr id="5" name="Picture 4" descr="Viivakaavio. Kunnan energiankulutuksen kehitys. Tiedot esitetty edellisen sivun taulukossa.">
            <a:extLst>
              <a:ext uri="{FF2B5EF4-FFF2-40B4-BE49-F238E27FC236}">
                <a16:creationId xmlns:a16="http://schemas.microsoft.com/office/drawing/2014/main" id="{77D9702C-A252-4EF2-AD25-41F3BDAB7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descr="Viivakaavio. Kunnan energiankulutuksen kehitys. Tiedot esitetty edellisen sivun taulukossa.">
            <a:extLst>
              <a:ext uri="{FF2B5EF4-FFF2-40B4-BE49-F238E27FC236}">
                <a16:creationId xmlns:a16="http://schemas.microsoft.com/office/drawing/2014/main" id="{96914FFA-648D-4F55-B3E5-103F187904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10" name="TextBox 9">
            <a:extLst>
              <a:ext uri="{FF2B5EF4-FFF2-40B4-BE49-F238E27FC236}">
                <a16:creationId xmlns:a16="http://schemas.microsoft.com/office/drawing/2014/main" id="{2E136F48-225E-4502-AA96-252C2A09F028}"/>
              </a:ext>
            </a:extLst>
          </p:cNvPr>
          <p:cNvSpPr txBox="1"/>
          <p:nvPr/>
        </p:nvSpPr>
        <p:spPr>
          <a:xfrm>
            <a:off x="834858" y="5026776"/>
            <a:ext cx="3169451" cy="1015663"/>
          </a:xfrm>
          <a:prstGeom prst="rect">
            <a:avLst/>
          </a:prstGeom>
          <a:noFill/>
        </p:spPr>
        <p:txBody>
          <a:bodyPr wrap="square">
            <a:spAutoFit/>
          </a:bodyPr>
          <a:lstStyle/>
          <a:p>
            <a:pPr algn="l"/>
            <a:r>
              <a:rPr lang="fi-FI" sz="1200" b="1" i="0" dirty="0">
                <a:effectLst/>
                <a:latin typeface="Abadi Extra Light" panose="020B0204020104020204" pitchFamily="34" charset="0"/>
              </a:rPr>
              <a:t>Kuva 23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Energian loppukulutuksen kehitys Raumalla vuosina 2015–2022. Energian loppukulutus ei sisällä lämpöpumppujen tuottamaa uusiutuvaa energiaa, mutta sisältää niiden käyttämän sähkön.</a:t>
            </a:r>
            <a:r>
              <a:rPr lang="fi-FI" sz="1200" b="1" i="1" dirty="0">
                <a:effectLst/>
                <a:latin typeface="Abadi Extra Light" panose="020B0204020104020204" pitchFamily="34" charset="0"/>
              </a:rPr>
              <a:t>(CO2-raportti, 2024).</a:t>
            </a:r>
            <a:endParaRPr lang="fi-FI" sz="1200" b="1" i="0" dirty="0">
              <a:effectLst/>
              <a:latin typeface="Abadi Extra Light" panose="020B0204020104020204" pitchFamily="34" charset="0"/>
            </a:endParaRPr>
          </a:p>
        </p:txBody>
      </p:sp>
      <p:sp>
        <p:nvSpPr>
          <p:cNvPr id="3" name="Slide Number Placeholder 5">
            <a:extLst>
              <a:ext uri="{FF2B5EF4-FFF2-40B4-BE49-F238E27FC236}">
                <a16:creationId xmlns:a16="http://schemas.microsoft.com/office/drawing/2014/main" id="{335B82BC-5230-B02C-9261-C4E33C06B68F}"/>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38</a:t>
            </a:fld>
            <a:endParaRPr lang="fi-FI" dirty="0">
              <a:latin typeface="Abadi Extra Light" panose="020B0204020104020204" pitchFamily="34" charset="0"/>
            </a:endParaRPr>
          </a:p>
        </p:txBody>
      </p:sp>
      <p:graphicFrame>
        <p:nvGraphicFramePr>
          <p:cNvPr id="2" name="Chart 1" descr="Viivakaavio. Kunnan energiankulutuksen kehitys. Tiedot esitetty edellisen sivun taulukossa.">
            <a:extLst>
              <a:ext uri="{FF2B5EF4-FFF2-40B4-BE49-F238E27FC236}">
                <a16:creationId xmlns:a16="http://schemas.microsoft.com/office/drawing/2014/main" id="{3FFF5B60-602D-4F8B-8C13-1FD7C1744A8F}"/>
              </a:ext>
            </a:extLst>
          </p:cNvPr>
          <p:cNvGraphicFramePr>
            <a:graphicFrameLocks noGrp="1"/>
          </p:cNvGraphicFramePr>
          <p:nvPr>
            <p:extLst>
              <p:ext uri="{D42A27DB-BD31-4B8C-83A1-F6EECF244321}">
                <p14:modId xmlns:p14="http://schemas.microsoft.com/office/powerpoint/2010/main" val="2987512507"/>
              </p:ext>
            </p:extLst>
          </p:nvPr>
        </p:nvGraphicFramePr>
        <p:xfrm>
          <a:off x="4445000" y="1269999"/>
          <a:ext cx="6912142" cy="47724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77247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ohja35_Menetelmät">
    <p:spTree>
      <p:nvGrpSpPr>
        <p:cNvPr id="1" name=""/>
        <p:cNvGrpSpPr/>
        <p:nvPr/>
      </p:nvGrpSpPr>
      <p:grpSpPr>
        <a:xfrm>
          <a:off x="0" y="0"/>
          <a:ext cx="0" cy="0"/>
          <a:chOff x="0" y="0"/>
          <a:chExt cx="0" cy="0"/>
        </a:xfrm>
      </p:grpSpPr>
      <p:sp>
        <p:nvSpPr>
          <p:cNvPr id="8" name="Sisällön paikkamerkki 2">
            <a:extLst>
              <a:ext uri="{FF2B5EF4-FFF2-40B4-BE49-F238E27FC236}">
                <a16:creationId xmlns:a16="http://schemas.microsoft.com/office/drawing/2014/main" id="{6EBE2A02-D7C6-448A-8288-96BAC3456009}"/>
              </a:ext>
            </a:extLst>
          </p:cNvPr>
          <p:cNvSpPr txBox="1">
            <a:spLocks/>
          </p:cNvSpPr>
          <p:nvPr/>
        </p:nvSpPr>
        <p:spPr>
          <a:xfrm>
            <a:off x="6399989" y="1689054"/>
            <a:ext cx="5181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buNone/>
            </a:pPr>
            <a:r>
              <a:rPr lang="fi-FI" sz="1200" dirty="0">
                <a:solidFill>
                  <a:srgbClr val="000000"/>
                </a:solidFill>
                <a:latin typeface="Abadi Extra Light" panose="020B0204020104020204" pitchFamily="34" charset="0"/>
              </a:rPr>
              <a:t>Vuonna 2022 F-kaasujen päästöt muodostivat vajaat 2 prosenttia (0,8 miljoonaa tonnia CO</a:t>
            </a:r>
            <a:r>
              <a:rPr lang="fi-FI" sz="1200" baseline="-25000" dirty="0">
                <a:solidFill>
                  <a:srgbClr val="000000"/>
                </a:solidFill>
                <a:latin typeface="Abadi Extra Light" panose="020B0204020104020204" pitchFamily="34" charset="0"/>
              </a:rPr>
              <a:t>2</a:t>
            </a:r>
            <a:r>
              <a:rPr lang="fi-FI" sz="1200" dirty="0">
                <a:solidFill>
                  <a:srgbClr val="000000"/>
                </a:solidFill>
                <a:latin typeface="Abadi Extra Light" panose="020B0204020104020204" pitchFamily="34" charset="0"/>
              </a:rPr>
              <a:t>-ekv) Suomen kokonaispäästöistä. Suurin osa (yli 90 prosenttia) F-kaasujen päästöistä aiheutuu kylmä- ja ilmastointilaitteiden käytöstä. [1]</a:t>
            </a:r>
          </a:p>
          <a:p>
            <a:pPr marL="0" indent="0" fontAlgn="base">
              <a:lnSpc>
                <a:spcPct val="100000"/>
              </a:lnSpc>
              <a:buNone/>
            </a:pPr>
            <a:r>
              <a:rPr lang="fi-FI" sz="1200" b="0" i="0" dirty="0">
                <a:solidFill>
                  <a:srgbClr val="000000"/>
                </a:solidFill>
                <a:effectLst/>
                <a:latin typeface="Abadi Extra Light" panose="020B0204020104020204" pitchFamily="34" charset="0"/>
              </a:rPr>
              <a:t>CO2-raportin laskentamalli on kehitetty perustuen menetelmiin, joita Tilastokeskus käyttää vuosittain YK:n ilmastosopimukselle raportoitavassa Suomen kasvihuonekaasuinventaariossa. Laskentamenetelmiä on sovellettu kuntatason </a:t>
            </a:r>
            <a:r>
              <a:rPr lang="fi-FI" sz="1200" dirty="0">
                <a:solidFill>
                  <a:srgbClr val="000000"/>
                </a:solidFill>
                <a:latin typeface="Abadi Extra Light" panose="020B0204020104020204" pitchFamily="34" charset="0"/>
              </a:rPr>
              <a:t>p</a:t>
            </a:r>
            <a:r>
              <a:rPr lang="fi-FI" sz="1200" b="0" i="0" dirty="0">
                <a:solidFill>
                  <a:srgbClr val="000000"/>
                </a:solidFill>
                <a:effectLst/>
                <a:latin typeface="Abadi Extra Light" panose="020B0204020104020204" pitchFamily="34" charset="0"/>
              </a:rPr>
              <a:t>äästölaskentaan sopiviksi ja niitä kehitetään jatkuvasti paremman laskentatarkkuuden saavuttamiseksi. </a:t>
            </a:r>
            <a:r>
              <a:rPr lang="fi-FI" sz="1200" dirty="0">
                <a:solidFill>
                  <a:srgbClr val="000000"/>
                </a:solidFill>
                <a:latin typeface="Abadi Extra Light" panose="020B0204020104020204" pitchFamily="34" charset="0"/>
              </a:rPr>
              <a:t>Lisäksi laskennassa käytettävät menetelmät vastaavat tai ovat helposti muokattavissa vastaamaan yleisimpiä globaalisti käytössä olevia raportointikehyksiä, kuten esimerkiksi Euroopan Komission kaupunginjohtajien ilmastosopimusta </a:t>
            </a:r>
            <a:r>
              <a:rPr lang="fi-FI" sz="1200" dirty="0" err="1">
                <a:solidFill>
                  <a:srgbClr val="000000"/>
                </a:solidFill>
                <a:latin typeface="Abadi Extra Light" panose="020B0204020104020204" pitchFamily="34" charset="0"/>
              </a:rPr>
              <a:t>Covenant</a:t>
            </a:r>
            <a:r>
              <a:rPr lang="fi-FI" sz="1200" dirty="0">
                <a:solidFill>
                  <a:srgbClr val="000000"/>
                </a:solidFill>
                <a:latin typeface="Abadi Extra Light" panose="020B0204020104020204" pitchFamily="34" charset="0"/>
              </a:rPr>
              <a:t> of </a:t>
            </a:r>
            <a:r>
              <a:rPr lang="fi-FI" sz="1200" dirty="0" err="1">
                <a:solidFill>
                  <a:srgbClr val="000000"/>
                </a:solidFill>
                <a:latin typeface="Abadi Extra Light" panose="020B0204020104020204" pitchFamily="34" charset="0"/>
              </a:rPr>
              <a:t>Mayorsia</a:t>
            </a:r>
            <a:r>
              <a:rPr lang="fi-FI" sz="1200" dirty="0">
                <a:solidFill>
                  <a:srgbClr val="000000"/>
                </a:solidFill>
                <a:latin typeface="Abadi Extra Light" panose="020B0204020104020204" pitchFamily="34" charset="0"/>
              </a:rPr>
              <a:t>. </a:t>
            </a:r>
            <a:endParaRPr lang="fi-FI" sz="1200" b="0" i="0" dirty="0">
              <a:solidFill>
                <a:srgbClr val="000000"/>
              </a:solidFill>
              <a:effectLst/>
              <a:latin typeface="Abadi Extra Light" panose="020B0204020104020204" pitchFamily="34" charset="0"/>
            </a:endParaRPr>
          </a:p>
          <a:p>
            <a:pPr marL="0" indent="0" fontAlgn="base">
              <a:lnSpc>
                <a:spcPct val="100000"/>
              </a:lnSpc>
              <a:buFont typeface="Arial" panose="020B0604020202020204" pitchFamily="34" charset="0"/>
              <a:buNone/>
            </a:pPr>
            <a:r>
              <a:rPr lang="fi-FI" sz="1200" dirty="0">
                <a:solidFill>
                  <a:srgbClr val="000000"/>
                </a:solidFill>
                <a:latin typeface="Abadi Extra Light" panose="020B0204020104020204" pitchFamily="34" charset="0"/>
              </a:rPr>
              <a:t>Eri sektoreiden menetelmät, laskennassa käytetyt tietolähteet sekä mahdolliset laskentaan sisältyvät epävarmuudet ja päällekkäisyydet on kuvattu seuraavilla sivuilla.   </a:t>
            </a:r>
          </a:p>
          <a:p>
            <a:pPr marL="0" indent="0" algn="just" fontAlgn="base">
              <a:lnSpc>
                <a:spcPct val="100000"/>
              </a:lnSpc>
              <a:buFont typeface="Arial" panose="020B0604020202020204" pitchFamily="34" charset="0"/>
              <a:buNone/>
            </a:pPr>
            <a:endParaRPr lang="fi-FI" sz="1200" dirty="0">
              <a:solidFill>
                <a:srgbClr val="000000"/>
              </a:solidFill>
              <a:latin typeface="Abadi Extra Light" panose="020B0204020104020204" pitchFamily="34" charset="0"/>
            </a:endParaRPr>
          </a:p>
          <a:p>
            <a:pPr marL="0" indent="0" algn="just" fontAlgn="base">
              <a:lnSpc>
                <a:spcPct val="100000"/>
              </a:lnSpc>
              <a:buFont typeface="Arial" panose="020B0604020202020204" pitchFamily="34" charset="0"/>
              <a:buNone/>
            </a:pPr>
            <a:endParaRPr lang="fi-FI" sz="1200" dirty="0">
              <a:solidFill>
                <a:srgbClr val="000000"/>
              </a:solidFill>
              <a:latin typeface="Abadi Extra Light" panose="020B0204020104020204" pitchFamily="34" charset="0"/>
            </a:endParaRPr>
          </a:p>
        </p:txBody>
      </p:sp>
      <p:sp>
        <p:nvSpPr>
          <p:cNvPr id="2" name="Otsikkomuoto">
            <a:extLst>
              <a:ext uri="{FF2B5EF4-FFF2-40B4-BE49-F238E27FC236}">
                <a16:creationId xmlns:a16="http://schemas.microsoft.com/office/drawing/2014/main" id="{B4B30468-9FB1-44DA-B082-C0831519C1A7}"/>
              </a:ext>
            </a:extLst>
          </p:cNvPr>
          <p:cNvSpPr>
            <a:spLocks noGrp="1"/>
          </p:cNvSpPr>
          <p:nvPr>
            <p:ph type="title"/>
          </p:nvPr>
        </p:nvSpPr>
        <p:spPr/>
        <p:txBody>
          <a:bodyPr/>
          <a:lstStyle/>
          <a:p>
            <a:r>
              <a:rPr lang="fi-FI" dirty="0">
                <a:latin typeface="Abadi Extra Light" panose="020B0204020104020204" pitchFamily="34" charset="0"/>
              </a:rPr>
              <a:t>12. Laskentamenetelmä ja tietolähteet</a:t>
            </a:r>
          </a:p>
        </p:txBody>
      </p:sp>
      <p:sp>
        <p:nvSpPr>
          <p:cNvPr id="3" name="Sisällön paikkamerkki 2">
            <a:extLst>
              <a:ext uri="{FF2B5EF4-FFF2-40B4-BE49-F238E27FC236}">
                <a16:creationId xmlns:a16="http://schemas.microsoft.com/office/drawing/2014/main" id="{EAB3DC82-2315-4274-B93B-90584A11220B}"/>
              </a:ext>
            </a:extLst>
          </p:cNvPr>
          <p:cNvSpPr>
            <a:spLocks noGrp="1"/>
          </p:cNvSpPr>
          <p:nvPr>
            <p:ph sz="half" idx="1"/>
          </p:nvPr>
        </p:nvSpPr>
        <p:spPr>
          <a:xfrm>
            <a:off x="648515" y="1689054"/>
            <a:ext cx="5105400" cy="4351338"/>
          </a:xfrm>
        </p:spPr>
        <p:txBody>
          <a:bodyPr>
            <a:noAutofit/>
          </a:bodyPr>
          <a:lstStyle/>
          <a:p>
            <a:pPr marL="0" indent="0" rtl="0" fontAlgn="base">
              <a:lnSpc>
                <a:spcPct val="100000"/>
              </a:lnSpc>
              <a:buNone/>
            </a:pPr>
            <a:r>
              <a:rPr lang="fi-FI" sz="1200" b="0" i="0" dirty="0">
                <a:solidFill>
                  <a:srgbClr val="000000"/>
                </a:solidFill>
                <a:effectLst/>
                <a:latin typeface="Abadi Extra Light" panose="020B0204020104020204" pitchFamily="34" charset="0"/>
              </a:rPr>
              <a:t>CO2-raportissa kunnan kasvihuonekaasupäästöt lasketaan kulutusperusteisesti siten, että sähkön ja kaukolämmön päästöt allokoidaan sille kunnalle, jossa sähkö ja kaukolämpö kulutetaan. Jätteen- ja jätevedenkäsittelyn päästöt taas allokoidaan sille kunnalle, jossa ne ovat muodostuneet, vaikka niiden käsittely tapahtuisi toisaalla.</a:t>
            </a:r>
          </a:p>
          <a:p>
            <a:pPr marL="0" indent="0" rtl="0" fontAlgn="base">
              <a:lnSpc>
                <a:spcPct val="100000"/>
              </a:lnSpc>
              <a:buNone/>
            </a:pPr>
            <a:r>
              <a:rPr lang="fi-FI" sz="1200" b="0" i="0" dirty="0">
                <a:solidFill>
                  <a:srgbClr val="000000"/>
                </a:solidFill>
                <a:effectLst/>
                <a:latin typeface="Abadi Extra Light" panose="020B0204020104020204" pitchFamily="34" charset="0"/>
              </a:rPr>
              <a:t>Kasvihuonekaasupäästöjen laskennassa ovat mukana ihmisen toiminnan aiheuttamat tärkeimmät kasvihuonekaasut: hiilidioksidi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 metaani (CH</a:t>
            </a:r>
            <a:r>
              <a:rPr lang="fi-FI" sz="1200" b="0" i="0" baseline="-25000" dirty="0">
                <a:solidFill>
                  <a:srgbClr val="000000"/>
                </a:solidFill>
                <a:effectLst/>
                <a:latin typeface="Abadi Extra Light" panose="020B0204020104020204" pitchFamily="34" charset="0"/>
              </a:rPr>
              <a:t>4</a:t>
            </a:r>
            <a:r>
              <a:rPr lang="fi-FI" sz="1200" b="0" i="0" dirty="0">
                <a:solidFill>
                  <a:srgbClr val="000000"/>
                </a:solidFill>
                <a:effectLst/>
                <a:latin typeface="Abadi Extra Light" panose="020B0204020104020204" pitchFamily="34" charset="0"/>
              </a:rPr>
              <a:t>) ja dityppioksidi (N</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O). </a:t>
            </a:r>
            <a:r>
              <a:rPr lang="fi-FI" sz="1200" dirty="0">
                <a:solidFill>
                  <a:srgbClr val="000000"/>
                </a:solidFill>
                <a:latin typeface="Abadi Extra Light" panose="020B0204020104020204" pitchFamily="34" charset="0"/>
              </a:rPr>
              <a:t>K</a:t>
            </a:r>
            <a:r>
              <a:rPr lang="fi-FI" sz="1200" b="0" i="0" dirty="0">
                <a:solidFill>
                  <a:srgbClr val="000000"/>
                </a:solidFill>
                <a:effectLst/>
                <a:latin typeface="Abadi Extra Light" panose="020B0204020104020204" pitchFamily="34" charset="0"/>
              </a:rPr>
              <a:t>oska kasvihuonekaasujen ilmakehää lämmittävän vaikutuksen voimakkuus vaihtelee, kasvihuonekaasujen päästöt on </a:t>
            </a:r>
            <a:r>
              <a:rPr lang="fi-FI" sz="1200" b="0" i="0" dirty="0" err="1">
                <a:solidFill>
                  <a:srgbClr val="000000"/>
                </a:solidFill>
                <a:effectLst/>
                <a:latin typeface="Abadi Extra Light" panose="020B0204020104020204" pitchFamily="34" charset="0"/>
              </a:rPr>
              <a:t>yhteismitallistettu</a:t>
            </a:r>
            <a:r>
              <a:rPr lang="fi-FI" sz="1200" b="0" i="0" dirty="0">
                <a:solidFill>
                  <a:srgbClr val="000000"/>
                </a:solidFill>
                <a:effectLst/>
                <a:latin typeface="Abadi Extra Light" panose="020B0204020104020204" pitchFamily="34" charset="0"/>
              </a:rPr>
              <a:t> hiilidioksidiekvivalenteiksi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 kertomalla CH</a:t>
            </a:r>
            <a:r>
              <a:rPr lang="fi-FI" sz="1200" b="0" i="0" baseline="-25000" dirty="0">
                <a:solidFill>
                  <a:srgbClr val="000000"/>
                </a:solidFill>
                <a:effectLst/>
                <a:latin typeface="Abadi Extra Light" panose="020B0204020104020204" pitchFamily="34" charset="0"/>
              </a:rPr>
              <a:t>4</a:t>
            </a:r>
            <a:r>
              <a:rPr lang="fi-FI" sz="1200" b="0" i="0" dirty="0">
                <a:solidFill>
                  <a:srgbClr val="000000"/>
                </a:solidFill>
                <a:effectLst/>
                <a:latin typeface="Abadi Extra Light" panose="020B0204020104020204" pitchFamily="34" charset="0"/>
              </a:rPr>
              <a:t>- ja N</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O-päästöt niiden lämmitysvaikutusta kuvaavalla karakterisointikertoimella (Global </a:t>
            </a:r>
            <a:r>
              <a:rPr lang="fi-FI" sz="1200" b="0" i="0" dirty="0" err="1">
                <a:solidFill>
                  <a:srgbClr val="000000"/>
                </a:solidFill>
                <a:effectLst/>
                <a:latin typeface="Abadi Extra Light" panose="020B0204020104020204" pitchFamily="34" charset="0"/>
              </a:rPr>
              <a:t>Warming</a:t>
            </a:r>
            <a:r>
              <a:rPr lang="fi-FI" sz="1200" b="0" i="0" dirty="0">
                <a:solidFill>
                  <a:srgbClr val="000000"/>
                </a:solidFill>
                <a:effectLst/>
                <a:latin typeface="Abadi Extra Light" panose="020B0204020104020204" pitchFamily="34" charset="0"/>
              </a:rPr>
              <a:t> </a:t>
            </a:r>
            <a:r>
              <a:rPr lang="fi-FI" sz="1200" b="0" i="0" dirty="0" err="1">
                <a:solidFill>
                  <a:srgbClr val="000000"/>
                </a:solidFill>
                <a:effectLst/>
                <a:latin typeface="Abadi Extra Light" panose="020B0204020104020204" pitchFamily="34" charset="0"/>
              </a:rPr>
              <a:t>Potential</a:t>
            </a:r>
            <a:r>
              <a:rPr lang="fi-FI" sz="1200" b="0" i="0" dirty="0">
                <a:solidFill>
                  <a:srgbClr val="000000"/>
                </a:solidFill>
                <a:effectLst/>
                <a:latin typeface="Abadi Extra Light" panose="020B0204020104020204" pitchFamily="34" charset="0"/>
              </a:rPr>
              <a:t>, GWP). CO2-raportissa metaanin GWP-kertoimena on käytetty 21 ja dityppioksidin 310. Aikasarjan yhtenäisyyden säilyttämiseksi kertoimet on pidetty koko lasketun aikasarjan osalta samana. </a:t>
            </a:r>
          </a:p>
          <a:p>
            <a:pPr marL="0" indent="0" fontAlgn="base">
              <a:lnSpc>
                <a:spcPct val="100000"/>
              </a:lnSpc>
              <a:buNone/>
            </a:pPr>
            <a:r>
              <a:rPr lang="fi-FI" sz="1200" dirty="0">
                <a:solidFill>
                  <a:srgbClr val="000000"/>
                </a:solidFill>
                <a:latin typeface="Abadi Extra Light" panose="020B0204020104020204" pitchFamily="34" charset="0"/>
              </a:rPr>
              <a:t>F</a:t>
            </a:r>
            <a:r>
              <a:rPr lang="fi-FI" sz="1200" b="0" i="0" dirty="0">
                <a:solidFill>
                  <a:srgbClr val="000000"/>
                </a:solidFill>
                <a:effectLst/>
                <a:latin typeface="Abadi Extra Light" panose="020B0204020104020204" pitchFamily="34" charset="0"/>
              </a:rPr>
              <a:t>luoratut kasvihuonekaasut, eli F-kaasut, sisältävät HFC-yhdisteet (fluorihiilivedyt), PFC-yhdisteet (</a:t>
            </a:r>
            <a:r>
              <a:rPr lang="fi-FI" sz="1200" b="0" i="0" dirty="0" err="1">
                <a:solidFill>
                  <a:srgbClr val="000000"/>
                </a:solidFill>
                <a:effectLst/>
                <a:latin typeface="Abadi Extra Light" panose="020B0204020104020204" pitchFamily="34" charset="0"/>
              </a:rPr>
              <a:t>perfluorihiilivedyt</a:t>
            </a:r>
            <a:r>
              <a:rPr lang="fi-FI" sz="1200" b="0" i="0" dirty="0">
                <a:solidFill>
                  <a:srgbClr val="000000"/>
                </a:solidFill>
                <a:effectLst/>
                <a:latin typeface="Abadi Extra Light" panose="020B0204020104020204" pitchFamily="34" charset="0"/>
              </a:rPr>
              <a:t>), </a:t>
            </a:r>
            <a:r>
              <a:rPr lang="fi-FI" sz="1200" b="0" i="0" dirty="0" err="1">
                <a:solidFill>
                  <a:srgbClr val="000000"/>
                </a:solidFill>
                <a:effectLst/>
                <a:latin typeface="Abadi Extra Light" panose="020B0204020104020204" pitchFamily="34" charset="0"/>
              </a:rPr>
              <a:t>rikkiheksafluoridin</a:t>
            </a:r>
            <a:r>
              <a:rPr lang="fi-FI" sz="1200" b="0" i="0" dirty="0">
                <a:solidFill>
                  <a:srgbClr val="000000"/>
                </a:solidFill>
                <a:effectLst/>
                <a:latin typeface="Abadi Extra Light" panose="020B0204020104020204" pitchFamily="34" charset="0"/>
              </a:rPr>
              <a:t> (SF6) ja </a:t>
            </a:r>
            <a:r>
              <a:rPr lang="fi-FI" sz="1200" b="0" i="0" dirty="0" err="1">
                <a:solidFill>
                  <a:srgbClr val="000000"/>
                </a:solidFill>
                <a:effectLst/>
                <a:latin typeface="Abadi Extra Light" panose="020B0204020104020204" pitchFamily="34" charset="0"/>
              </a:rPr>
              <a:t>typpitrifluoridin</a:t>
            </a:r>
            <a:r>
              <a:rPr lang="fi-FI" sz="1200" b="0" i="0" dirty="0">
                <a:solidFill>
                  <a:srgbClr val="000000"/>
                </a:solidFill>
                <a:effectLst/>
                <a:latin typeface="Abadi Extra Light" panose="020B0204020104020204" pitchFamily="34" charset="0"/>
              </a:rPr>
              <a:t> (NF</a:t>
            </a:r>
            <a:r>
              <a:rPr lang="fi-FI" sz="1200" b="0" i="0" baseline="-25000" dirty="0">
                <a:solidFill>
                  <a:srgbClr val="000000"/>
                </a:solidFill>
                <a:effectLst/>
                <a:latin typeface="Abadi Extra Light" panose="020B0204020104020204" pitchFamily="34" charset="0"/>
              </a:rPr>
              <a:t>3</a:t>
            </a:r>
            <a:r>
              <a:rPr lang="fi-FI" sz="1200" b="0" i="0" dirty="0">
                <a:solidFill>
                  <a:srgbClr val="000000"/>
                </a:solidFill>
                <a:effectLst/>
                <a:latin typeface="Abadi Extra Light" panose="020B0204020104020204" pitchFamily="34" charset="0"/>
              </a:rPr>
              <a:t>). Fluorattuja kasvihuonekaasuja (F-kaasuja) käytetään lämmönsiirto- ja kylmäaineina jäähdytys-, ilmastointi- ja lämpöpumppulaitteistoissa. F-kaasut ovat voimakkaasti ilmastoa lämmittäviä aineita, joilla ei ole merkittävää luonnollista lähdettä, vaan </a:t>
            </a:r>
            <a:r>
              <a:rPr lang="fi-FI" sz="1200" dirty="0">
                <a:solidFill>
                  <a:srgbClr val="000000"/>
                </a:solidFill>
                <a:latin typeface="Abadi Extra Light" panose="020B0204020104020204" pitchFamily="34" charset="0"/>
              </a:rPr>
              <a:t>niiden päästöt aiheutuvat lähes täysin ihmisen toiminnasta. F-kaasut eivät sisälly CO2-raportin laskentaan. </a:t>
            </a:r>
          </a:p>
        </p:txBody>
      </p:sp>
      <p:pic>
        <p:nvPicPr>
          <p:cNvPr id="6" name="Picture 5">
            <a:extLst>
              <a:ext uri="{FF2B5EF4-FFF2-40B4-BE49-F238E27FC236}">
                <a16:creationId xmlns:a16="http://schemas.microsoft.com/office/drawing/2014/main" id="{C33AFF76-2317-4880-A543-A1157D8131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a:extLst>
              <a:ext uri="{FF2B5EF4-FFF2-40B4-BE49-F238E27FC236}">
                <a16:creationId xmlns:a16="http://schemas.microsoft.com/office/drawing/2014/main" id="{1A641CA0-3D4B-4E4B-B067-1EB8E3960E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4" name="Slide Number Placeholder 5">
            <a:extLst>
              <a:ext uri="{FF2B5EF4-FFF2-40B4-BE49-F238E27FC236}">
                <a16:creationId xmlns:a16="http://schemas.microsoft.com/office/drawing/2014/main" id="{52358B1B-6496-A62B-7618-C4B4B4AEE93A}"/>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39</a:t>
            </a:fld>
            <a:endParaRPr lang="fi-FI" dirty="0">
              <a:latin typeface="Abadi Extra Light" panose="020B0204020104020204" pitchFamily="34" charset="0"/>
            </a:endParaRPr>
          </a:p>
        </p:txBody>
      </p:sp>
    </p:spTree>
    <p:extLst>
      <p:ext uri="{BB962C8B-B14F-4D97-AF65-F5344CB8AC3E}">
        <p14:creationId xmlns:p14="http://schemas.microsoft.com/office/powerpoint/2010/main" val="560543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ohja4_Tiivistelm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B30468-9FB1-44DA-B082-C0831519C1A7}"/>
              </a:ext>
            </a:extLst>
          </p:cNvPr>
          <p:cNvSpPr>
            <a:spLocks noGrp="1"/>
          </p:cNvSpPr>
          <p:nvPr>
            <p:ph type="title"/>
          </p:nvPr>
        </p:nvSpPr>
        <p:spPr/>
        <p:txBody>
          <a:bodyPr/>
          <a:lstStyle/>
          <a:p>
            <a:r>
              <a:rPr lang="fi-FI" dirty="0">
                <a:latin typeface="Abadi Extra Light" panose="020B0204020104020204" pitchFamily="34" charset="0"/>
              </a:rPr>
              <a:t>Tiivistelmä</a:t>
            </a:r>
          </a:p>
        </p:txBody>
      </p:sp>
      <p:sp>
        <p:nvSpPr>
          <p:cNvPr id="3" name="Sisällön paikkamerkki 2">
            <a:extLst>
              <a:ext uri="{FF2B5EF4-FFF2-40B4-BE49-F238E27FC236}">
                <a16:creationId xmlns:a16="http://schemas.microsoft.com/office/drawing/2014/main" id="{EAB3DC82-2315-4274-B93B-90584A11220B}"/>
              </a:ext>
            </a:extLst>
          </p:cNvPr>
          <p:cNvSpPr>
            <a:spLocks noGrp="1"/>
          </p:cNvSpPr>
          <p:nvPr>
            <p:ph sz="half" idx="1"/>
          </p:nvPr>
        </p:nvSpPr>
        <p:spPr>
          <a:xfrm>
            <a:off x="648515" y="1689054"/>
            <a:ext cx="5181600" cy="2019346"/>
          </a:xfrm>
        </p:spPr>
        <p:txBody>
          <a:bodyPr>
            <a:noAutofit/>
          </a:bodyPr>
          <a:lstStyle/>
          <a:p>
            <a:pPr marL="0" indent="0" rtl="0" fontAlgn="base">
              <a:lnSpc>
                <a:spcPct val="100000"/>
              </a:lnSpc>
              <a:buNone/>
            </a:pPr>
            <a:r>
              <a:rPr lang="fi-FI" sz="1200" b="0" i="0" dirty="0">
                <a:solidFill>
                  <a:srgbClr val="000000"/>
                </a:solidFill>
                <a:effectLst/>
                <a:latin typeface="Abadi Extra Light" panose="020B0204020104020204" pitchFamily="34" charset="0"/>
              </a:rPr>
              <a:t>Raportissa on esitetty Rauman kasvihuonekaasupäästöt </a:t>
            </a:r>
            <a:r>
              <a:rPr lang="fi-FI" sz="1200" dirty="0">
                <a:solidFill>
                  <a:srgbClr val="000000"/>
                </a:solidFill>
                <a:latin typeface="Abadi Extra Light" panose="020B0204020104020204" pitchFamily="34" charset="0"/>
              </a:rPr>
              <a:t>vuosina 2008–2022. Lisäksi on esitetty ennakkotieto vuoden 2023 päästöistä.</a:t>
            </a:r>
            <a:r>
              <a:rPr lang="fi-FI" sz="1200" b="0" i="0" dirty="0">
                <a:solidFill>
                  <a:srgbClr val="000000"/>
                </a:solidFill>
                <a:effectLst/>
                <a:latin typeface="Abadi Extra Light" panose="020B0204020104020204" pitchFamily="34" charset="0"/>
              </a:rPr>
              <a:t> Mukana laskennassa ovat seuraavat sektorit: kuluttajien sähkönkulutus, sähkölämmitys, maalämpö, kaukolämmitys, erillislämmitys, tieliikenne, maatalous, jätehuolto</a:t>
            </a:r>
            <a:r>
              <a:rPr lang="fi-FI" sz="1200" dirty="0">
                <a:solidFill>
                  <a:srgbClr val="000000"/>
                </a:solidFill>
                <a:latin typeface="Abadi Extra Light" panose="020B0204020104020204" pitchFamily="34" charset="0"/>
              </a:rPr>
              <a:t>, teollisuus ja työkoneet sekä teollisuuden sähkönkulutus.</a:t>
            </a:r>
            <a:r>
              <a:rPr lang="fi-FI" sz="1200" b="0" i="0" dirty="0">
                <a:solidFill>
                  <a:srgbClr val="000000"/>
                </a:solidFill>
                <a:effectLst/>
                <a:latin typeface="Abadi Extra Light" panose="020B0204020104020204" pitchFamily="34" charset="0"/>
              </a:rPr>
              <a:t> Rauman päästökehitystä on lisäksi havainnollistettu esittämällä päästöt lämmitystarvekorjattuina ja käyttäen sähkönkulutukselle vakiopäästökerrointa. Raportissa on myös tarkasteltu Rauman oman sähköntuotannon vaikutuksia päästöihin.</a:t>
            </a:r>
          </a:p>
          <a:p>
            <a:pPr marL="0" indent="0" rtl="0" fontAlgn="base">
              <a:lnSpc>
                <a:spcPct val="100000"/>
              </a:lnSpc>
              <a:buNone/>
            </a:pPr>
            <a:r>
              <a:rPr lang="fi-FI" sz="1200" b="0" i="0" dirty="0">
                <a:solidFill>
                  <a:srgbClr val="000000"/>
                </a:solidFill>
                <a:effectLst/>
                <a:latin typeface="Abadi Extra Light" panose="020B0204020104020204" pitchFamily="34" charset="0"/>
              </a:rPr>
              <a:t>CO</a:t>
            </a:r>
            <a:r>
              <a:rPr lang="fi-FI" sz="1200" dirty="0">
                <a:solidFill>
                  <a:srgbClr val="000000"/>
                </a:solidFill>
                <a:latin typeface="Abadi Extra Light" panose="020B0204020104020204" pitchFamily="34" charset="0"/>
              </a:rPr>
              <a:t>2</a:t>
            </a:r>
            <a:r>
              <a:rPr lang="fi-FI" sz="1200" b="0" i="0" dirty="0">
                <a:solidFill>
                  <a:srgbClr val="000000"/>
                </a:solidFill>
                <a:effectLst/>
                <a:latin typeface="Abadi Extra Light" panose="020B0204020104020204" pitchFamily="34" charset="0"/>
              </a:rPr>
              <a:t>-raportissa mukana olevat energiaperäiset päästöt lasketaan kunnassa (maantieteellisenä alueena) kulutetun sähkön, kaukolämmön sekä lämmityksen ja liikenteen polttoaineiden määrän perusteella. Maatalouden osalta laskenta sisältää  kunnan alueella tapahtuvan maataloustuotannon päästöt. Jätteiden käsittelyn päästöt lasketaan syntypaikan mukaan.  </a:t>
            </a:r>
          </a:p>
        </p:txBody>
      </p:sp>
      <p:sp>
        <p:nvSpPr>
          <p:cNvPr id="4" name="Sisällön paikkamerkki 3">
            <a:extLst>
              <a:ext uri="{FF2B5EF4-FFF2-40B4-BE49-F238E27FC236}">
                <a16:creationId xmlns:a16="http://schemas.microsoft.com/office/drawing/2014/main" id="{AC1FC1F3-71AE-4CA2-A7CD-F6FBFDEDD68E}"/>
              </a:ext>
            </a:extLst>
          </p:cNvPr>
          <p:cNvSpPr>
            <a:spLocks noGrp="1"/>
          </p:cNvSpPr>
          <p:nvPr>
            <p:ph sz="half" idx="2"/>
          </p:nvPr>
        </p:nvSpPr>
        <p:spPr>
          <a:xfrm>
            <a:off x="6361885" y="1689054"/>
            <a:ext cx="5181600" cy="2102055"/>
          </a:xfrm>
        </p:spPr>
        <p:txBody>
          <a:bodyPr>
            <a:normAutofit fontScale="25000" lnSpcReduction="20000"/>
          </a:bodyPr>
          <a:lstStyle/>
          <a:p>
            <a:pPr marL="0" indent="0" fontAlgn="base">
              <a:lnSpc>
                <a:spcPct val="120000"/>
              </a:lnSpc>
              <a:buNone/>
            </a:pPr>
            <a:r>
              <a:rPr lang="fi-FI" sz="4800" b="0" i="0" dirty="0">
                <a:solidFill>
                  <a:srgbClr val="000000"/>
                </a:solidFill>
                <a:effectLst/>
                <a:latin typeface="Abadi Extra Light" panose="020B0204020104020204" pitchFamily="34" charset="0"/>
              </a:rPr>
              <a:t>Rauman päästöt ilman teollisuutta olivat yhteensä 125,2 </a:t>
            </a:r>
            <a:r>
              <a:rPr lang="fi-FI" sz="4800" b="0" i="0" dirty="0" err="1">
                <a:solidFill>
                  <a:srgbClr val="000000"/>
                </a:solidFill>
                <a:effectLst/>
                <a:latin typeface="Abadi Extra Light" panose="020B0204020104020204" pitchFamily="34" charset="0"/>
              </a:rPr>
              <a:t>kt</a:t>
            </a:r>
            <a:r>
              <a:rPr lang="fi-FI" sz="4800" b="0" i="0" dirty="0">
                <a:solidFill>
                  <a:srgbClr val="000000"/>
                </a:solidFill>
                <a:effectLst/>
                <a:latin typeface="Abadi Extra Light" panose="020B0204020104020204" pitchFamily="34" charset="0"/>
              </a:rPr>
              <a:t> CO</a:t>
            </a:r>
            <a:r>
              <a:rPr lang="fi-FI" sz="4800" b="0" i="0" baseline="-25000" dirty="0">
                <a:solidFill>
                  <a:srgbClr val="000000"/>
                </a:solidFill>
                <a:effectLst/>
                <a:latin typeface="Abadi Extra Light" panose="020B0204020104020204" pitchFamily="34" charset="0"/>
              </a:rPr>
              <a:t>2</a:t>
            </a:r>
            <a:r>
              <a:rPr lang="fi-FI" sz="4800" b="0" i="0" dirty="0">
                <a:solidFill>
                  <a:srgbClr val="000000"/>
                </a:solidFill>
                <a:effectLst/>
                <a:latin typeface="Abadi Extra Light" panose="020B0204020104020204" pitchFamily="34" charset="0"/>
              </a:rPr>
              <a:t>-ekv vuonna 2022.</a:t>
            </a:r>
            <a:r>
              <a:rPr lang="fi-FI" sz="4800" dirty="0">
                <a:solidFill>
                  <a:srgbClr val="000000"/>
                </a:solidFill>
                <a:latin typeface="Abadi Extra Light" panose="020B0204020104020204" pitchFamily="34" charset="0"/>
              </a:rPr>
              <a:t> </a:t>
            </a:r>
            <a:r>
              <a:rPr lang="fi-FI" sz="4800" b="0" i="0" dirty="0">
                <a:solidFill>
                  <a:srgbClr val="000000"/>
                </a:solidFill>
                <a:effectLst/>
                <a:latin typeface="Abadi Extra Light" panose="020B0204020104020204" pitchFamily="34" charset="0"/>
              </a:rPr>
              <a:t>Päästöt asukasta kohden vuonna 2022 olivat 3,2 t CO</a:t>
            </a:r>
            <a:r>
              <a:rPr lang="fi-FI" sz="4800" b="0" i="0" baseline="-25000" dirty="0">
                <a:solidFill>
                  <a:srgbClr val="000000"/>
                </a:solidFill>
                <a:effectLst/>
                <a:latin typeface="Abadi Extra Light" panose="020B0204020104020204" pitchFamily="34" charset="0"/>
              </a:rPr>
              <a:t>2</a:t>
            </a:r>
            <a:r>
              <a:rPr lang="fi-FI" sz="4800" b="0" i="0" dirty="0">
                <a:solidFill>
                  <a:srgbClr val="000000"/>
                </a:solidFill>
                <a:effectLst/>
                <a:latin typeface="Abadi Extra Light" panose="020B0204020104020204" pitchFamily="34" charset="0"/>
              </a:rPr>
              <a:t>-ekv ilman teollisuutta, kun ne kaikissa CO2-raportissa mukana olevissa kunnissa vaihtelivat välillä 2,1–14,2 t CO</a:t>
            </a:r>
            <a:r>
              <a:rPr lang="fi-FI" sz="4800" b="0" i="0" baseline="-25000" dirty="0">
                <a:solidFill>
                  <a:srgbClr val="000000"/>
                </a:solidFill>
                <a:effectLst/>
                <a:latin typeface="Abadi Extra Light" panose="020B0204020104020204" pitchFamily="34" charset="0"/>
              </a:rPr>
              <a:t>2</a:t>
            </a:r>
            <a:r>
              <a:rPr lang="fi-FI" sz="4800" b="0" i="0" dirty="0">
                <a:solidFill>
                  <a:srgbClr val="000000"/>
                </a:solidFill>
                <a:effectLst/>
                <a:latin typeface="Abadi Extra Light" panose="020B0204020104020204" pitchFamily="34" charset="0"/>
              </a:rPr>
              <a:t>-ekv. CO2-raportin kuntien keskimääräinen asukaskohtainen päästö vuonna 2022 oli </a:t>
            </a:r>
            <a:r>
              <a:rPr lang="fi-FI" sz="4800" dirty="0">
                <a:solidFill>
                  <a:srgbClr val="000000"/>
                </a:solidFill>
                <a:latin typeface="Abadi Extra Light" panose="020B0204020104020204" pitchFamily="34" charset="0"/>
              </a:rPr>
              <a:t>4,9</a:t>
            </a:r>
            <a:r>
              <a:rPr lang="fi-FI" sz="4800" b="0" i="0" dirty="0">
                <a:solidFill>
                  <a:srgbClr val="000000"/>
                </a:solidFill>
                <a:effectLst/>
                <a:latin typeface="Abadi Extra Light" panose="020B0204020104020204" pitchFamily="34" charset="0"/>
              </a:rPr>
              <a:t> t CO</a:t>
            </a:r>
            <a:r>
              <a:rPr lang="fi-FI" sz="4800" b="0" i="0" baseline="-25000" dirty="0">
                <a:solidFill>
                  <a:srgbClr val="000000"/>
                </a:solidFill>
                <a:effectLst/>
                <a:latin typeface="Abadi Extra Light" panose="020B0204020104020204" pitchFamily="34" charset="0"/>
              </a:rPr>
              <a:t>2</a:t>
            </a:r>
            <a:r>
              <a:rPr lang="fi-FI" sz="4800" b="0" i="0" dirty="0">
                <a:solidFill>
                  <a:srgbClr val="000000"/>
                </a:solidFill>
                <a:effectLst/>
                <a:latin typeface="Abadi Extra Light" panose="020B0204020104020204" pitchFamily="34" charset="0"/>
              </a:rPr>
              <a:t>-ekv. Rauman päästöt ilman teollisuutta laskivat yhden prosentin vuodesta 2021 vuoteen 2022. Keskimäärin päästöt laskivat CO2-raportin kunnissa 4 prosenttia.</a:t>
            </a:r>
            <a:endParaRPr lang="fi-FI" sz="4800" dirty="0">
              <a:solidFill>
                <a:srgbClr val="000000"/>
              </a:solidFill>
              <a:latin typeface="Abadi Extra Light" panose="020B0204020104020204" pitchFamily="34" charset="0"/>
            </a:endParaRPr>
          </a:p>
          <a:p>
            <a:pPr marL="0" indent="0" fontAlgn="base">
              <a:lnSpc>
                <a:spcPct val="120000"/>
              </a:lnSpc>
              <a:buNone/>
            </a:pPr>
            <a:r>
              <a:rPr lang="fi-FI" sz="4800" b="0" i="0" dirty="0">
                <a:solidFill>
                  <a:srgbClr val="000000"/>
                </a:solidFill>
                <a:effectLst/>
                <a:latin typeface="Abadi Extra Light" panose="020B0204020104020204" pitchFamily="34" charset="0"/>
              </a:rPr>
              <a:t>Rauman päästöt kuluttajien sähkönkulutuksesta vuonna 2022 olivat 0,3 t CO</a:t>
            </a:r>
            <a:r>
              <a:rPr lang="fi-FI" sz="4800" b="0" i="0" baseline="-25000" dirty="0">
                <a:solidFill>
                  <a:srgbClr val="000000"/>
                </a:solidFill>
                <a:effectLst/>
                <a:latin typeface="Abadi Extra Light" panose="020B0204020104020204" pitchFamily="34" charset="0"/>
              </a:rPr>
              <a:t>2</a:t>
            </a:r>
            <a:r>
              <a:rPr lang="fi-FI" sz="4800" b="0" i="0" dirty="0">
                <a:solidFill>
                  <a:srgbClr val="000000"/>
                </a:solidFill>
                <a:effectLst/>
                <a:latin typeface="Abadi Extra Light" panose="020B0204020104020204" pitchFamily="34" charset="0"/>
              </a:rPr>
              <a:t>-ekv/asukas, eli noin 10 % pienemmät kuin CO2-raportin kunnissa keskimäärin. </a:t>
            </a:r>
            <a:r>
              <a:rPr lang="fi-FI" sz="4800" dirty="0">
                <a:solidFill>
                  <a:srgbClr val="000000"/>
                </a:solidFill>
                <a:latin typeface="Abadi Extra Light" panose="020B0204020104020204" pitchFamily="34" charset="0"/>
              </a:rPr>
              <a:t>S</a:t>
            </a:r>
            <a:r>
              <a:rPr lang="fi-FI" sz="4800" b="0" i="0" dirty="0">
                <a:solidFill>
                  <a:srgbClr val="000000"/>
                </a:solidFill>
                <a:effectLst/>
                <a:latin typeface="Abadi Extra Light" panose="020B0204020104020204" pitchFamily="34" charset="0"/>
              </a:rPr>
              <a:t>ähkönkulutus on yleensä keskimääräistä suurempaa kunnissa, joissa on paljon loma-asukkaita, kunnissa, joissa on selvästi enemmän työpaikkoja kuin asukkaita, sekä kunnissa, joissa tarjotaan palveluja myös naapurikuntiin. </a:t>
            </a:r>
            <a:endParaRPr lang="fi-FI" sz="4800" dirty="0">
              <a:solidFill>
                <a:srgbClr val="000000"/>
              </a:solidFill>
              <a:latin typeface="Abadi Extra Light" panose="020B0204020104020204" pitchFamily="34" charset="0"/>
            </a:endParaRPr>
          </a:p>
        </p:txBody>
      </p:sp>
      <p:pic>
        <p:nvPicPr>
          <p:cNvPr id="6" name="Picture 5">
            <a:extLst>
              <a:ext uri="{FF2B5EF4-FFF2-40B4-BE49-F238E27FC236}">
                <a16:creationId xmlns:a16="http://schemas.microsoft.com/office/drawing/2014/main" id="{C33AFF76-2317-4880-A543-A1157D8131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a:extLst>
              <a:ext uri="{FF2B5EF4-FFF2-40B4-BE49-F238E27FC236}">
                <a16:creationId xmlns:a16="http://schemas.microsoft.com/office/drawing/2014/main" id="{1A641CA0-3D4B-4E4B-B067-1EB8E3960E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8" name="Sisällön paikkamerkki 2">
            <a:extLst>
              <a:ext uri="{FF2B5EF4-FFF2-40B4-BE49-F238E27FC236}">
                <a16:creationId xmlns:a16="http://schemas.microsoft.com/office/drawing/2014/main" id="{B6BFCCAD-F63D-CB54-D1B0-BB436C6DA9A2}"/>
              </a:ext>
            </a:extLst>
          </p:cNvPr>
          <p:cNvSpPr txBox="1">
            <a:spLocks/>
          </p:cNvSpPr>
          <p:nvPr/>
        </p:nvSpPr>
        <p:spPr>
          <a:xfrm>
            <a:off x="648515" y="4286470"/>
            <a:ext cx="5181600" cy="21020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fontAlgn="base">
              <a:lnSpc>
                <a:spcPct val="100000"/>
              </a:lnSpc>
              <a:buNone/>
            </a:pPr>
            <a:r>
              <a:rPr lang="fi-FI" sz="1200" b="0" i="0" dirty="0">
                <a:solidFill>
                  <a:srgbClr val="000000"/>
                </a:solidFill>
                <a:effectLst/>
                <a:latin typeface="Abadi Extra Light" panose="020B0204020104020204" pitchFamily="34" charset="0"/>
              </a:rPr>
              <a:t>Rauman kasvihuonekaasujen päästöt vuonna 2022 olivat yhteensä 352,4 </a:t>
            </a:r>
            <a:r>
              <a:rPr lang="fi-FI" sz="1200" b="0" i="0" dirty="0" err="1">
                <a:solidFill>
                  <a:srgbClr val="000000"/>
                </a:solidFill>
                <a:effectLst/>
                <a:latin typeface="Abadi Extra Light" panose="020B0204020104020204" pitchFamily="34" charset="0"/>
              </a:rPr>
              <a:t>kt</a:t>
            </a:r>
            <a:r>
              <a:rPr lang="fi-FI" sz="1200" b="0" i="0" dirty="0">
                <a:solidFill>
                  <a:srgbClr val="000000"/>
                </a:solidFill>
                <a:effectLst/>
                <a:latin typeface="Abadi Extra Light" panose="020B0204020104020204" pitchFamily="34" charset="0"/>
              </a:rPr>
              <a: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 Näistä päästöistä 10,8</a:t>
            </a:r>
            <a:r>
              <a:rPr lang="fi-FI" sz="1200" b="0" i="0" dirty="0">
                <a:solidFill>
                  <a:srgbClr val="FF0000"/>
                </a:solidFill>
                <a:effectLst/>
                <a:latin typeface="Abadi Extra Light" panose="020B0204020104020204" pitchFamily="34" charset="0"/>
              </a:rPr>
              <a:t> </a:t>
            </a:r>
            <a:r>
              <a:rPr lang="fi-FI" sz="1200" b="0" i="0" dirty="0">
                <a:solidFill>
                  <a:srgbClr val="000000"/>
                </a:solidFill>
                <a:effectLst/>
                <a:latin typeface="Abadi Extra Light" panose="020B0204020104020204" pitchFamily="34" charset="0"/>
              </a:rPr>
              <a:t>kt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 aiheutui kuluttajien sähkönkulutuksesta, 7,9 kt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 sähkölämmityksestä ja 0,3 kt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 maalämmöstä. Päästöistä 22,4 kt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 aiheutui kaukolämmityksestä, 17,4 kt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 erillislämmityksestä, 47,7 kt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 tieliikenteestä, 9,2 kt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 maataloudesta ja 9,4 kt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 jätehuollosta. Teollisuuden sähkönkulutuksen päästöt olivat 82,1</a:t>
            </a:r>
            <a:r>
              <a:rPr lang="fi-FI" sz="1200" b="0" i="0" dirty="0">
                <a:solidFill>
                  <a:srgbClr val="FF0000"/>
                </a:solidFill>
                <a:effectLst/>
                <a:latin typeface="Abadi Extra Light" panose="020B0204020104020204" pitchFamily="34" charset="0"/>
              </a:rPr>
              <a:t> </a:t>
            </a:r>
            <a:r>
              <a:rPr lang="fi-FI" sz="1200" b="0" i="0" dirty="0">
                <a:solidFill>
                  <a:srgbClr val="000000"/>
                </a:solidFill>
                <a:effectLst/>
                <a:latin typeface="Abadi Extra Light" panose="020B0204020104020204" pitchFamily="34" charset="0"/>
              </a:rPr>
              <a:t>kt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  ja päästöt teollisuudesta ja työkoneista 145,0 </a:t>
            </a:r>
            <a:r>
              <a:rPr lang="fi-FI" sz="1200" b="0" i="0" dirty="0" err="1">
                <a:solidFill>
                  <a:srgbClr val="000000"/>
                </a:solidFill>
                <a:effectLst/>
                <a:latin typeface="Abadi Extra Light" panose="020B0204020104020204" pitchFamily="34" charset="0"/>
              </a:rPr>
              <a:t>kt</a:t>
            </a:r>
            <a:r>
              <a:rPr lang="fi-FI" sz="1200" b="0" i="0" dirty="0">
                <a:solidFill>
                  <a:srgbClr val="000000"/>
                </a:solidFill>
                <a:effectLst/>
                <a:latin typeface="Abadi Extra Light" panose="020B0204020104020204" pitchFamily="34" charset="0"/>
              </a:rPr>
              <a: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a:t>
            </a:r>
            <a:r>
              <a:rPr lang="fi-FI" sz="1200" dirty="0">
                <a:solidFill>
                  <a:srgbClr val="000000"/>
                </a:solidFill>
                <a:latin typeface="Abadi Extra Light" panose="020B0204020104020204" pitchFamily="34" charset="0"/>
              </a:rPr>
              <a:t>.</a:t>
            </a:r>
            <a:endParaRPr lang="fi-FI" sz="1200" b="0" i="0" dirty="0">
              <a:solidFill>
                <a:srgbClr val="000000"/>
              </a:solidFill>
              <a:effectLst/>
              <a:latin typeface="Abadi Extra Light" panose="020B0204020104020204" pitchFamily="34" charset="0"/>
            </a:endParaRPr>
          </a:p>
        </p:txBody>
      </p:sp>
      <p:sp>
        <p:nvSpPr>
          <p:cNvPr id="9" name="Sisällön paikkamerkki 3">
            <a:extLst>
              <a:ext uri="{FF2B5EF4-FFF2-40B4-BE49-F238E27FC236}">
                <a16:creationId xmlns:a16="http://schemas.microsoft.com/office/drawing/2014/main" id="{7D672078-7510-594B-3D76-60A0484F7179}"/>
              </a:ext>
            </a:extLst>
          </p:cNvPr>
          <p:cNvSpPr txBox="1">
            <a:spLocks/>
          </p:cNvSpPr>
          <p:nvPr/>
        </p:nvSpPr>
        <p:spPr>
          <a:xfrm>
            <a:off x="6361885" y="4128478"/>
            <a:ext cx="5279130" cy="18341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buNone/>
            </a:pPr>
            <a:r>
              <a:rPr lang="fi-FI" sz="1200" b="0" i="0" dirty="0">
                <a:solidFill>
                  <a:srgbClr val="000000"/>
                </a:solidFill>
                <a:effectLst/>
                <a:latin typeface="Abadi Extra Light" panose="020B0204020104020204" pitchFamily="34" charset="0"/>
              </a:rPr>
              <a:t>Rauman asukasta kohti lasketut päästöt rakennusten lämmityksestä olivat yhteensä 1,2 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 Rakennusten lämmityksen asukaskohtainen päästö CO2-raportin kunnissa vaihteli välillä 0,6–3,5 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 keskiarvon ollessa 1,1 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-ekv/asukas.</a:t>
            </a:r>
          </a:p>
          <a:p>
            <a:pPr marL="0" indent="0" rtl="0" fontAlgn="base">
              <a:lnSpc>
                <a:spcPct val="100000"/>
              </a:lnSpc>
              <a:buNone/>
            </a:pPr>
            <a:r>
              <a:rPr lang="fi-FI" sz="1200" b="0" i="0" dirty="0">
                <a:solidFill>
                  <a:srgbClr val="000000"/>
                </a:solidFill>
                <a:effectLst/>
                <a:latin typeface="Abadi Extra Light" panose="020B0204020104020204" pitchFamily="34" charset="0"/>
              </a:rPr>
              <a:t>Rauman päästöt tieliikenteestä vuonna 2022 olivat 1,2 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-ekv/asukas, eli noin 40 % pienemmät kuin CO2-raportin kunnissa keskimäärin. </a:t>
            </a:r>
            <a:r>
              <a:rPr lang="fi-FI" sz="1200" dirty="0">
                <a:solidFill>
                  <a:srgbClr val="000000"/>
                </a:solidFill>
                <a:latin typeface="Abadi Extra Light" panose="020B0204020104020204" pitchFamily="34" charset="0"/>
              </a:rPr>
              <a:t>S</a:t>
            </a:r>
            <a:r>
              <a:rPr lang="fi-FI" sz="1200" b="0" i="0" dirty="0">
                <a:solidFill>
                  <a:srgbClr val="000000"/>
                </a:solidFill>
                <a:effectLst/>
                <a:latin typeface="Abadi Extra Light" panose="020B0204020104020204" pitchFamily="34" charset="0"/>
              </a:rPr>
              <a:t>ekä kunnan </a:t>
            </a:r>
            <a:r>
              <a:rPr lang="fi-FI" sz="1200" dirty="0">
                <a:solidFill>
                  <a:srgbClr val="000000"/>
                </a:solidFill>
                <a:latin typeface="Abadi Extra Light" panose="020B0204020104020204" pitchFamily="34" charset="0"/>
              </a:rPr>
              <a:t>alueella tapahtuva </a:t>
            </a:r>
            <a:r>
              <a:rPr lang="fi-FI" sz="1200" b="0" i="0" dirty="0">
                <a:solidFill>
                  <a:srgbClr val="000000"/>
                </a:solidFill>
                <a:effectLst/>
                <a:latin typeface="Abadi Extra Light" panose="020B0204020104020204" pitchFamily="34" charset="0"/>
              </a:rPr>
              <a:t>läpiajoliikenne että paikallinen liikenne vaikuttavat tieliikenteen päästöihin.</a:t>
            </a:r>
          </a:p>
          <a:p>
            <a:pPr marL="0" indent="0" rtl="0" fontAlgn="base">
              <a:lnSpc>
                <a:spcPct val="100000"/>
              </a:lnSpc>
              <a:buNone/>
            </a:pPr>
            <a:r>
              <a:rPr lang="fi-FI" sz="1200" dirty="0">
                <a:solidFill>
                  <a:srgbClr val="000000"/>
                </a:solidFill>
                <a:latin typeface="Abadi Extra Light" panose="020B0204020104020204" pitchFamily="34" charset="0"/>
              </a:rPr>
              <a:t>Tarkasteltaessa Rauman päästökehitystä normeerattuna laskivat yhteenlasketut päästöt 17 % vuodesta 2021 vuoteen 2022.</a:t>
            </a:r>
            <a:r>
              <a:rPr lang="fi-FI" sz="1200" b="0" i="0" dirty="0">
                <a:solidFill>
                  <a:srgbClr val="000000"/>
                </a:solidFill>
                <a:effectLst/>
                <a:latin typeface="Abadi Extra Light" panose="020B0204020104020204" pitchFamily="34" charset="0"/>
              </a:rPr>
              <a:t>   </a:t>
            </a:r>
          </a:p>
        </p:txBody>
      </p:sp>
      <p:sp>
        <p:nvSpPr>
          <p:cNvPr id="10" name="Slide Number Placeholder 5">
            <a:extLst>
              <a:ext uri="{FF2B5EF4-FFF2-40B4-BE49-F238E27FC236}">
                <a16:creationId xmlns:a16="http://schemas.microsoft.com/office/drawing/2014/main" id="{544B675A-9733-2C67-4034-6DBB3E945726}"/>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4</a:t>
            </a:fld>
            <a:endParaRPr lang="fi-FI" dirty="0">
              <a:latin typeface="Abadi Extra Light" panose="020B0204020104020204" pitchFamily="34" charset="0"/>
            </a:endParaRPr>
          </a:p>
        </p:txBody>
      </p:sp>
    </p:spTree>
    <p:extLst>
      <p:ext uri="{BB962C8B-B14F-4D97-AF65-F5344CB8AC3E}">
        <p14:creationId xmlns:p14="http://schemas.microsoft.com/office/powerpoint/2010/main" val="3578331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Pohja36_Sähkö">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076AE91D-F99A-4FB9-8E79-A2AAABAE7382}"/>
              </a:ext>
            </a:extLst>
          </p:cNvPr>
          <p:cNvSpPr>
            <a:spLocks noGrp="1"/>
          </p:cNvSpPr>
          <p:nvPr>
            <p:ph type="body" idx="1"/>
          </p:nvPr>
        </p:nvSpPr>
        <p:spPr>
          <a:xfrm>
            <a:off x="838200" y="512120"/>
            <a:ext cx="5157787" cy="823912"/>
          </a:xfrm>
        </p:spPr>
        <p:txBody>
          <a:bodyPr/>
          <a:lstStyle/>
          <a:p>
            <a:r>
              <a:rPr lang="fi-FI" dirty="0">
                <a:latin typeface="Abadi Extra Light" panose="020B0204020104020204" pitchFamily="34" charset="0"/>
              </a:rPr>
              <a:t>Sähkönkulutus</a:t>
            </a:r>
          </a:p>
        </p:txBody>
      </p:sp>
      <p:sp>
        <p:nvSpPr>
          <p:cNvPr id="3" name="Sisällön paikkamerkki 2">
            <a:extLst>
              <a:ext uri="{FF2B5EF4-FFF2-40B4-BE49-F238E27FC236}">
                <a16:creationId xmlns:a16="http://schemas.microsoft.com/office/drawing/2014/main" id="{9C395DFD-C292-4D03-A1A3-290ABEF32E27}"/>
              </a:ext>
            </a:extLst>
          </p:cNvPr>
          <p:cNvSpPr>
            <a:spLocks noGrp="1"/>
          </p:cNvSpPr>
          <p:nvPr>
            <p:ph sz="half" idx="2"/>
          </p:nvPr>
        </p:nvSpPr>
        <p:spPr>
          <a:xfrm>
            <a:off x="838200" y="1336032"/>
            <a:ext cx="5157787" cy="3684588"/>
          </a:xfrm>
        </p:spPr>
        <p:txBody>
          <a:bodyPr>
            <a:noAutofit/>
          </a:bodyPr>
          <a:lstStyle/>
          <a:p>
            <a:pPr marL="0" indent="0">
              <a:lnSpc>
                <a:spcPct val="100000"/>
              </a:lnSpc>
              <a:buNone/>
            </a:pPr>
            <a:r>
              <a:rPr lang="fi-FI" sz="1200" b="1" dirty="0">
                <a:latin typeface="Abadi Extra Light" panose="020B0204020104020204" pitchFamily="34" charset="0"/>
              </a:rPr>
              <a:t>Sektorin kuvaus: </a:t>
            </a:r>
            <a:r>
              <a:rPr lang="fi-FI" sz="1200" dirty="0">
                <a:latin typeface="Abadi Extra Light" panose="020B0204020104020204" pitchFamily="34" charset="0"/>
              </a:rPr>
              <a:t>CO2-raportin sähkönkulutuksen päästölaskenta perustuu Energiateollisuus ry:n tilastoon kuntien sähkönkulutuksesta. Tilastossa sähkönkulutus on esitetty seuraaville luokille: asuminen ja maatalous; palvelut ja rakentaminen; ja teollisuus. Kuluttajien sähkönkulutuksen energiankulutus saadaan vähentämällä Energiateollisuus ry:n tilastoluokkien ”asuminen, maatalous, palvelut ja rakentaminen” sähkönkulutuksesta sähkölämmityksen ja maalämpöpumppujen sähkönkulutus. </a:t>
            </a:r>
          </a:p>
          <a:p>
            <a:pPr marL="0" indent="0">
              <a:lnSpc>
                <a:spcPct val="100000"/>
              </a:lnSpc>
              <a:buNone/>
            </a:pPr>
            <a:r>
              <a:rPr lang="fi-FI" sz="1200" dirty="0">
                <a:latin typeface="Abadi Extra Light" panose="020B0204020104020204" pitchFamily="34" charset="0"/>
              </a:rPr>
              <a:t>Sähkönkulutuksen päästökertoimena on käytetty Suomen keskimääräistä sähkönkulutuksen päästökerrointa, jonka laskenta perustuu pääosin Energiateollisuus ry:n aineistoihin. Suomen sähköntuotannon päästöt on yhteistuotannon tapauksessa laskettu käyttäen hyödynjakomenetelmää, ja päästöt on jaettu Suomen sähkönkulutuksella. CO2-raportissa sähkönkulutus lasketaan viikkotasolla, ja sähkönkulutuksen päästökerroin kuukausittain. Näin ollen sähkölämmitykselle saadaan suurempi päästökerroin kuin kuluttajien sähkönkulutukselle, sillä sähkölämmitystä käytetään enemmän talviaikaan, jolloin päästökerroin on keskimäärin suurempi kuin kesällä.   </a:t>
            </a:r>
          </a:p>
          <a:p>
            <a:pPr marL="0" indent="0">
              <a:lnSpc>
                <a:spcPct val="100000"/>
              </a:lnSpc>
              <a:buNone/>
            </a:pPr>
            <a:r>
              <a:rPr lang="fi-FI" sz="1200" b="1" dirty="0">
                <a:latin typeface="Abadi Extra Light" panose="020B0204020104020204" pitchFamily="34" charset="0"/>
              </a:rPr>
              <a:t>Tietolähteet:</a:t>
            </a:r>
            <a:r>
              <a:rPr lang="fi-FI" sz="1200" dirty="0">
                <a:latin typeface="Abadi Extra Light" panose="020B0204020104020204" pitchFamily="34" charset="0"/>
              </a:rPr>
              <a:t> Energiateollisuus ry:n Sähkötilastot, Sähkönkäyttö kunnittain [2], Energiateollisuus ry:n Sähkötilastot, Sähköntuotannon polttoaineet ja CO</a:t>
            </a:r>
            <a:r>
              <a:rPr lang="fi-FI" sz="1200" baseline="-25000" dirty="0">
                <a:latin typeface="Abadi Extra Light" panose="020B0204020104020204" pitchFamily="34" charset="0"/>
              </a:rPr>
              <a:t>2</a:t>
            </a:r>
            <a:r>
              <a:rPr lang="fi-FI" sz="1200" dirty="0">
                <a:latin typeface="Abadi Extra Light" panose="020B0204020104020204" pitchFamily="34" charset="0"/>
              </a:rPr>
              <a:t>-päästöt [3], </a:t>
            </a:r>
          </a:p>
          <a:p>
            <a:pPr marL="0" indent="0">
              <a:lnSpc>
                <a:spcPct val="100000"/>
              </a:lnSpc>
              <a:buNone/>
            </a:pPr>
            <a:r>
              <a:rPr lang="fi-FI" sz="1200" b="1" dirty="0">
                <a:latin typeface="Abadi Extra Light" panose="020B0204020104020204" pitchFamily="34" charset="0"/>
              </a:rPr>
              <a:t>Epävarmuudet ja mahdolliset päällekkäisyydet: </a:t>
            </a:r>
            <a:r>
              <a:rPr lang="fi-FI" sz="1200" dirty="0">
                <a:latin typeface="Abadi Extra Light" panose="020B0204020104020204" pitchFamily="34" charset="0"/>
              </a:rPr>
              <a:t>Osa kuluttajien sähkönkulutuksesta käytetään todellisuudessa sähkölämmitykseen, sillä esimerkiksi kylpyhuoneiden sähköllä toimivan lattialämmityksen tai ilmalämpöpumppujen käyttämää sähköä ei pystytä erottelemaan. Niin ikään sähköautojen lataukseen käytettävä sähkö allokoituu sektorin päästöihin.  </a:t>
            </a:r>
          </a:p>
        </p:txBody>
      </p:sp>
      <p:sp>
        <p:nvSpPr>
          <p:cNvPr id="9" name="Tekstin paikkamerkki 8">
            <a:extLst>
              <a:ext uri="{FF2B5EF4-FFF2-40B4-BE49-F238E27FC236}">
                <a16:creationId xmlns:a16="http://schemas.microsoft.com/office/drawing/2014/main" id="{503EB7B6-01C4-4B05-B074-4F4D3D49C313}"/>
              </a:ext>
            </a:extLst>
          </p:cNvPr>
          <p:cNvSpPr>
            <a:spLocks noGrp="1"/>
          </p:cNvSpPr>
          <p:nvPr>
            <p:ph type="body" sz="quarter" idx="3"/>
          </p:nvPr>
        </p:nvSpPr>
        <p:spPr>
          <a:xfrm>
            <a:off x="6170612" y="512120"/>
            <a:ext cx="5183188" cy="823912"/>
          </a:xfrm>
        </p:spPr>
        <p:txBody>
          <a:bodyPr/>
          <a:lstStyle/>
          <a:p>
            <a:r>
              <a:rPr lang="fi-FI" dirty="0">
                <a:latin typeface="Abadi Extra Light" panose="020B0204020104020204" pitchFamily="34" charset="0"/>
              </a:rPr>
              <a:t>Sähkölämmitys ja maalämpö</a:t>
            </a:r>
          </a:p>
        </p:txBody>
      </p:sp>
      <p:sp>
        <p:nvSpPr>
          <p:cNvPr id="4" name="Sisällön paikkamerkki 3">
            <a:extLst>
              <a:ext uri="{FF2B5EF4-FFF2-40B4-BE49-F238E27FC236}">
                <a16:creationId xmlns:a16="http://schemas.microsoft.com/office/drawing/2014/main" id="{D21F5784-9370-4202-ABD5-85B73345DF13}"/>
              </a:ext>
            </a:extLst>
          </p:cNvPr>
          <p:cNvSpPr>
            <a:spLocks noGrp="1"/>
          </p:cNvSpPr>
          <p:nvPr>
            <p:ph sz="quarter" idx="4"/>
          </p:nvPr>
        </p:nvSpPr>
        <p:spPr>
          <a:xfrm>
            <a:off x="6170612" y="1336032"/>
            <a:ext cx="5183188" cy="3684588"/>
          </a:xfrm>
        </p:spPr>
        <p:txBody>
          <a:bodyPr>
            <a:normAutofit lnSpcReduction="10000"/>
          </a:bodyPr>
          <a:lstStyle/>
          <a:p>
            <a:pPr marL="0" indent="0">
              <a:lnSpc>
                <a:spcPct val="100000"/>
              </a:lnSpc>
              <a:buNone/>
            </a:pPr>
            <a:r>
              <a:rPr lang="fi-FI" sz="1200" b="1" dirty="0">
                <a:latin typeface="Abadi Extra Light" panose="020B0204020104020204" pitchFamily="34" charset="0"/>
              </a:rPr>
              <a:t>Sektorin kuvaus: </a:t>
            </a:r>
            <a:r>
              <a:rPr lang="fi-FI" sz="1200" dirty="0">
                <a:latin typeface="Abadi Extra Light" panose="020B0204020104020204" pitchFamily="34" charset="0"/>
              </a:rPr>
              <a:t>Sähkölämmitettyjen sekä maalämmöllä lämmitettyjen rakennusten päästölaskenta perustuu mallinnukseen, jonka lähtötietoina hyödynnetään Tilastokeskuksen tilastoa rakennusten kerrosalasta ja käyttötarkoituksesta sekä tietoja rakennusten lämmityssähkön kulutuksesta koko Suomessa, Ilmatieteen laitoksen tietoihin perustuvia kuntakohtaisia lämmitystarvelukuja sekä Motivan tietojen pohjalta mallinnettuja lämpimän käyttöveden lämmitykseen tarvittavia energiamääriä. </a:t>
            </a:r>
          </a:p>
          <a:p>
            <a:pPr marL="0" indent="0">
              <a:lnSpc>
                <a:spcPct val="100000"/>
              </a:lnSpc>
              <a:buNone/>
            </a:pPr>
            <a:r>
              <a:rPr lang="fi-FI" sz="1200" dirty="0">
                <a:latin typeface="Abadi Extra Light" panose="020B0204020104020204" pitchFamily="34" charset="0"/>
              </a:rPr>
              <a:t>Laskennassa käytetty päästökerroin on koko Suomen sähkönkulutuksen keskimääräinen päästökerroin, joka on laskettu hyödynjakomenetelmällä Energiateollisuus ry:n tilastoihin perustuen.</a:t>
            </a:r>
          </a:p>
          <a:p>
            <a:pPr marL="0" indent="0">
              <a:lnSpc>
                <a:spcPct val="100000"/>
              </a:lnSpc>
              <a:buNone/>
            </a:pPr>
            <a:r>
              <a:rPr lang="fi-FI" sz="1200" b="1" dirty="0">
                <a:latin typeface="Abadi Extra Light" panose="020B0204020104020204" pitchFamily="34" charset="0"/>
              </a:rPr>
              <a:t>Tietolähteet: </a:t>
            </a:r>
            <a:r>
              <a:rPr lang="fi-FI" sz="1200" dirty="0">
                <a:latin typeface="Abadi Extra Light" panose="020B0204020104020204" pitchFamily="34" charset="0"/>
              </a:rPr>
              <a:t>Tilastokeskus, Rakennukset ja kesämökit [4], Ilmatieteen laitos, Lämmitystarveluvut [5], Motiva, Kulutuksen normitus [6] </a:t>
            </a:r>
            <a:endParaRPr lang="fi-FI" sz="1200" b="1" dirty="0">
              <a:latin typeface="Abadi Extra Light" panose="020B0204020104020204" pitchFamily="34" charset="0"/>
            </a:endParaRPr>
          </a:p>
          <a:p>
            <a:pPr marL="0" indent="0">
              <a:lnSpc>
                <a:spcPct val="100000"/>
              </a:lnSpc>
              <a:buNone/>
            </a:pPr>
            <a:r>
              <a:rPr lang="fi-FI" sz="1200" b="1" dirty="0">
                <a:latin typeface="Abadi Extra Light" panose="020B0204020104020204" pitchFamily="34" charset="0"/>
              </a:rPr>
              <a:t>Epävarmuudet ja mahdolliset päällekkäisyydet: </a:t>
            </a:r>
            <a:r>
              <a:rPr lang="fi-FI" sz="1200" dirty="0">
                <a:latin typeface="Abadi Extra Light" panose="020B0204020104020204" pitchFamily="34" charset="0"/>
              </a:rPr>
              <a:t>Maalämmön päästöjä tarkasteltaessa  on syytä ottaa huomioon, että lämmitysmuoto on yleistynyt viime vuosina, eivätkä Tilastokeskuksen rakennuskantatilaston tiedot ole välttämättä täysin ajantasaisia.</a:t>
            </a:r>
          </a:p>
          <a:p>
            <a:pPr marL="0" indent="0">
              <a:lnSpc>
                <a:spcPct val="100000"/>
              </a:lnSpc>
              <a:buNone/>
            </a:pPr>
            <a:r>
              <a:rPr lang="fi-FI" sz="1200" dirty="0">
                <a:latin typeface="Abadi Extra Light" panose="020B0204020104020204" pitchFamily="34" charset="0"/>
              </a:rPr>
              <a:t>Sektorin päästölaskenta perustuu mallinnukseen, mikä aiheuttaa aina tiettyä epävarmuutta. </a:t>
            </a:r>
          </a:p>
          <a:p>
            <a:pPr marL="0" indent="0">
              <a:buNone/>
            </a:pPr>
            <a:endParaRPr lang="fi-FI" sz="1200" dirty="0">
              <a:latin typeface="Abadi Extra Light" panose="020B0204020104020204" pitchFamily="34" charset="0"/>
            </a:endParaRPr>
          </a:p>
        </p:txBody>
      </p:sp>
      <p:pic>
        <p:nvPicPr>
          <p:cNvPr id="7" name="Picture 6">
            <a:extLst>
              <a:ext uri="{FF2B5EF4-FFF2-40B4-BE49-F238E27FC236}">
                <a16:creationId xmlns:a16="http://schemas.microsoft.com/office/drawing/2014/main" id="{913304A8-BA89-47DE-A6E0-17F53A32D8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a:extLst>
              <a:ext uri="{FF2B5EF4-FFF2-40B4-BE49-F238E27FC236}">
                <a16:creationId xmlns:a16="http://schemas.microsoft.com/office/drawing/2014/main" id="{F8CFE1EA-DD12-4E57-B609-52D95363E5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2" name="Slide Number Placeholder 5">
            <a:extLst>
              <a:ext uri="{FF2B5EF4-FFF2-40B4-BE49-F238E27FC236}">
                <a16:creationId xmlns:a16="http://schemas.microsoft.com/office/drawing/2014/main" id="{CCC53DE1-CFBD-44DA-AC22-3CB319EE2D89}"/>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40</a:t>
            </a:fld>
            <a:endParaRPr lang="fi-FI" dirty="0">
              <a:latin typeface="Abadi Extra Light" panose="020B0204020104020204" pitchFamily="34" charset="0"/>
            </a:endParaRPr>
          </a:p>
        </p:txBody>
      </p:sp>
    </p:spTree>
    <p:extLst>
      <p:ext uri="{BB962C8B-B14F-4D97-AF65-F5344CB8AC3E}">
        <p14:creationId xmlns:p14="http://schemas.microsoft.com/office/powerpoint/2010/main" val="4268044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Pohja37_Kaukol_ja_Erillislämm">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076AE91D-F99A-4FB9-8E79-A2AAABAE7382}"/>
              </a:ext>
            </a:extLst>
          </p:cNvPr>
          <p:cNvSpPr>
            <a:spLocks noGrp="1"/>
          </p:cNvSpPr>
          <p:nvPr>
            <p:ph type="body" idx="1"/>
          </p:nvPr>
        </p:nvSpPr>
        <p:spPr>
          <a:xfrm>
            <a:off x="838200" y="546845"/>
            <a:ext cx="5157787" cy="823912"/>
          </a:xfrm>
        </p:spPr>
        <p:txBody>
          <a:bodyPr/>
          <a:lstStyle/>
          <a:p>
            <a:r>
              <a:rPr lang="fi-FI" dirty="0">
                <a:latin typeface="Abadi Extra Light" panose="020B0204020104020204" pitchFamily="34" charset="0"/>
              </a:rPr>
              <a:t>Kaukolämpö</a:t>
            </a:r>
          </a:p>
        </p:txBody>
      </p:sp>
      <p:sp>
        <p:nvSpPr>
          <p:cNvPr id="3" name="Sisällön paikkamerkki 2">
            <a:extLst>
              <a:ext uri="{FF2B5EF4-FFF2-40B4-BE49-F238E27FC236}">
                <a16:creationId xmlns:a16="http://schemas.microsoft.com/office/drawing/2014/main" id="{9C395DFD-C292-4D03-A1A3-290ABEF32E27}"/>
              </a:ext>
            </a:extLst>
          </p:cNvPr>
          <p:cNvSpPr>
            <a:spLocks noGrp="1"/>
          </p:cNvSpPr>
          <p:nvPr>
            <p:ph sz="half" idx="2"/>
          </p:nvPr>
        </p:nvSpPr>
        <p:spPr>
          <a:xfrm>
            <a:off x="838200" y="1370757"/>
            <a:ext cx="5157787" cy="3684588"/>
          </a:xfrm>
        </p:spPr>
        <p:txBody>
          <a:bodyPr>
            <a:noAutofit/>
          </a:bodyPr>
          <a:lstStyle/>
          <a:p>
            <a:pPr marL="0" indent="0">
              <a:lnSpc>
                <a:spcPct val="100000"/>
              </a:lnSpc>
              <a:buNone/>
            </a:pPr>
            <a:r>
              <a:rPr lang="fi-FI" sz="1200" b="1" dirty="0">
                <a:latin typeface="Abadi Extra Light" panose="020B0204020104020204" pitchFamily="34" charset="0"/>
              </a:rPr>
              <a:t>Sektorin kuvaus: </a:t>
            </a:r>
            <a:r>
              <a:rPr lang="fi-FI" sz="1200" dirty="0">
                <a:latin typeface="Abadi Extra Light" panose="020B0204020104020204" pitchFamily="34" charset="0"/>
              </a:rPr>
              <a:t>Sektorin päästölaskenta sisältää kunnassa kulutetusta kaukolämmöstä aiheutuneet päästöt, huolimatta siitä missä lämpö on tuotettu. Tiedot perustuvat suurten kaukolämpöverkkojen osalta Energiateollisuus ry:n tuottaman kaukolämpötilaston tietoihin sekä lämmönjakelijoille tehtyihin kyselyihin. Pienten kaukolämpökattiloiden osalta laskenta perustuu pääosin lämmönjakelijoille tehtyihin kyselyihin. Sähkön ja kaukolämmön yhteistuotannon polttoaineet on jaettu sähkölle ja kaukolämmölle hyödynjakomenetelmää käyttäen.</a:t>
            </a:r>
          </a:p>
          <a:p>
            <a:pPr marL="0" indent="0">
              <a:lnSpc>
                <a:spcPct val="100000"/>
              </a:lnSpc>
              <a:buNone/>
            </a:pPr>
            <a:r>
              <a:rPr lang="fi-FI" sz="1200" dirty="0">
                <a:latin typeface="Abadi Extra Light" panose="020B0204020104020204" pitchFamily="34" charset="0"/>
              </a:rPr>
              <a:t>Polttoaineiden CO</a:t>
            </a:r>
            <a:r>
              <a:rPr lang="fi-FI" sz="1200" baseline="-25000" dirty="0">
                <a:latin typeface="Abadi Extra Light" panose="020B0204020104020204" pitchFamily="34" charset="0"/>
              </a:rPr>
              <a:t>2</a:t>
            </a:r>
            <a:r>
              <a:rPr lang="fi-FI" sz="1200" dirty="0">
                <a:latin typeface="Abadi Extra Light" panose="020B0204020104020204" pitchFamily="34" charset="0"/>
              </a:rPr>
              <a:t>-päästöt on laskettu hyödyntäen Tilastokeskuksen polttoaineluokituksen polttoainekohtaisia päästökertoimia. Polttoaineen poltossa syntyy myös pieniä määriä CH</a:t>
            </a:r>
            <a:r>
              <a:rPr lang="fi-FI" sz="1200" baseline="-25000" dirty="0">
                <a:latin typeface="Abadi Extra Light" panose="020B0204020104020204" pitchFamily="34" charset="0"/>
              </a:rPr>
              <a:t>4</a:t>
            </a:r>
            <a:r>
              <a:rPr lang="fi-FI" sz="1200" dirty="0">
                <a:latin typeface="Abadi Extra Light" panose="020B0204020104020204" pitchFamily="34" charset="0"/>
              </a:rPr>
              <a:t>- ja N</a:t>
            </a:r>
            <a:r>
              <a:rPr lang="fi-FI" sz="1200" baseline="-25000" dirty="0">
                <a:latin typeface="Abadi Extra Light" panose="020B0204020104020204" pitchFamily="34" charset="0"/>
              </a:rPr>
              <a:t>2</a:t>
            </a:r>
            <a:r>
              <a:rPr lang="fi-FI" sz="1200" dirty="0">
                <a:latin typeface="Abadi Extra Light" panose="020B0204020104020204" pitchFamily="34" charset="0"/>
              </a:rPr>
              <a:t>O-päästöjä, joiden määrä riippuu sekä käytettävästä polttoaineesta että polttoteknologiasta. CH</a:t>
            </a:r>
            <a:r>
              <a:rPr lang="fi-FI" sz="1200" baseline="-25000" dirty="0">
                <a:latin typeface="Abadi Extra Light" panose="020B0204020104020204" pitchFamily="34" charset="0"/>
              </a:rPr>
              <a:t>4</a:t>
            </a:r>
            <a:r>
              <a:rPr lang="fi-FI" sz="1200" dirty="0">
                <a:latin typeface="Abadi Extra Light" panose="020B0204020104020204" pitchFamily="34" charset="0"/>
              </a:rPr>
              <a:t>- ja N</a:t>
            </a:r>
            <a:r>
              <a:rPr lang="fi-FI" sz="1200" baseline="-25000" dirty="0">
                <a:latin typeface="Abadi Extra Light" panose="020B0204020104020204" pitchFamily="34" charset="0"/>
              </a:rPr>
              <a:t>2</a:t>
            </a:r>
            <a:r>
              <a:rPr lang="fi-FI" sz="1200" dirty="0">
                <a:latin typeface="Abadi Extra Light" panose="020B0204020104020204" pitchFamily="34" charset="0"/>
              </a:rPr>
              <a:t>O-päästöt on laskettu käyttäen Kasvener-mallin päästökertoimia. </a:t>
            </a:r>
          </a:p>
          <a:p>
            <a:pPr marL="0" indent="0">
              <a:lnSpc>
                <a:spcPct val="100000"/>
              </a:lnSpc>
              <a:buNone/>
            </a:pPr>
            <a:r>
              <a:rPr lang="fi-FI" sz="1200" b="1" dirty="0">
                <a:latin typeface="Abadi Extra Light" panose="020B0204020104020204" pitchFamily="34" charset="0"/>
              </a:rPr>
              <a:t>Tietolähteet: </a:t>
            </a:r>
            <a:r>
              <a:rPr lang="fi-FI" sz="1200" dirty="0">
                <a:latin typeface="Abadi Extra Light" panose="020B0204020104020204" pitchFamily="34" charset="0"/>
              </a:rPr>
              <a:t>Energiateollisuus ry:n Kaukolämpötilastot, Kaukolämpötilasto [7],Tilastokeskus, Polttoaineluokitus [8], Suomen ympäristökeskus, Kasvener-malli [9]</a:t>
            </a:r>
          </a:p>
          <a:p>
            <a:pPr marL="0" indent="0">
              <a:lnSpc>
                <a:spcPct val="100000"/>
              </a:lnSpc>
              <a:buNone/>
            </a:pPr>
            <a:r>
              <a:rPr lang="fi-FI" sz="1200" b="1" dirty="0">
                <a:latin typeface="Abadi Extra Light" panose="020B0204020104020204" pitchFamily="34" charset="0"/>
              </a:rPr>
              <a:t>Epävarmuudet ja mahdolliset päällekkäisyydet: </a:t>
            </a:r>
            <a:r>
              <a:rPr lang="fi-FI" sz="1200" dirty="0">
                <a:latin typeface="Abadi Extra Light" panose="020B0204020104020204" pitchFamily="34" charset="0"/>
              </a:rPr>
              <a:t>Kaukolämmön kulutuksesta ja tuotannosta on saatavilla kattavat kansalliset tilastot. Epävarmuutta aiheuttavat tietokyselyin kerättävät tiedot ja mahdolliset haasteet niiden saatavuudessa.</a:t>
            </a:r>
          </a:p>
        </p:txBody>
      </p:sp>
      <p:sp>
        <p:nvSpPr>
          <p:cNvPr id="9" name="Tekstin paikkamerkki 8">
            <a:extLst>
              <a:ext uri="{FF2B5EF4-FFF2-40B4-BE49-F238E27FC236}">
                <a16:creationId xmlns:a16="http://schemas.microsoft.com/office/drawing/2014/main" id="{503EB7B6-01C4-4B05-B074-4F4D3D49C313}"/>
              </a:ext>
            </a:extLst>
          </p:cNvPr>
          <p:cNvSpPr>
            <a:spLocks noGrp="1"/>
          </p:cNvSpPr>
          <p:nvPr>
            <p:ph type="body" sz="quarter" idx="3"/>
          </p:nvPr>
        </p:nvSpPr>
        <p:spPr>
          <a:xfrm>
            <a:off x="6170612" y="546845"/>
            <a:ext cx="5183188" cy="823912"/>
          </a:xfrm>
        </p:spPr>
        <p:txBody>
          <a:bodyPr/>
          <a:lstStyle/>
          <a:p>
            <a:r>
              <a:rPr lang="fi-FI" dirty="0">
                <a:latin typeface="Abadi Extra Light" panose="020B0204020104020204" pitchFamily="34" charset="0"/>
              </a:rPr>
              <a:t>Erillislämmitys</a:t>
            </a:r>
          </a:p>
        </p:txBody>
      </p:sp>
      <p:sp>
        <p:nvSpPr>
          <p:cNvPr id="4" name="Sisällön paikkamerkki 3">
            <a:extLst>
              <a:ext uri="{FF2B5EF4-FFF2-40B4-BE49-F238E27FC236}">
                <a16:creationId xmlns:a16="http://schemas.microsoft.com/office/drawing/2014/main" id="{D21F5784-9370-4202-ABD5-85B73345DF13}"/>
              </a:ext>
            </a:extLst>
          </p:cNvPr>
          <p:cNvSpPr>
            <a:spLocks noGrp="1"/>
          </p:cNvSpPr>
          <p:nvPr>
            <p:ph sz="quarter" idx="4"/>
          </p:nvPr>
        </p:nvSpPr>
        <p:spPr>
          <a:xfrm>
            <a:off x="6170612" y="1370757"/>
            <a:ext cx="5183188" cy="3684588"/>
          </a:xfrm>
        </p:spPr>
        <p:txBody>
          <a:bodyPr>
            <a:normAutofit fontScale="25000" lnSpcReduction="20000"/>
          </a:bodyPr>
          <a:lstStyle/>
          <a:p>
            <a:pPr marL="0" indent="0">
              <a:lnSpc>
                <a:spcPct val="100000"/>
              </a:lnSpc>
              <a:buNone/>
            </a:pPr>
            <a:r>
              <a:rPr lang="fi-FI" sz="4800" b="1" dirty="0">
                <a:latin typeface="Abadi Extra Light" panose="020B0204020104020204" pitchFamily="34" charset="0"/>
              </a:rPr>
              <a:t>Sektorin kuvaus: </a:t>
            </a:r>
            <a:r>
              <a:rPr lang="fi-FI" sz="4800" dirty="0">
                <a:latin typeface="Abadi Extra Light" panose="020B0204020104020204" pitchFamily="34" charset="0"/>
              </a:rPr>
              <a:t>Sektori käsittää kunnassa sijaitsevien öljyllä, puulla ja maakaasulla lämmitettävien rakennukset lämmityksestä aihetuvat päästöt. </a:t>
            </a:r>
          </a:p>
          <a:p>
            <a:pPr marL="0" indent="0">
              <a:lnSpc>
                <a:spcPct val="100000"/>
              </a:lnSpc>
              <a:buNone/>
            </a:pPr>
            <a:r>
              <a:rPr lang="fi-FI" sz="4800" dirty="0">
                <a:latin typeface="Abadi Extra Light" panose="020B0204020104020204" pitchFamily="34" charset="0"/>
              </a:rPr>
              <a:t>Öljylämmitettyjen rakennusten polttoaineenkulutus on CO2-raportissa mallinnettu käyttäen lähtötietona Tilastokeskuksen tilastoa rakennusten kerrosalasta ja käyttötarkoituksesta sekä tietoja rakennusten lämmitysöljyn kulutuksesta koko Suomessa, Ilmatieteen laitoksen tietoihin perustuvia kuntakohtaisia lämmitystarvelukuja sekä Motivan tietojen pohjalta mallinnettuja lämpimän käyttöveden lämmitykseen tarvittavia energiamääriä. </a:t>
            </a:r>
          </a:p>
          <a:p>
            <a:pPr marL="0" indent="0">
              <a:lnSpc>
                <a:spcPct val="100000"/>
              </a:lnSpc>
              <a:buNone/>
            </a:pPr>
            <a:r>
              <a:rPr lang="fi-FI" sz="4800" dirty="0">
                <a:latin typeface="Abadi Extra Light" panose="020B0204020104020204" pitchFamily="34" charset="0"/>
              </a:rPr>
              <a:t>Rakennusten lämmityksessä hyödynnetty maakaasu perustuu maakaasunjakelijoilta saatuihin tietoihin. </a:t>
            </a:r>
          </a:p>
          <a:p>
            <a:pPr marL="0" indent="0">
              <a:lnSpc>
                <a:spcPct val="100000"/>
              </a:lnSpc>
              <a:buNone/>
            </a:pPr>
            <a:r>
              <a:rPr lang="fi-FI" sz="4800" dirty="0">
                <a:latin typeface="Abadi Extra Light" panose="020B0204020104020204" pitchFamily="34" charset="0"/>
              </a:rPr>
              <a:t>Puupolttoaineen kulutus rakennusten erillislämmityksessä perustuu Luonnonvarakeskuksen tilastoon polttopuun käytöstä. Puun pienkäyttöä koskeva kartoitus toteutetaan noin kymmenen vuoden välein. </a:t>
            </a:r>
          </a:p>
          <a:p>
            <a:pPr marL="0" indent="0">
              <a:lnSpc>
                <a:spcPct val="100000"/>
              </a:lnSpc>
              <a:buNone/>
            </a:pPr>
            <a:r>
              <a:rPr lang="fi-FI" sz="4800" b="1" dirty="0">
                <a:latin typeface="Abadi Extra Light" panose="020B0204020104020204" pitchFamily="34" charset="0"/>
              </a:rPr>
              <a:t>Tietolähteet: </a:t>
            </a:r>
            <a:r>
              <a:rPr lang="fi-FI" sz="4800" dirty="0">
                <a:latin typeface="Abadi Extra Light" panose="020B0204020104020204" pitchFamily="34" charset="0"/>
              </a:rPr>
              <a:t>Tilastokeskus, Rakennukset ja kesämökit [4], Ilmatieteen laitos, Lämmitystarveluvut [5], Motiva, Kulutuksen normitus [6], Tilastokeskus, Rakennusten lämmityksenenergialähteet rakennustyypeittäin [10], Luonnonvarakeskus, Polttopuun pienkäyttö [11] </a:t>
            </a:r>
          </a:p>
          <a:p>
            <a:pPr marL="0" indent="0">
              <a:lnSpc>
                <a:spcPct val="100000"/>
              </a:lnSpc>
              <a:buNone/>
            </a:pPr>
            <a:r>
              <a:rPr lang="fi-FI" sz="4800" b="1" dirty="0">
                <a:latin typeface="Abadi Extra Light" panose="020B0204020104020204" pitchFamily="34" charset="0"/>
              </a:rPr>
              <a:t>Epävarmuudet ja mahdolliset päällekkäisyydet: </a:t>
            </a:r>
            <a:r>
              <a:rPr lang="fi-FI" sz="4800" dirty="0">
                <a:latin typeface="Abadi Extra Light" panose="020B0204020104020204" pitchFamily="34" charset="0"/>
              </a:rPr>
              <a:t>Öljylämmityksen päästölaskenta perustuu mallinnukseen, mikä aiheuttaa aina tiettyä epävarmuutta. Tilastokeskuksen rakennuskantatilasto ei ole täysin ajan tasalla öljylämmitettyjen rakennusten osalta ja arviota lämmitysöljyn kulutuksesta on korjattu koko Suomen lämmitysöljyn kulutuksen perusteella. </a:t>
            </a:r>
          </a:p>
          <a:p>
            <a:pPr marL="0" indent="0">
              <a:lnSpc>
                <a:spcPct val="100000"/>
              </a:lnSpc>
              <a:buNone/>
            </a:pPr>
            <a:r>
              <a:rPr lang="fi-FI" sz="4800" dirty="0">
                <a:latin typeface="Abadi Extra Light" panose="020B0204020104020204" pitchFamily="34" charset="0"/>
              </a:rPr>
              <a:t>Maakaasulämmityksen osalta epävarmuutta aiheuttavat tietokyselyin kerättävät tiedot ja mahdolliset haasteet niiden saatavuudessa.</a:t>
            </a:r>
          </a:p>
          <a:p>
            <a:pPr marL="0" indent="0">
              <a:lnSpc>
                <a:spcPct val="100000"/>
              </a:lnSpc>
              <a:buNone/>
            </a:pPr>
            <a:r>
              <a:rPr lang="fi-FI" sz="4800" dirty="0">
                <a:latin typeface="Abadi Extra Light" panose="020B0204020104020204" pitchFamily="34" charset="0"/>
              </a:rPr>
              <a:t>Kunnittaiseen polttopuun käyttöön liittyy epävarmuutta ja tilasto päivitetään harvoin. Puun pienkäytön merkitys päästöjen kannalta on hyvin pieni.</a:t>
            </a:r>
          </a:p>
          <a:p>
            <a:pPr marL="0" indent="0">
              <a:lnSpc>
                <a:spcPct val="100000"/>
              </a:lnSpc>
              <a:buNone/>
            </a:pPr>
            <a:r>
              <a:rPr lang="fi-FI" sz="1200" dirty="0">
                <a:latin typeface="Abadi Extra Light" panose="020B0204020104020204" pitchFamily="34" charset="0"/>
              </a:rPr>
              <a:t>.</a:t>
            </a:r>
          </a:p>
          <a:p>
            <a:pPr marL="0" indent="0">
              <a:buNone/>
            </a:pPr>
            <a:endParaRPr lang="fi-FI" sz="1200" dirty="0">
              <a:latin typeface="Abadi Extra Light" panose="020B0204020104020204" pitchFamily="34" charset="0"/>
            </a:endParaRPr>
          </a:p>
        </p:txBody>
      </p:sp>
      <p:pic>
        <p:nvPicPr>
          <p:cNvPr id="7" name="Picture 6">
            <a:extLst>
              <a:ext uri="{FF2B5EF4-FFF2-40B4-BE49-F238E27FC236}">
                <a16:creationId xmlns:a16="http://schemas.microsoft.com/office/drawing/2014/main" id="{913304A8-BA89-47DE-A6E0-17F53A32D8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a:extLst>
              <a:ext uri="{FF2B5EF4-FFF2-40B4-BE49-F238E27FC236}">
                <a16:creationId xmlns:a16="http://schemas.microsoft.com/office/drawing/2014/main" id="{F8CFE1EA-DD12-4E57-B609-52D95363E5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2" name="Slide Number Placeholder 5">
            <a:extLst>
              <a:ext uri="{FF2B5EF4-FFF2-40B4-BE49-F238E27FC236}">
                <a16:creationId xmlns:a16="http://schemas.microsoft.com/office/drawing/2014/main" id="{03B86708-E492-F853-CCB4-917199664659}"/>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41</a:t>
            </a:fld>
            <a:endParaRPr lang="fi-FI" dirty="0">
              <a:latin typeface="Abadi Extra Light" panose="020B0204020104020204" pitchFamily="34" charset="0"/>
            </a:endParaRPr>
          </a:p>
        </p:txBody>
      </p:sp>
    </p:spTree>
    <p:extLst>
      <p:ext uri="{BB962C8B-B14F-4D97-AF65-F5344CB8AC3E}">
        <p14:creationId xmlns:p14="http://schemas.microsoft.com/office/powerpoint/2010/main" val="2407171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Pohja38_Tiel_ja_muut">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DEB7574-FDED-31C8-D641-9ED2E0B9912B}"/>
              </a:ext>
            </a:extLst>
          </p:cNvPr>
          <p:cNvPicPr>
            <a:picLocks noGrp="1" noChangeAspect="1"/>
          </p:cNvPicPr>
          <p:nvPr>
            <p:ph sz="quarter" idx="4"/>
          </p:nvPr>
        </p:nvPicPr>
        <p:blipFill rotWithShape="1">
          <a:blip r:embed="rId3" cstate="email">
            <a:extLst>
              <a:ext uri="{28A0092B-C50C-407E-A947-70E740481C1C}">
                <a14:useLocalDpi xmlns:a14="http://schemas.microsoft.com/office/drawing/2010/main"/>
              </a:ext>
            </a:extLst>
          </a:blip>
          <a:srcRect/>
          <a:stretch/>
        </p:blipFill>
        <p:spPr>
          <a:xfrm>
            <a:off x="6197603" y="0"/>
            <a:ext cx="6049457" cy="6858000"/>
          </a:xfrm>
        </p:spPr>
      </p:pic>
      <p:pic>
        <p:nvPicPr>
          <p:cNvPr id="6" name="Picture 5" descr="Kuvituskuva. Useita sinisiä busseja asemalla.">
            <a:extLst>
              <a:ext uri="{FF2B5EF4-FFF2-40B4-BE49-F238E27FC236}">
                <a16:creationId xmlns:a16="http://schemas.microsoft.com/office/drawing/2014/main" id="{4BE867FC-C752-4218-9D98-3A76243698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16" name="Tekstin paikkamerkki 5">
            <a:extLst>
              <a:ext uri="{FF2B5EF4-FFF2-40B4-BE49-F238E27FC236}">
                <a16:creationId xmlns:a16="http://schemas.microsoft.com/office/drawing/2014/main" id="{DFA76A71-F185-4C10-981F-26269BDCB3B6}"/>
              </a:ext>
            </a:extLst>
          </p:cNvPr>
          <p:cNvSpPr>
            <a:spLocks noGrp="1"/>
          </p:cNvSpPr>
          <p:nvPr>
            <p:ph type="body" idx="1"/>
          </p:nvPr>
        </p:nvSpPr>
        <p:spPr>
          <a:xfrm>
            <a:off x="836612" y="373225"/>
            <a:ext cx="5157787" cy="823912"/>
          </a:xfrm>
        </p:spPr>
        <p:txBody>
          <a:bodyPr/>
          <a:lstStyle/>
          <a:p>
            <a:r>
              <a:rPr lang="fi-FI" dirty="0">
                <a:latin typeface="Abadi Extra Light" panose="020B0204020104020204" pitchFamily="34" charset="0"/>
              </a:rPr>
              <a:t>Tieliikenne ja muut liikennemuodot</a:t>
            </a:r>
          </a:p>
        </p:txBody>
      </p:sp>
      <p:sp>
        <p:nvSpPr>
          <p:cNvPr id="17" name="Sisällön paikkamerkki 2">
            <a:extLst>
              <a:ext uri="{FF2B5EF4-FFF2-40B4-BE49-F238E27FC236}">
                <a16:creationId xmlns:a16="http://schemas.microsoft.com/office/drawing/2014/main" id="{F768C61C-11B7-4964-82E8-93A6A93CB989}"/>
              </a:ext>
            </a:extLst>
          </p:cNvPr>
          <p:cNvSpPr>
            <a:spLocks noGrp="1"/>
          </p:cNvSpPr>
          <p:nvPr>
            <p:ph sz="half" idx="2"/>
          </p:nvPr>
        </p:nvSpPr>
        <p:spPr>
          <a:xfrm>
            <a:off x="836612" y="1197137"/>
            <a:ext cx="5157787" cy="3684588"/>
          </a:xfrm>
        </p:spPr>
        <p:txBody>
          <a:bodyPr>
            <a:noAutofit/>
          </a:bodyPr>
          <a:lstStyle/>
          <a:p>
            <a:pPr marL="0" indent="0">
              <a:lnSpc>
                <a:spcPct val="100000"/>
              </a:lnSpc>
              <a:buNone/>
            </a:pPr>
            <a:r>
              <a:rPr lang="fi-FI" sz="1200" b="1" dirty="0">
                <a:latin typeface="Abadi Extra Light" panose="020B0204020104020204" pitchFamily="34" charset="0"/>
              </a:rPr>
              <a:t>Sektorin kuvaus:</a:t>
            </a:r>
            <a:r>
              <a:rPr lang="fi-FI" sz="1200" dirty="0">
                <a:latin typeface="Abadi Extra Light" panose="020B0204020104020204" pitchFamily="34" charset="0"/>
              </a:rPr>
              <a:t> Tieliikenteen päästölaskenta perustuu VTT:n LIISA-malliin, jossa lasketaan päästöt eri ajoneuvotyypeille ja tieluokille. Laskenta perustuu kahteen pääelementtiin: autokohtaisiin vuosisuoritteisiin (km/a) ja suoritekohtaisiin päästökertoimiin (g/km). Kuntakohtaisessa laskennassa maantiesuoritteen lähtökohtana on Liikenneviraston ilmoitus maantiesuoritteesta kunnittain. Katusuorite jaetaan kunnille niiden väkiluvun suhteessa, lukuun ottamatta suurimpia kaupunkeja, joiden osalta katuliikennesuoritteesta on tarkempaa tietoa. Mallissa käytettyihin päästökertoimiin vaikuttavat polttoaineiden bio-osuudet.</a:t>
            </a:r>
          </a:p>
          <a:p>
            <a:pPr marL="0" indent="0">
              <a:lnSpc>
                <a:spcPct val="100000"/>
              </a:lnSpc>
              <a:buNone/>
            </a:pPr>
            <a:r>
              <a:rPr lang="fi-FI" sz="1200" dirty="0">
                <a:latin typeface="Abadi Extra Light" panose="020B0204020104020204" pitchFamily="34" charset="0"/>
              </a:rPr>
              <a:t>Raideliikenteen päästölaskenta perustuu VTT:n RAILI-mallin dieselvetureiden päästötietoihin. Kunnan alueella sijaitsevien ratapihojen päästöt ovat mukana laskelmissa. </a:t>
            </a:r>
          </a:p>
          <a:p>
            <a:pPr marL="0" indent="0">
              <a:lnSpc>
                <a:spcPct val="100000"/>
              </a:lnSpc>
              <a:buNone/>
            </a:pPr>
            <a:r>
              <a:rPr lang="fi-FI" sz="1200" dirty="0">
                <a:latin typeface="Abadi Extra Light" panose="020B0204020104020204" pitchFamily="34" charset="0"/>
              </a:rPr>
              <a:t>Vesiliikenteen huviveneiden päästöt lasketaan </a:t>
            </a:r>
            <a:r>
              <a:rPr lang="fi-FI" sz="1200" dirty="0" err="1">
                <a:latin typeface="Abadi Extra Light" panose="020B0204020104020204" pitchFamily="34" charset="0"/>
              </a:rPr>
              <a:t>Traficomin</a:t>
            </a:r>
            <a:r>
              <a:rPr lang="fi-FI" sz="1200" dirty="0">
                <a:latin typeface="Abadi Extra Light" panose="020B0204020104020204" pitchFamily="34" charset="0"/>
              </a:rPr>
              <a:t> vesikulkuneuvorekisterin lukumäärätietojen avulla. Satamien laskenta perustuu VTT:n MEERI-mallin tietoihin.</a:t>
            </a:r>
          </a:p>
          <a:p>
            <a:pPr marL="0" indent="0">
              <a:lnSpc>
                <a:spcPct val="100000"/>
              </a:lnSpc>
              <a:buNone/>
            </a:pPr>
            <a:r>
              <a:rPr lang="fi-FI" sz="1200" dirty="0">
                <a:latin typeface="Abadi Extra Light" panose="020B0204020104020204" pitchFamily="34" charset="0"/>
              </a:rPr>
              <a:t>Lentoliikenteen päästöjen tietolähteenä käytetään Finavian tuottamia LTO-syklin päästöjä. LTO-syklin päästöihin lasketaan lentoon lähdön, laskeutumisen ja niihin liittyvien rullausten aiheuttamat päästöt.</a:t>
            </a:r>
          </a:p>
          <a:p>
            <a:pPr marL="0" indent="0">
              <a:lnSpc>
                <a:spcPct val="100000"/>
              </a:lnSpc>
              <a:buNone/>
            </a:pPr>
            <a:r>
              <a:rPr lang="fi-FI" sz="1200" dirty="0">
                <a:latin typeface="Abadi Extra Light" panose="020B0204020104020204" pitchFamily="34" charset="0"/>
              </a:rPr>
              <a:t>Muiden liikennemuotojen laskenta on CO2-raportin kautta tarjottava lisäpalvelu.</a:t>
            </a:r>
          </a:p>
          <a:p>
            <a:pPr marL="0" indent="0">
              <a:lnSpc>
                <a:spcPct val="100000"/>
              </a:lnSpc>
              <a:buNone/>
            </a:pPr>
            <a:r>
              <a:rPr lang="fi-FI" sz="1200" b="1" dirty="0">
                <a:latin typeface="Abadi Extra Light" panose="020B0204020104020204" pitchFamily="34" charset="0"/>
              </a:rPr>
              <a:t>Tietolähteet: </a:t>
            </a:r>
            <a:r>
              <a:rPr lang="fi-FI" sz="1200" dirty="0">
                <a:latin typeface="Abadi Extra Light" panose="020B0204020104020204" pitchFamily="34" charset="0"/>
              </a:rPr>
              <a:t>VTT, Lipasto-laskentajärjestelmä [12], Traficom, Vesikulkuneuvorekisteri [13], Finavia, Vuosikertomus [14] </a:t>
            </a:r>
          </a:p>
          <a:p>
            <a:pPr marL="0" indent="0">
              <a:lnSpc>
                <a:spcPct val="100000"/>
              </a:lnSpc>
              <a:buNone/>
            </a:pPr>
            <a:r>
              <a:rPr lang="fi-FI" sz="1200" b="1" dirty="0">
                <a:latin typeface="Abadi Extra Light" panose="020B0204020104020204" pitchFamily="34" charset="0"/>
              </a:rPr>
              <a:t>Epävarmuudet ja mahdolliset päällekkäisyydet: </a:t>
            </a:r>
            <a:r>
              <a:rPr lang="fi-FI" sz="1200" dirty="0">
                <a:latin typeface="Abadi Extra Light" panose="020B0204020104020204" pitchFamily="34" charset="0"/>
              </a:rPr>
              <a:t>Tieliikenteen ja raideliikenteen sähkönkulutuksen päästöt ovat mukana kuluttajien sähkönkulutuksessa. </a:t>
            </a:r>
          </a:p>
          <a:p>
            <a:pPr marL="0" indent="0">
              <a:lnSpc>
                <a:spcPct val="100000"/>
              </a:lnSpc>
              <a:buNone/>
            </a:pPr>
            <a:r>
              <a:rPr lang="fi-FI" sz="1200" dirty="0">
                <a:latin typeface="Abadi Extra Light" panose="020B0204020104020204" pitchFamily="34" charset="0"/>
              </a:rPr>
              <a:t>Tieliikenteen päästöjen kuntakohtaiseen allokointiin liittyy epävarmuuksia.</a:t>
            </a:r>
          </a:p>
        </p:txBody>
      </p:sp>
      <p:sp>
        <p:nvSpPr>
          <p:cNvPr id="3" name="Slide Number Placeholder 5">
            <a:extLst>
              <a:ext uri="{FF2B5EF4-FFF2-40B4-BE49-F238E27FC236}">
                <a16:creationId xmlns:a16="http://schemas.microsoft.com/office/drawing/2014/main" id="{476EC6E6-57EE-6BA2-EBB3-04285519D131}"/>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42</a:t>
            </a:fld>
            <a:endParaRPr lang="fi-FI" dirty="0">
              <a:latin typeface="Abadi Extra Light" panose="020B0204020104020204" pitchFamily="34" charset="0"/>
            </a:endParaRPr>
          </a:p>
        </p:txBody>
      </p:sp>
      <p:pic>
        <p:nvPicPr>
          <p:cNvPr id="2" name="Picture 6" descr="Kuvituskuva. Useita sinisiä busseja asemalla.">
            <a:extLst>
              <a:ext uri="{FF2B5EF4-FFF2-40B4-BE49-F238E27FC236}">
                <a16:creationId xmlns:a16="http://schemas.microsoft.com/office/drawing/2014/main" id="{5485BFE7-4C50-61CD-F4CE-5A08AAFBD49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spTree>
    <p:extLst>
      <p:ext uri="{BB962C8B-B14F-4D97-AF65-F5344CB8AC3E}">
        <p14:creationId xmlns:p14="http://schemas.microsoft.com/office/powerpoint/2010/main" val="2035811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Pohja39_Maat_ja_jätehuolto">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076AE91D-F99A-4FB9-8E79-A2AAABAE7382}"/>
              </a:ext>
            </a:extLst>
          </p:cNvPr>
          <p:cNvSpPr>
            <a:spLocks noGrp="1"/>
          </p:cNvSpPr>
          <p:nvPr>
            <p:ph type="body" idx="1"/>
          </p:nvPr>
        </p:nvSpPr>
        <p:spPr>
          <a:xfrm>
            <a:off x="838200" y="265083"/>
            <a:ext cx="5157787" cy="823912"/>
          </a:xfrm>
        </p:spPr>
        <p:txBody>
          <a:bodyPr/>
          <a:lstStyle/>
          <a:p>
            <a:r>
              <a:rPr lang="fi-FI" dirty="0">
                <a:latin typeface="Abadi Extra Light" panose="020B0204020104020204" pitchFamily="34" charset="0"/>
              </a:rPr>
              <a:t>Maatalous</a:t>
            </a:r>
          </a:p>
        </p:txBody>
      </p:sp>
      <p:sp>
        <p:nvSpPr>
          <p:cNvPr id="3" name="Sisällön paikkamerkki 2">
            <a:extLst>
              <a:ext uri="{FF2B5EF4-FFF2-40B4-BE49-F238E27FC236}">
                <a16:creationId xmlns:a16="http://schemas.microsoft.com/office/drawing/2014/main" id="{9C395DFD-C292-4D03-A1A3-290ABEF32E27}"/>
              </a:ext>
            </a:extLst>
          </p:cNvPr>
          <p:cNvSpPr>
            <a:spLocks noGrp="1"/>
          </p:cNvSpPr>
          <p:nvPr>
            <p:ph sz="half" idx="2"/>
          </p:nvPr>
        </p:nvSpPr>
        <p:spPr>
          <a:xfrm>
            <a:off x="838200" y="1088995"/>
            <a:ext cx="5157787" cy="3684588"/>
          </a:xfrm>
        </p:spPr>
        <p:txBody>
          <a:bodyPr>
            <a:noAutofit/>
          </a:bodyPr>
          <a:lstStyle/>
          <a:p>
            <a:pPr marL="0" indent="0">
              <a:lnSpc>
                <a:spcPct val="100000"/>
              </a:lnSpc>
              <a:buNone/>
            </a:pPr>
            <a:r>
              <a:rPr lang="fi-FI" sz="1200" b="1" dirty="0">
                <a:latin typeface="Abadi Extra Light" panose="020B0204020104020204" pitchFamily="34" charset="0"/>
              </a:rPr>
              <a:t>Sektorin kuvaus: </a:t>
            </a:r>
            <a:r>
              <a:rPr lang="fi-FI" sz="1200" dirty="0">
                <a:latin typeface="Abadi Extra Light" panose="020B0204020104020204" pitchFamily="34" charset="0"/>
              </a:rPr>
              <a:t>Laskenta sisältää eläinten ruuansulatuksesta, lannasta sekä peltoviljelystä aiheutuvat päästöt. Eläinten ruuansulatuksen ja lannankäsittelyn päästöt on laskettu perustuen eläinten lukumäärään sekä Suomen kasvihuonekaasuinventaarion eläintyyppikohtaisiin päästökertoimiin. Laskennassa ovat mukana seuraavat eläintyypit: nautaeläimet (5 eri luokkaa), hevoset, ponit, lampaat, vuohet, siat, porot ja siipikarja. </a:t>
            </a:r>
          </a:p>
          <a:p>
            <a:pPr marL="0" indent="0">
              <a:lnSpc>
                <a:spcPct val="100000"/>
              </a:lnSpc>
              <a:buNone/>
            </a:pPr>
            <a:r>
              <a:rPr lang="fi-FI" sz="1200" dirty="0">
                <a:latin typeface="Abadi Extra Light" panose="020B0204020104020204" pitchFamily="34" charset="0"/>
              </a:rPr>
              <a:t>Peltoviljelystä aiheutuu N</a:t>
            </a:r>
            <a:r>
              <a:rPr lang="fi-FI" sz="1200" baseline="-25000" dirty="0">
                <a:latin typeface="Abadi Extra Light" panose="020B0204020104020204" pitchFamily="34" charset="0"/>
              </a:rPr>
              <a:t>2</a:t>
            </a:r>
            <a:r>
              <a:rPr lang="fi-FI" sz="1200" dirty="0">
                <a:latin typeface="Abadi Extra Light" panose="020B0204020104020204" pitchFamily="34" charset="0"/>
              </a:rPr>
              <a:t>O-päästöjä pienen osan pelloille lisätystä typestä muodostaessa N</a:t>
            </a:r>
            <a:r>
              <a:rPr lang="fi-FI" sz="1200" baseline="-25000" dirty="0">
                <a:latin typeface="Abadi Extra Light" panose="020B0204020104020204" pitchFamily="34" charset="0"/>
              </a:rPr>
              <a:t>2</a:t>
            </a:r>
            <a:r>
              <a:rPr lang="fi-FI" sz="1200" dirty="0">
                <a:latin typeface="Abadi Extra Light" panose="020B0204020104020204" pitchFamily="34" charset="0"/>
              </a:rPr>
              <a:t>O:ta. Laskentaan sisältyy synteettinen typpilannoitus, lannan käyttö lannoitteena, kasvien niittojäännös ja typpeä sitovat kasvit. Lisäksi laskennassa ovat mukana peltojen kalkituksen CO</a:t>
            </a:r>
            <a:r>
              <a:rPr lang="fi-FI" sz="1200" baseline="-25000" dirty="0">
                <a:latin typeface="Abadi Extra Light" panose="020B0204020104020204" pitchFamily="34" charset="0"/>
              </a:rPr>
              <a:t>2</a:t>
            </a:r>
            <a:r>
              <a:rPr lang="fi-FI" sz="1200" dirty="0">
                <a:latin typeface="Abadi Extra Light" panose="020B0204020104020204" pitchFamily="34" charset="0"/>
              </a:rPr>
              <a:t>-päästö sekä epäsuorat N</a:t>
            </a:r>
            <a:r>
              <a:rPr lang="fi-FI" sz="1200" baseline="-25000" dirty="0">
                <a:latin typeface="Abadi Extra Light" panose="020B0204020104020204" pitchFamily="34" charset="0"/>
              </a:rPr>
              <a:t>2</a:t>
            </a:r>
            <a:r>
              <a:rPr lang="fi-FI" sz="1200" dirty="0">
                <a:latin typeface="Abadi Extra Light" panose="020B0204020104020204" pitchFamily="34" charset="0"/>
              </a:rPr>
              <a:t>O-päästöt muiden typpiyhdisteiden laskeuman ja typen huuhtouman seurauksena. Peltoviljelyn päästölaskenta perustuu kuntakohtaisiin viljelypinta-alatietoihin seuraaville kasveille: apilansiemen, herne, kaura, kevätvehnä, kukkakaali, lanttu, mukulaselleri, ohra, peruna, porkkana, punajuuri, ruis, seosvilja, sokerijuurikas, syysvehnä, tarhaherne, valkokaali ja öljykasvit. Lisäksi on käytetty tietoa koko kunnan viljelypinta-alasta. Päästöt on laskettu perustuen Suomen kasvihuonekaasuinventaarion menetelmiin. </a:t>
            </a:r>
          </a:p>
          <a:p>
            <a:pPr marL="0" indent="0">
              <a:lnSpc>
                <a:spcPct val="100000"/>
              </a:lnSpc>
              <a:buNone/>
            </a:pPr>
            <a:r>
              <a:rPr lang="fi-FI" sz="1200" b="1" dirty="0">
                <a:latin typeface="Abadi Extra Light" panose="020B0204020104020204" pitchFamily="34" charset="0"/>
              </a:rPr>
              <a:t>Tietolähteet: </a:t>
            </a:r>
            <a:r>
              <a:rPr lang="fi-FI" sz="1200" dirty="0">
                <a:latin typeface="Abadi Extra Light" panose="020B0204020104020204" pitchFamily="34" charset="0"/>
              </a:rPr>
              <a:t>Ruokaviraston maaseutuelinkeinohallinnon tietojärjestelmä [15], Luonnonvarakeskuksen tilastotietokanta [16], Suomen Hippos ry, Hevosten lukumäärät kunnittain [17], Paliskuntain yhdistys, Porojen lukumäärät kunnittain [18]</a:t>
            </a:r>
          </a:p>
          <a:p>
            <a:pPr marL="0" indent="0">
              <a:lnSpc>
                <a:spcPct val="100000"/>
              </a:lnSpc>
              <a:buNone/>
            </a:pPr>
            <a:r>
              <a:rPr lang="fi-FI" sz="1200" b="1" dirty="0">
                <a:latin typeface="Abadi Extra Light" panose="020B0204020104020204" pitchFamily="34" charset="0"/>
              </a:rPr>
              <a:t>Epävarmuudet ja mahdolliset päällekkäisyydet: </a:t>
            </a:r>
            <a:r>
              <a:rPr lang="fi-FI" sz="1200" dirty="0">
                <a:latin typeface="Abadi Extra Light" panose="020B0204020104020204" pitchFamily="34" charset="0"/>
              </a:rPr>
              <a:t>Laskennassa käytettävät keskimääräiset kertoimet eivät ota huomioon yksittäisillä tiloilla tehtäviä päästöjä vähentäviä toimia.</a:t>
            </a:r>
            <a:endParaRPr lang="fi-FI" sz="1200" b="1" dirty="0">
              <a:latin typeface="Abadi Extra Light" panose="020B0204020104020204" pitchFamily="34" charset="0"/>
            </a:endParaRPr>
          </a:p>
        </p:txBody>
      </p:sp>
      <p:sp>
        <p:nvSpPr>
          <p:cNvPr id="9" name="Tekstin paikkamerkki 8">
            <a:extLst>
              <a:ext uri="{FF2B5EF4-FFF2-40B4-BE49-F238E27FC236}">
                <a16:creationId xmlns:a16="http://schemas.microsoft.com/office/drawing/2014/main" id="{503EB7B6-01C4-4B05-B074-4F4D3D49C313}"/>
              </a:ext>
            </a:extLst>
          </p:cNvPr>
          <p:cNvSpPr>
            <a:spLocks noGrp="1"/>
          </p:cNvSpPr>
          <p:nvPr>
            <p:ph type="body" sz="quarter" idx="3"/>
          </p:nvPr>
        </p:nvSpPr>
        <p:spPr>
          <a:xfrm>
            <a:off x="6170612" y="265083"/>
            <a:ext cx="5183188" cy="823912"/>
          </a:xfrm>
        </p:spPr>
        <p:txBody>
          <a:bodyPr/>
          <a:lstStyle/>
          <a:p>
            <a:r>
              <a:rPr lang="fi-FI" dirty="0">
                <a:latin typeface="Abadi Extra Light" panose="020B0204020104020204" pitchFamily="34" charset="0"/>
              </a:rPr>
              <a:t>Jätehuolto</a:t>
            </a:r>
          </a:p>
        </p:txBody>
      </p:sp>
      <p:sp>
        <p:nvSpPr>
          <p:cNvPr id="4" name="Sisällön paikkamerkki 3">
            <a:extLst>
              <a:ext uri="{FF2B5EF4-FFF2-40B4-BE49-F238E27FC236}">
                <a16:creationId xmlns:a16="http://schemas.microsoft.com/office/drawing/2014/main" id="{D21F5784-9370-4202-ABD5-85B73345DF13}"/>
              </a:ext>
            </a:extLst>
          </p:cNvPr>
          <p:cNvSpPr>
            <a:spLocks noGrp="1"/>
          </p:cNvSpPr>
          <p:nvPr>
            <p:ph sz="quarter" idx="4"/>
          </p:nvPr>
        </p:nvSpPr>
        <p:spPr>
          <a:xfrm>
            <a:off x="6170612" y="1088995"/>
            <a:ext cx="5183188" cy="3684588"/>
          </a:xfrm>
        </p:spPr>
        <p:txBody>
          <a:bodyPr>
            <a:noAutofit/>
          </a:bodyPr>
          <a:lstStyle/>
          <a:p>
            <a:pPr marL="0" indent="0">
              <a:lnSpc>
                <a:spcPct val="100000"/>
              </a:lnSpc>
              <a:buNone/>
            </a:pPr>
            <a:r>
              <a:rPr lang="fi-FI" sz="1200" b="1" dirty="0">
                <a:latin typeface="Abadi Extra Light" panose="020B0204020104020204" pitchFamily="34" charset="0"/>
              </a:rPr>
              <a:t>Sektorin kuvaus: </a:t>
            </a:r>
            <a:r>
              <a:rPr lang="fi-FI" sz="1200" dirty="0">
                <a:latin typeface="Abadi Extra Light" panose="020B0204020104020204" pitchFamily="34" charset="0"/>
              </a:rPr>
              <a:t>Kaatopaikalla muodostuva metaanin määrä arvioidaan </a:t>
            </a:r>
            <a:r>
              <a:rPr lang="fi-FI" sz="1200" dirty="0" err="1">
                <a:latin typeface="Abadi Extra Light" panose="020B0204020104020204" pitchFamily="34" charset="0"/>
              </a:rPr>
              <a:t>Syken</a:t>
            </a:r>
            <a:r>
              <a:rPr lang="fi-FI" sz="1200" dirty="0">
                <a:latin typeface="Abadi Extra Light" panose="020B0204020104020204" pitchFamily="34" charset="0"/>
              </a:rPr>
              <a:t> kehittämällä dynaamisella mallilla (FOD-malli), joka ottaa huomioon eri vuosina kaatopaikalle sijoitetut jätemäärät, jätteen tyypin sekä kaatopaikkakaasun talteenoton ja hapettumisen pintakerroksessa. Vaihtoehtoisesti voidaan hyödyntää jätehuoltoyhtiöiltä saatavaa päästöarviota. Syntypaikkaperusteista laskentaa varten kaatopaikkojen päästöt jaetaan jätehuoltoyhtiön toiminta-alueen kunnille asukas-luvun suhteessa. Teollisuuden kaatopaikkojen päästöt lasketaan </a:t>
            </a:r>
            <a:r>
              <a:rPr lang="fi-FI" sz="1200" dirty="0" err="1">
                <a:latin typeface="Abadi Extra Light" panose="020B0204020104020204" pitchFamily="34" charset="0"/>
              </a:rPr>
              <a:t>SYKE:n</a:t>
            </a:r>
            <a:r>
              <a:rPr lang="fi-FI" sz="1200" dirty="0">
                <a:latin typeface="Abadi Extra Light" panose="020B0204020104020204" pitchFamily="34" charset="0"/>
              </a:rPr>
              <a:t> jätemallilla. </a:t>
            </a:r>
          </a:p>
          <a:p>
            <a:pPr marL="0" indent="0">
              <a:lnSpc>
                <a:spcPct val="100000"/>
              </a:lnSpc>
              <a:buNone/>
            </a:pPr>
            <a:r>
              <a:rPr lang="fi-FI" sz="1200" dirty="0">
                <a:latin typeface="Abadi Extra Light" panose="020B0204020104020204" pitchFamily="34" charset="0"/>
              </a:rPr>
              <a:t>Kompostoinnin päästölaskenta perustuu tietoihin käsitellyistä jätejakeista. Päästökertoimina käytetään Suomen kasvihuonekaasuinventaarion päästökertoimia. Useiden kuntien yhteisten kompostointilaitosten päästöt jaettaan kunnille asukasluvun suhteessa.</a:t>
            </a:r>
          </a:p>
          <a:p>
            <a:pPr marL="0" indent="0">
              <a:lnSpc>
                <a:spcPct val="100000"/>
              </a:lnSpc>
              <a:buNone/>
            </a:pPr>
            <a:r>
              <a:rPr lang="fi-FI" sz="1200" dirty="0">
                <a:latin typeface="Abadi Extra Light" panose="020B0204020104020204" pitchFamily="34" charset="0"/>
              </a:rPr>
              <a:t>Yhdyskuntajäteveden CH</a:t>
            </a:r>
            <a:r>
              <a:rPr lang="fi-FI" sz="1200" baseline="-25000" dirty="0">
                <a:latin typeface="Abadi Extra Light" panose="020B0204020104020204" pitchFamily="34" charset="0"/>
              </a:rPr>
              <a:t>4</a:t>
            </a:r>
            <a:r>
              <a:rPr lang="fi-FI" sz="1200" dirty="0">
                <a:latin typeface="Abadi Extra Light" panose="020B0204020104020204" pitchFamily="34" charset="0"/>
              </a:rPr>
              <a:t>-päästöjen laskenta perustuu puhdistamoille saapuvan orgaanisen aineksen (BOD7) kuormaan, ja N</a:t>
            </a:r>
            <a:r>
              <a:rPr lang="fi-FI" sz="1200" baseline="-25000" dirty="0">
                <a:latin typeface="Abadi Extra Light" panose="020B0204020104020204" pitchFamily="34" charset="0"/>
              </a:rPr>
              <a:t>2</a:t>
            </a:r>
            <a:r>
              <a:rPr lang="fi-FI" sz="1200" dirty="0">
                <a:latin typeface="Abadi Extra Light" panose="020B0204020104020204" pitchFamily="34" charset="0"/>
              </a:rPr>
              <a:t>O-päästöjen laskenta jätevedenpuhdistamojen typpikuormaan vesistöihin. Päästöt lasketaan Suomen kasvihuonekaasuinventaarion menetelmiä hyödyntäen. Useiden kuntien yhteisten jätevedenpuhdistamoiden päästöt jaetaan kunnille jätevesikuorman suhteessa. </a:t>
            </a:r>
          </a:p>
          <a:p>
            <a:pPr marL="0" indent="0">
              <a:lnSpc>
                <a:spcPct val="100000"/>
              </a:lnSpc>
              <a:buNone/>
            </a:pPr>
            <a:r>
              <a:rPr lang="fi-FI" sz="1200" dirty="0">
                <a:latin typeface="Abadi Extra Light" panose="020B0204020104020204" pitchFamily="34" charset="0"/>
              </a:rPr>
              <a:t>Yhdyskuntajäteveden puhdistamoiden piiriin kuulumattomien asukkaiden jätevedenkäsittelyn päästöt lasketaan haja-asutusalueiden väkilukuun perustuen. CH</a:t>
            </a:r>
            <a:r>
              <a:rPr lang="fi-FI" sz="1200" baseline="-25000" dirty="0">
                <a:latin typeface="Abadi Extra Light" panose="020B0204020104020204" pitchFamily="34" charset="0"/>
              </a:rPr>
              <a:t>4</a:t>
            </a:r>
            <a:r>
              <a:rPr lang="fi-FI" sz="1200" dirty="0">
                <a:latin typeface="Abadi Extra Light" panose="020B0204020104020204" pitchFamily="34" charset="0"/>
              </a:rPr>
              <a:t>-päästö perustuu keskimääräiseen orgaanisen aineksen kuormaan, ja N</a:t>
            </a:r>
            <a:r>
              <a:rPr lang="fi-FI" sz="1200" baseline="-25000" dirty="0">
                <a:latin typeface="Abadi Extra Light" panose="020B0204020104020204" pitchFamily="34" charset="0"/>
              </a:rPr>
              <a:t>2</a:t>
            </a:r>
            <a:r>
              <a:rPr lang="fi-FI" sz="1200" dirty="0">
                <a:latin typeface="Abadi Extra Light" panose="020B0204020104020204" pitchFamily="34" charset="0"/>
              </a:rPr>
              <a:t>O-päästö keskimääräiseen proteiininkulutukseen ja proteiinin typpisisältöön.</a:t>
            </a:r>
          </a:p>
          <a:p>
            <a:pPr marL="0" indent="0">
              <a:lnSpc>
                <a:spcPct val="100000"/>
              </a:lnSpc>
              <a:buNone/>
            </a:pPr>
            <a:r>
              <a:rPr lang="fi-FI" sz="1200" dirty="0">
                <a:latin typeface="Abadi Extra Light" panose="020B0204020104020204" pitchFamily="34" charset="0"/>
              </a:rPr>
              <a:t>Teollisuuden jätevedenkäsittelyn päästöjen laskenta perustuu jäteveden-käsittelylaitosten orgaanisen aineksen (COD) sekä typen kuormitukseen vesistöihin</a:t>
            </a:r>
          </a:p>
          <a:p>
            <a:pPr marL="0" indent="0">
              <a:lnSpc>
                <a:spcPct val="100000"/>
              </a:lnSpc>
              <a:buNone/>
            </a:pPr>
            <a:r>
              <a:rPr lang="fi-FI" sz="1200" b="1" dirty="0">
                <a:latin typeface="Abadi Extra Light" panose="020B0204020104020204" pitchFamily="34" charset="0"/>
              </a:rPr>
              <a:t>Tietolähteet: </a:t>
            </a:r>
            <a:r>
              <a:rPr lang="fi-FI" sz="1200" dirty="0">
                <a:latin typeface="Abadi Extra Light" panose="020B0204020104020204" pitchFamily="34" charset="0"/>
              </a:rPr>
              <a:t>Suomen ympäristökeskus, YLVA-tietokanta [19]</a:t>
            </a:r>
          </a:p>
          <a:p>
            <a:pPr marL="0" indent="0">
              <a:lnSpc>
                <a:spcPct val="100000"/>
              </a:lnSpc>
              <a:buNone/>
            </a:pPr>
            <a:r>
              <a:rPr lang="fi-FI" sz="1200" b="1" dirty="0">
                <a:latin typeface="Abadi Extra Light" panose="020B0204020104020204" pitchFamily="34" charset="0"/>
              </a:rPr>
              <a:t>Epävarmuudet ja mahdolliset päällekkäisyydet: </a:t>
            </a:r>
            <a:r>
              <a:rPr lang="fi-FI" sz="1200" dirty="0">
                <a:latin typeface="Abadi Extra Light" panose="020B0204020104020204" pitchFamily="34" charset="0"/>
              </a:rPr>
              <a:t>Laskenta perustuu mallinnukseen, mikä aiheuttaa aina tiettyä epävarmuutta.</a:t>
            </a:r>
            <a:endParaRPr lang="fi-FI" sz="1200" b="1" dirty="0">
              <a:latin typeface="Abadi Extra Light" panose="020B0204020104020204" pitchFamily="34" charset="0"/>
            </a:endParaRPr>
          </a:p>
        </p:txBody>
      </p:sp>
      <p:pic>
        <p:nvPicPr>
          <p:cNvPr id="7" name="Picture 6">
            <a:extLst>
              <a:ext uri="{FF2B5EF4-FFF2-40B4-BE49-F238E27FC236}">
                <a16:creationId xmlns:a16="http://schemas.microsoft.com/office/drawing/2014/main" id="{913304A8-BA89-47DE-A6E0-17F53A32D8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a:extLst>
              <a:ext uri="{FF2B5EF4-FFF2-40B4-BE49-F238E27FC236}">
                <a16:creationId xmlns:a16="http://schemas.microsoft.com/office/drawing/2014/main" id="{F8CFE1EA-DD12-4E57-B609-52D95363E5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2" name="Slide Number Placeholder 5">
            <a:extLst>
              <a:ext uri="{FF2B5EF4-FFF2-40B4-BE49-F238E27FC236}">
                <a16:creationId xmlns:a16="http://schemas.microsoft.com/office/drawing/2014/main" id="{316566D8-DDEE-9DB9-AECA-6C874A592291}"/>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43</a:t>
            </a:fld>
            <a:endParaRPr lang="fi-FI" dirty="0">
              <a:latin typeface="Abadi Extra Light" panose="020B0204020104020204" pitchFamily="34" charset="0"/>
            </a:endParaRPr>
          </a:p>
        </p:txBody>
      </p:sp>
    </p:spTree>
    <p:extLst>
      <p:ext uri="{BB962C8B-B14F-4D97-AF65-F5344CB8AC3E}">
        <p14:creationId xmlns:p14="http://schemas.microsoft.com/office/powerpoint/2010/main" val="4237551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Pohja40_Teoll_ja_työkoneet">
    <p:spTree>
      <p:nvGrpSpPr>
        <p:cNvPr id="1" name=""/>
        <p:cNvGrpSpPr/>
        <p:nvPr/>
      </p:nvGrpSpPr>
      <p:grpSpPr>
        <a:xfrm>
          <a:off x="0" y="0"/>
          <a:ext cx="0" cy="0"/>
          <a:chOff x="0" y="0"/>
          <a:chExt cx="0" cy="0"/>
        </a:xfrm>
      </p:grpSpPr>
      <p:pic>
        <p:nvPicPr>
          <p:cNvPr id="5" name="Picture 4" descr="Kuvituskuva. Iso keltainen kuorma-auto epätasaisella hiekkatiellä.">
            <a:extLst>
              <a:ext uri="{FF2B5EF4-FFF2-40B4-BE49-F238E27FC236}">
                <a16:creationId xmlns:a16="http://schemas.microsoft.com/office/drawing/2014/main" id="{4F66D5F2-50A9-4F5F-AEB6-E20A422EB5C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5943600" cy="6858000"/>
          </a:xfrm>
          <a:prstGeom prst="rect">
            <a:avLst/>
          </a:prstGeom>
        </p:spPr>
      </p:pic>
      <p:pic>
        <p:nvPicPr>
          <p:cNvPr id="6" name="Picture 5" descr="Kuvituskuva. Iso keltainen kuorma-auto epätasaisella hiekkatiellä.">
            <a:extLst>
              <a:ext uri="{FF2B5EF4-FFF2-40B4-BE49-F238E27FC236}">
                <a16:creationId xmlns:a16="http://schemas.microsoft.com/office/drawing/2014/main" id="{DD9B3293-A52C-41B5-8EC2-8AB7F87CD8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pic>
        <p:nvPicPr>
          <p:cNvPr id="11" name="Picture 10" descr="Kuvituskuva. Iso keltainen kuorma-auto epätasaisella hiekkatiellä.">
            <a:extLst>
              <a:ext uri="{FF2B5EF4-FFF2-40B4-BE49-F238E27FC236}">
                <a16:creationId xmlns:a16="http://schemas.microsoft.com/office/drawing/2014/main" id="{ABFB9053-513F-468D-A5F4-FFDE2819BA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022" y="6331169"/>
            <a:ext cx="1224985" cy="531994"/>
          </a:xfrm>
          <a:prstGeom prst="rect">
            <a:avLst/>
          </a:prstGeom>
        </p:spPr>
      </p:pic>
      <p:sp>
        <p:nvSpPr>
          <p:cNvPr id="9" name="Tekstin paikkamerkki 8">
            <a:extLst>
              <a:ext uri="{FF2B5EF4-FFF2-40B4-BE49-F238E27FC236}">
                <a16:creationId xmlns:a16="http://schemas.microsoft.com/office/drawing/2014/main" id="{4F9A385A-8DB6-46A6-8B53-130109D05A8E}"/>
              </a:ext>
            </a:extLst>
          </p:cNvPr>
          <p:cNvSpPr txBox="1">
            <a:spLocks/>
          </p:cNvSpPr>
          <p:nvPr/>
        </p:nvSpPr>
        <p:spPr>
          <a:xfrm>
            <a:off x="6170612" y="43109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400" b="1" dirty="0">
                <a:latin typeface="Abadi Extra Light" panose="020B0204020104020204" pitchFamily="34" charset="0"/>
              </a:rPr>
              <a:t>Teollisuus ja työkoneet</a:t>
            </a:r>
          </a:p>
        </p:txBody>
      </p:sp>
      <p:sp>
        <p:nvSpPr>
          <p:cNvPr id="10" name="Sisällön paikkamerkki 3">
            <a:extLst>
              <a:ext uri="{FF2B5EF4-FFF2-40B4-BE49-F238E27FC236}">
                <a16:creationId xmlns:a16="http://schemas.microsoft.com/office/drawing/2014/main" id="{E64ADA07-B022-478B-A7AD-8B7731BB9336}"/>
              </a:ext>
            </a:extLst>
          </p:cNvPr>
          <p:cNvSpPr txBox="1">
            <a:spLocks/>
          </p:cNvSpPr>
          <p:nvPr/>
        </p:nvSpPr>
        <p:spPr>
          <a:xfrm>
            <a:off x="6170612" y="960436"/>
            <a:ext cx="5183188" cy="5466466"/>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i-FI" sz="1700" b="1" dirty="0">
                <a:latin typeface="Abadi Extra Light" panose="020B0204020104020204" pitchFamily="34" charset="0"/>
              </a:rPr>
              <a:t>Sektorin kuvaus:  </a:t>
            </a:r>
            <a:r>
              <a:rPr lang="fi-FI" sz="1700" dirty="0">
                <a:latin typeface="Abadi Extra Light" panose="020B0204020104020204" pitchFamily="34" charset="0"/>
              </a:rPr>
              <a:t>Sektorin päästölaskenta sisältää teollisuuden ja työkoneiden polttoaineenkäytön päästöt, sähkönkulutuksen sekä teollisuuden prosesseista aiheutuvat päästöt.</a:t>
            </a:r>
          </a:p>
          <a:p>
            <a:pPr marL="0" indent="0">
              <a:lnSpc>
                <a:spcPct val="100000"/>
              </a:lnSpc>
              <a:buNone/>
            </a:pPr>
            <a:r>
              <a:rPr lang="fi-FI" sz="1700" dirty="0">
                <a:latin typeface="Abadi Extra Light" panose="020B0204020104020204" pitchFamily="34" charset="0"/>
              </a:rPr>
              <a:t>Päästöt lasketaan perustuen  teollisuuden käyttämiin polttoaineisiin ja öljyn myyntimääriin. Teollisuuden käyttämien polttoaineiden määrät saadaan YLVA-tietokannasta sekä yrityskyselyillä. Öljyn myyntimäärät Tilastokeskuksen tilastoista.</a:t>
            </a:r>
          </a:p>
          <a:p>
            <a:pPr marL="0" indent="0">
              <a:lnSpc>
                <a:spcPct val="100000"/>
              </a:lnSpc>
              <a:buNone/>
            </a:pPr>
            <a:r>
              <a:rPr lang="fi-FI" sz="1700" dirty="0">
                <a:latin typeface="Abadi Extra Light" panose="020B0204020104020204" pitchFamily="34" charset="0"/>
              </a:rPr>
              <a:t>Sähkönkulutustiedot saadaan Energiateollisuus ry:n tilastosta ja  sähköntuotantotiedot yrityksiltä. Teollisuuden omaan käyttöön tuottaman sähkön päästöt lasketaan teollisuuden polttoaineiden päästöihin. Tällöin Energiateollisuus ry:n tilastoimasta teollisuuden sähkönkulutuksesta vähennetään teollisuuden omaan käyttöön tuottama sähkö. Teollisuuden sähkönkulutuksen päästöihin sisältyy siis vain teollisuuden ostosähkö. Sähkönkulutuksen päästö lasketaan käyttäen valtakunnallista sähkönkulutuksen päästökerrointa. </a:t>
            </a:r>
          </a:p>
          <a:p>
            <a:pPr marL="0" indent="0">
              <a:lnSpc>
                <a:spcPct val="100000"/>
              </a:lnSpc>
              <a:buNone/>
            </a:pPr>
            <a:r>
              <a:rPr lang="fi-FI" sz="1700" dirty="0">
                <a:latin typeface="Abadi Extra Light" panose="020B0204020104020204" pitchFamily="34" charset="0"/>
              </a:rPr>
              <a:t>Bensiinikäyttöisten työkoneiden polttoaineen kulutus ja päästöt on laskettu käyttäen VTT:n TYKO-mallia.</a:t>
            </a:r>
          </a:p>
          <a:p>
            <a:pPr marL="0" indent="0">
              <a:lnSpc>
                <a:spcPct val="100000"/>
              </a:lnSpc>
              <a:buNone/>
            </a:pPr>
            <a:r>
              <a:rPr lang="fi-FI" sz="1700" dirty="0">
                <a:latin typeface="Abadi Extra Light" panose="020B0204020104020204" pitchFamily="34" charset="0"/>
              </a:rPr>
              <a:t>Kevyen ja raskaan polttoöljyn käyttö työkoneissa ja muissa käyttökohteissa lasketaan vähentämällä kuntaan toimitetuista polttoainemääristä rakennusten erillislämmitykseen, kaukolämmitykseen sekä teollisuuden tuotantoon käytetyt polttoainemäärät.</a:t>
            </a:r>
          </a:p>
          <a:p>
            <a:pPr marL="0" indent="0">
              <a:lnSpc>
                <a:spcPct val="100000"/>
              </a:lnSpc>
              <a:buNone/>
            </a:pPr>
            <a:r>
              <a:rPr lang="fi-FI" sz="1700" dirty="0">
                <a:latin typeface="Abadi Extra Light" panose="020B0204020104020204" pitchFamily="34" charset="0"/>
              </a:rPr>
              <a:t>Prosessipäästöjen tiedot saadaan päästökaupparekisterin julkisista tiedoista ja tietokyselyillä.</a:t>
            </a:r>
          </a:p>
          <a:p>
            <a:pPr marL="0" indent="0">
              <a:lnSpc>
                <a:spcPct val="100000"/>
              </a:lnSpc>
              <a:buNone/>
            </a:pPr>
            <a:r>
              <a:rPr lang="fi-FI" sz="1700" dirty="0">
                <a:latin typeface="Abadi Extra Light" panose="020B0204020104020204" pitchFamily="34" charset="0"/>
              </a:rPr>
              <a:t>Teollisuuden ja työkoneiden laskenta on CO2-raportin kautta tarjottava lisäpalvelu.</a:t>
            </a:r>
          </a:p>
          <a:p>
            <a:pPr marL="0" indent="0">
              <a:lnSpc>
                <a:spcPct val="100000"/>
              </a:lnSpc>
              <a:buNone/>
            </a:pPr>
            <a:r>
              <a:rPr lang="fi-FI" sz="1700" b="1" dirty="0">
                <a:latin typeface="Abadi Extra Light" panose="020B0204020104020204" pitchFamily="34" charset="0"/>
              </a:rPr>
              <a:t>Tietolähteet: </a:t>
            </a:r>
            <a:r>
              <a:rPr lang="fi-FI" sz="1700" dirty="0">
                <a:latin typeface="Abadi Extra Light" panose="020B0204020104020204" pitchFamily="34" charset="0"/>
              </a:rPr>
              <a:t>Suomen ympäristökeskus, YLVA-tietokanta [19], Tilastokeskus, Öljyn myyntimäärät kunnittain [20], Energiateollisuus ry:n Sähkötilastot, Sähkönkäyttö kunnittain [2], VTT, Lipasto-laskentajärjestelmä [12], yrityskyselyt</a:t>
            </a:r>
          </a:p>
          <a:p>
            <a:pPr marL="0" indent="0">
              <a:lnSpc>
                <a:spcPct val="100000"/>
              </a:lnSpc>
              <a:buNone/>
            </a:pPr>
            <a:r>
              <a:rPr lang="fi-FI" sz="1700" b="1" dirty="0">
                <a:latin typeface="Abadi Extra Light" panose="020B0204020104020204" pitchFamily="34" charset="0"/>
              </a:rPr>
              <a:t>Epävarmuudet ja mahdolliset päällekkäisyydet: </a:t>
            </a:r>
            <a:r>
              <a:rPr lang="fi-FI" sz="1700" dirty="0">
                <a:latin typeface="Abadi Extra Light" panose="020B0204020104020204" pitchFamily="34" charset="0"/>
              </a:rPr>
              <a:t>Öljyn kulutuksen laskentaan liittyy epävarmuutta, sillä tarkat käyttökohteet eivät ole tiedossa. Yrityskyselyillä kerättävien tietojen saatavuus saattaa vaihdella vuosittain</a:t>
            </a:r>
            <a:r>
              <a:rPr lang="fi-FI" sz="1400" dirty="0">
                <a:latin typeface="Abadi Extra Light" panose="020B0204020104020204" pitchFamily="34" charset="0"/>
              </a:rPr>
              <a:t>.</a:t>
            </a:r>
            <a:endParaRPr lang="fi-FI" sz="1400" b="1" dirty="0">
              <a:latin typeface="Abadi Extra Light" panose="020B0204020104020204" pitchFamily="34" charset="0"/>
            </a:endParaRPr>
          </a:p>
        </p:txBody>
      </p:sp>
      <p:sp>
        <p:nvSpPr>
          <p:cNvPr id="3" name="Slide Number Placeholder 5">
            <a:extLst>
              <a:ext uri="{FF2B5EF4-FFF2-40B4-BE49-F238E27FC236}">
                <a16:creationId xmlns:a16="http://schemas.microsoft.com/office/drawing/2014/main" id="{FFBBED0A-F9E3-7503-6E9D-A234748E7CE3}"/>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44</a:t>
            </a:fld>
            <a:endParaRPr lang="fi-FI" dirty="0">
              <a:latin typeface="Abadi Extra Light" panose="020B0204020104020204" pitchFamily="34" charset="0"/>
            </a:endParaRPr>
          </a:p>
        </p:txBody>
      </p:sp>
    </p:spTree>
    <p:extLst>
      <p:ext uri="{BB962C8B-B14F-4D97-AF65-F5344CB8AC3E}">
        <p14:creationId xmlns:p14="http://schemas.microsoft.com/office/powerpoint/2010/main" val="3176986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Pohja41_Lähdeluettelo">
    <p:spTree>
      <p:nvGrpSpPr>
        <p:cNvPr id="1" name=""/>
        <p:cNvGrpSpPr/>
        <p:nvPr/>
      </p:nvGrpSpPr>
      <p:grpSpPr>
        <a:xfrm>
          <a:off x="0" y="0"/>
          <a:ext cx="0" cy="0"/>
          <a:chOff x="0" y="0"/>
          <a:chExt cx="0" cy="0"/>
        </a:xfrm>
      </p:grpSpPr>
      <p:sp>
        <p:nvSpPr>
          <p:cNvPr id="2" name="Otsikkomuoto">
            <a:extLst>
              <a:ext uri="{FF2B5EF4-FFF2-40B4-BE49-F238E27FC236}">
                <a16:creationId xmlns:a16="http://schemas.microsoft.com/office/drawing/2014/main" id="{5D29C973-20DC-4ED5-8F2C-CD702AC29BE0}"/>
              </a:ext>
            </a:extLst>
          </p:cNvPr>
          <p:cNvSpPr>
            <a:spLocks noGrp="1"/>
          </p:cNvSpPr>
          <p:nvPr>
            <p:ph type="title"/>
          </p:nvPr>
        </p:nvSpPr>
        <p:spPr/>
        <p:txBody>
          <a:bodyPr/>
          <a:lstStyle/>
          <a:p>
            <a:r>
              <a:rPr lang="fi-FI" dirty="0">
                <a:latin typeface="Abadi Extra Light" panose="020B0204020104020204" pitchFamily="34" charset="0"/>
              </a:rPr>
              <a:t>13. Lähdeluettelo</a:t>
            </a:r>
          </a:p>
        </p:txBody>
      </p:sp>
      <p:sp>
        <p:nvSpPr>
          <p:cNvPr id="4" name="Sisällön paikkamerkki 3">
            <a:extLst>
              <a:ext uri="{FF2B5EF4-FFF2-40B4-BE49-F238E27FC236}">
                <a16:creationId xmlns:a16="http://schemas.microsoft.com/office/drawing/2014/main" id="{7BC30ADA-E2AB-4276-AC9E-9EDBE83FB551}"/>
              </a:ext>
            </a:extLst>
          </p:cNvPr>
          <p:cNvSpPr>
            <a:spLocks noGrp="1"/>
          </p:cNvSpPr>
          <p:nvPr>
            <p:ph sz="half" idx="2"/>
          </p:nvPr>
        </p:nvSpPr>
        <p:spPr/>
        <p:txBody>
          <a:bodyPr>
            <a:normAutofit fontScale="47500" lnSpcReduction="20000"/>
          </a:bodyPr>
          <a:lstStyle/>
          <a:p>
            <a:pPr marL="0" indent="0">
              <a:buNone/>
            </a:pPr>
            <a:r>
              <a:rPr lang="fi-FI" sz="2500" dirty="0">
                <a:latin typeface="Abadi Extra Light" panose="020B0204020104020204" pitchFamily="34" charset="0"/>
              </a:rPr>
              <a:t>11 Luonnonvarakeskus, Polttopuun pienkäyttö. Erikseen tilattava maksullinen aineisto. (julkaistaan noin kymmenen vuoden välein)</a:t>
            </a:r>
          </a:p>
          <a:p>
            <a:pPr marL="0" indent="0">
              <a:buNone/>
            </a:pPr>
            <a:r>
              <a:rPr lang="fi-FI" sz="2500" dirty="0">
                <a:latin typeface="Abadi Extra Light" panose="020B0204020104020204" pitchFamily="34" charset="0"/>
              </a:rPr>
              <a:t>12 VTT, LIPASTO – Suomen liikenteen pakokaasupäästöjen ja energiankulutuksen laskentajärjestelmä, </a:t>
            </a:r>
            <a:r>
              <a:rPr lang="fi-FI" sz="2500" dirty="0">
                <a:latin typeface="Abadi Extra Light" panose="020B0204020104020204" pitchFamily="34" charset="0"/>
                <a:hlinkClick r:id="rId2"/>
              </a:rPr>
              <a:t>http://lipasto.vtt.fi/</a:t>
            </a:r>
            <a:r>
              <a:rPr lang="fi-FI" sz="2500" dirty="0">
                <a:latin typeface="Abadi Extra Light" panose="020B0204020104020204" pitchFamily="34" charset="0"/>
              </a:rPr>
              <a:t> (julkaistaan vuosittain)</a:t>
            </a:r>
          </a:p>
          <a:p>
            <a:pPr marL="0" indent="0">
              <a:buNone/>
            </a:pPr>
            <a:r>
              <a:rPr lang="fi-FI" sz="2500" dirty="0">
                <a:latin typeface="Abadi Extra Light" panose="020B0204020104020204" pitchFamily="34" charset="0"/>
              </a:rPr>
              <a:t>13 Traficom, Vesikulkuneuvorekisteri. Erikseen tilattava maksullinen aineisto.</a:t>
            </a:r>
          </a:p>
          <a:p>
            <a:pPr marL="0" indent="0">
              <a:buNone/>
            </a:pPr>
            <a:r>
              <a:rPr lang="fi-FI" sz="2500" dirty="0">
                <a:latin typeface="Abadi Extra Light" panose="020B0204020104020204" pitchFamily="34" charset="0"/>
              </a:rPr>
              <a:t>14 Finavia, Vuosikertomus (julkaistaan vuosittain) </a:t>
            </a:r>
          </a:p>
          <a:p>
            <a:pPr marL="0" indent="0">
              <a:buNone/>
            </a:pPr>
            <a:r>
              <a:rPr lang="fi-FI" sz="2500" dirty="0">
                <a:latin typeface="Abadi Extra Light" panose="020B0204020104020204" pitchFamily="34" charset="0"/>
              </a:rPr>
              <a:t>15 Ruokaviraston maaseutuelinkeinohallinnon tietojärjestelmä. Erikseen tilattava maksullinen aineisto.</a:t>
            </a:r>
          </a:p>
          <a:p>
            <a:pPr marL="0" indent="0">
              <a:buNone/>
            </a:pPr>
            <a:r>
              <a:rPr lang="fi-FI" sz="2500" dirty="0">
                <a:latin typeface="Abadi Extra Light" panose="020B0204020104020204" pitchFamily="34" charset="0"/>
              </a:rPr>
              <a:t>16 Luonnonvarakeskuksen tilastotietokanta, Kotieläinten lukumäärä [verkkojulkaisu]. Saantitapa: </a:t>
            </a:r>
            <a:r>
              <a:rPr lang="fi-FI" sz="2500" dirty="0">
                <a:latin typeface="Abadi Extra Light" panose="020B0204020104020204" pitchFamily="34" charset="0"/>
                <a:hlinkClick r:id="rId3"/>
              </a:rPr>
              <a:t>https://www.luke.fi/fi/tilastot/kotielainten-lukumaara</a:t>
            </a:r>
            <a:r>
              <a:rPr lang="fi-FI" sz="2500" dirty="0">
                <a:latin typeface="Abadi Extra Light" panose="020B0204020104020204" pitchFamily="34" charset="0"/>
              </a:rPr>
              <a:t> (julkaistaan vuosittain) </a:t>
            </a:r>
          </a:p>
          <a:p>
            <a:pPr marL="0" indent="0">
              <a:buNone/>
            </a:pPr>
            <a:r>
              <a:rPr lang="fi-FI" sz="2500" dirty="0">
                <a:latin typeface="Abadi Extra Light" panose="020B0204020104020204" pitchFamily="34" charset="0"/>
              </a:rPr>
              <a:t>17 Suomen Hippos ry, Hevosten ja ponien lukumäärät kunnittain. Erikseen tilattava aineisto.</a:t>
            </a:r>
          </a:p>
          <a:p>
            <a:pPr marL="0" indent="0">
              <a:buNone/>
            </a:pPr>
            <a:r>
              <a:rPr lang="fi-FI" sz="2500" dirty="0">
                <a:latin typeface="Abadi Extra Light" panose="020B0204020104020204" pitchFamily="34" charset="0"/>
              </a:rPr>
              <a:t>18 Paliskuntain yhdistys, Porojen lukumäärät kunnittain, Erikseen tilattava aineisto.</a:t>
            </a:r>
          </a:p>
          <a:p>
            <a:pPr marL="0" indent="0">
              <a:buNone/>
            </a:pPr>
            <a:r>
              <a:rPr lang="fi-FI" sz="2500" dirty="0">
                <a:latin typeface="Abadi Extra Light" panose="020B0204020104020204" pitchFamily="34" charset="0"/>
              </a:rPr>
              <a:t>19 Suomen ympäristökeskus, YLVA-tietokannan tiedot. Erikseen tilattava maksullinen aineisto.</a:t>
            </a:r>
          </a:p>
          <a:p>
            <a:pPr marL="0" indent="0">
              <a:buNone/>
            </a:pPr>
            <a:r>
              <a:rPr lang="fi-FI" sz="2500" dirty="0">
                <a:latin typeface="Abadi Extra Light" panose="020B0204020104020204" pitchFamily="34" charset="0"/>
              </a:rPr>
              <a:t>20 Tilastokeskus, Öljyn myyntimäärät kunnittain. Erikseen tilattava aineisto.</a:t>
            </a:r>
          </a:p>
          <a:p>
            <a:pPr marL="0" indent="0">
              <a:buNone/>
            </a:pPr>
            <a:r>
              <a:rPr lang="fi-FI" sz="2500" dirty="0">
                <a:latin typeface="Abadi Extra Light" panose="020B0204020104020204" pitchFamily="34" charset="0"/>
              </a:rPr>
              <a:t>Kuvien lähteet: Sitowise kuvapankki, useita eri kuvaajia</a:t>
            </a:r>
          </a:p>
          <a:p>
            <a:pPr marL="0" indent="0">
              <a:buNone/>
            </a:pPr>
            <a:endParaRPr lang="fi-FI" dirty="0"/>
          </a:p>
        </p:txBody>
      </p:sp>
      <p:pic>
        <p:nvPicPr>
          <p:cNvPr id="6" name="Picture 5">
            <a:extLst>
              <a:ext uri="{FF2B5EF4-FFF2-40B4-BE49-F238E27FC236}">
                <a16:creationId xmlns:a16="http://schemas.microsoft.com/office/drawing/2014/main" id="{F64BEDC5-1990-4C74-87C5-F44D4815C7B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a:extLst>
              <a:ext uri="{FF2B5EF4-FFF2-40B4-BE49-F238E27FC236}">
                <a16:creationId xmlns:a16="http://schemas.microsoft.com/office/drawing/2014/main" id="{CAD8D805-C40D-4DDE-82BF-66B4582435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9" name="Sisällön paikkamerkki 8">
            <a:extLst>
              <a:ext uri="{FF2B5EF4-FFF2-40B4-BE49-F238E27FC236}">
                <a16:creationId xmlns:a16="http://schemas.microsoft.com/office/drawing/2014/main" id="{ADC872A2-8EFE-41BE-BC5B-9F0E3FA36880}"/>
              </a:ext>
            </a:extLst>
          </p:cNvPr>
          <p:cNvSpPr>
            <a:spLocks noGrp="1"/>
          </p:cNvSpPr>
          <p:nvPr>
            <p:ph sz="half" idx="1"/>
          </p:nvPr>
        </p:nvSpPr>
        <p:spPr/>
        <p:txBody>
          <a:bodyPr>
            <a:normAutofit fontScale="47500" lnSpcReduction="20000"/>
          </a:bodyPr>
          <a:lstStyle/>
          <a:p>
            <a:pPr marL="0" indent="0">
              <a:buNone/>
            </a:pPr>
            <a:r>
              <a:rPr lang="fi-FI" sz="2500" dirty="0">
                <a:latin typeface="Abadi Extra Light" panose="020B0204020104020204" pitchFamily="34" charset="0"/>
              </a:rPr>
              <a:t>1 Suomen virallinen tilasto (SVT): Kasvihuonekaasut [verkkojulkaisu]. Viiteajankohta: 2023. Helsinki: Tilastokeskus [Viitattu: 6.6.2023]. Saantitapa: </a:t>
            </a:r>
            <a:r>
              <a:rPr lang="fi-FI" sz="2500" dirty="0">
                <a:latin typeface="Abadi Extra Light" panose="020B0204020104020204" pitchFamily="34" charset="0"/>
                <a:hlinkClick r:id="rId6"/>
              </a:rPr>
              <a:t>https://stat.fi/julkaisu/cl8a46vp7vq8n0bvyqi4724gw</a:t>
            </a:r>
            <a:r>
              <a:rPr lang="fi-FI" sz="2500" dirty="0">
                <a:latin typeface="Abadi Extra Light" panose="020B0204020104020204" pitchFamily="34" charset="0"/>
              </a:rPr>
              <a:t> </a:t>
            </a:r>
          </a:p>
          <a:p>
            <a:pPr marL="0" indent="0">
              <a:buNone/>
            </a:pPr>
            <a:r>
              <a:rPr lang="fi-FI" sz="2500" dirty="0">
                <a:latin typeface="Abadi Extra Light" panose="020B0204020104020204" pitchFamily="34" charset="0"/>
              </a:rPr>
              <a:t>2 Energiateollisuus ry, Sähkötilastot, Sähkönkäyttö kunnittain, </a:t>
            </a:r>
            <a:r>
              <a:rPr lang="fi-FI" sz="2500" dirty="0">
                <a:latin typeface="Abadi Extra Light" panose="020B0204020104020204" pitchFamily="34" charset="0"/>
                <a:hlinkClick r:id="rId7"/>
              </a:rPr>
              <a:t>https://energia.fi/tilastot/sahkotilastot</a:t>
            </a:r>
            <a:r>
              <a:rPr lang="fi-FI" sz="2500" dirty="0">
                <a:latin typeface="Abadi Extra Light" panose="020B0204020104020204" pitchFamily="34" charset="0"/>
              </a:rPr>
              <a:t> (julkaistaan vuosittain)</a:t>
            </a:r>
          </a:p>
          <a:p>
            <a:pPr marL="0" indent="0">
              <a:buNone/>
            </a:pPr>
            <a:r>
              <a:rPr lang="fi-FI" sz="2500" dirty="0">
                <a:latin typeface="Abadi Extra Light" panose="020B0204020104020204" pitchFamily="34" charset="0"/>
              </a:rPr>
              <a:t>3  Energiateollisuus ry, Sähkötilastot, Sähköntuotannon polttoaineet ja CO</a:t>
            </a:r>
            <a:r>
              <a:rPr lang="fi-FI" sz="2500" baseline="-25000" dirty="0">
                <a:latin typeface="Abadi Extra Light" panose="020B0204020104020204" pitchFamily="34" charset="0"/>
              </a:rPr>
              <a:t>2</a:t>
            </a:r>
            <a:r>
              <a:rPr lang="fi-FI" sz="2500" dirty="0">
                <a:latin typeface="Abadi Extra Light" panose="020B0204020104020204" pitchFamily="34" charset="0"/>
              </a:rPr>
              <a:t>-päästöt, </a:t>
            </a:r>
            <a:r>
              <a:rPr lang="fi-FI" sz="2500" dirty="0">
                <a:latin typeface="Abadi Extra Light" panose="020B0204020104020204" pitchFamily="34" charset="0"/>
                <a:hlinkClick r:id="rId7"/>
              </a:rPr>
              <a:t>https://energia.fi/tilastot/sahkotilastot</a:t>
            </a:r>
            <a:r>
              <a:rPr lang="fi-FI" sz="2500" dirty="0">
                <a:latin typeface="Abadi Extra Light" panose="020B0204020104020204" pitchFamily="34" charset="0"/>
              </a:rPr>
              <a:t> (julkaistaan kuukausittain)</a:t>
            </a:r>
          </a:p>
          <a:p>
            <a:pPr marL="0" indent="0">
              <a:buNone/>
            </a:pPr>
            <a:r>
              <a:rPr lang="fi-FI" sz="2500" dirty="0">
                <a:latin typeface="Abadi Extra Light" panose="020B0204020104020204" pitchFamily="34" charset="0"/>
              </a:rPr>
              <a:t>4 Tilastokeskus, Suomen virallinen tilasto (SVT): Rakennukset ja kesämökit [verkkojulkaisu]. Saantitapa: </a:t>
            </a:r>
            <a:r>
              <a:rPr lang="fi-FI" sz="2500" dirty="0">
                <a:latin typeface="Abadi Extra Light" panose="020B0204020104020204" pitchFamily="34" charset="0"/>
                <a:hlinkClick r:id="rId8"/>
              </a:rPr>
              <a:t>http://www.stat.fi/til/rakke/</a:t>
            </a:r>
            <a:r>
              <a:rPr lang="fi-FI" sz="2500" dirty="0">
                <a:latin typeface="Abadi Extra Light" panose="020B0204020104020204" pitchFamily="34" charset="0"/>
              </a:rPr>
              <a:t> (julkaistaan vuosittain)</a:t>
            </a:r>
          </a:p>
          <a:p>
            <a:pPr marL="0" indent="0">
              <a:buNone/>
            </a:pPr>
            <a:r>
              <a:rPr lang="fi-FI" sz="2500" dirty="0">
                <a:latin typeface="Abadi Extra Light" panose="020B0204020104020204" pitchFamily="34" charset="0"/>
              </a:rPr>
              <a:t>5 Ilmatieteen laitos, Viikoittaiset lämmitystarveluvut. Erikseen tilattava maksullinen aineisto.</a:t>
            </a:r>
          </a:p>
          <a:p>
            <a:pPr marL="0" indent="0">
              <a:buNone/>
            </a:pPr>
            <a:r>
              <a:rPr lang="fi-FI" sz="2500" dirty="0">
                <a:latin typeface="Abadi Extra Light" panose="020B0204020104020204" pitchFamily="34" charset="0"/>
              </a:rPr>
              <a:t>6 Motiva, Kulutuksen normitus, </a:t>
            </a:r>
            <a:r>
              <a:rPr lang="fi-FI" sz="2500" dirty="0">
                <a:latin typeface="Abadi Extra Light" panose="020B0204020104020204" pitchFamily="34" charset="0"/>
                <a:hlinkClick r:id="rId9"/>
              </a:rPr>
              <a:t>https://www.motiva.fi/julkinen_sektori/kiinteiston_energiankaytto/kulutuksen_normitus</a:t>
            </a:r>
            <a:r>
              <a:rPr lang="fi-FI" sz="2500" dirty="0">
                <a:latin typeface="Abadi Extra Light" panose="020B0204020104020204" pitchFamily="34" charset="0"/>
              </a:rPr>
              <a:t> </a:t>
            </a:r>
          </a:p>
          <a:p>
            <a:pPr marL="0" indent="0">
              <a:buNone/>
            </a:pPr>
            <a:r>
              <a:rPr lang="fi-FI" sz="2500" dirty="0">
                <a:latin typeface="Abadi Extra Light" panose="020B0204020104020204" pitchFamily="34" charset="0"/>
              </a:rPr>
              <a:t>7 Energiateollisuus ry, Kaukolämpötilastot, Kaukolämpötilasto, </a:t>
            </a:r>
            <a:r>
              <a:rPr lang="fi-FI" sz="2500" dirty="0">
                <a:latin typeface="Abadi Extra Light" panose="020B0204020104020204" pitchFamily="34" charset="0"/>
                <a:hlinkClick r:id="rId10"/>
              </a:rPr>
              <a:t>https://energia.fi/tilastot/kaukolampotilastot</a:t>
            </a:r>
            <a:r>
              <a:rPr lang="fi-FI" sz="2500" dirty="0">
                <a:latin typeface="Abadi Extra Light" panose="020B0204020104020204" pitchFamily="34" charset="0"/>
              </a:rPr>
              <a:t> (julkaistaan vuosittain)</a:t>
            </a:r>
          </a:p>
          <a:p>
            <a:pPr marL="0" indent="0">
              <a:buNone/>
            </a:pPr>
            <a:r>
              <a:rPr lang="fi-FI" sz="2500" dirty="0">
                <a:latin typeface="Abadi Extra Light" panose="020B0204020104020204" pitchFamily="34" charset="0"/>
              </a:rPr>
              <a:t>8 Tilastokeskus, Polttoaineluokitus (julkaistaan vuosittain)</a:t>
            </a:r>
          </a:p>
          <a:p>
            <a:pPr marL="0" indent="0">
              <a:buNone/>
            </a:pPr>
            <a:r>
              <a:rPr lang="fi-FI" sz="2500" dirty="0">
                <a:latin typeface="Abadi Extra Light" panose="020B0204020104020204" pitchFamily="34" charset="0"/>
              </a:rPr>
              <a:t>9 Suomen ympäristökeskus, Petäjä, J., 2007. Kasvener - kasvihuonekaasu- ja energiatasemalli kuntatason tarkasteluihin</a:t>
            </a:r>
          </a:p>
          <a:p>
            <a:pPr marL="0" indent="0">
              <a:buNone/>
            </a:pPr>
            <a:r>
              <a:rPr lang="fi-FI" sz="2500" dirty="0">
                <a:latin typeface="Abadi Extra Light" panose="020B0204020104020204" pitchFamily="34" charset="0"/>
              </a:rPr>
              <a:t>10 Tilastokeskus, Suomen virallinen tilasto (SVT): Rakennusten lämmityksenenergialähteet rakennustyypeittäin [verkkojulkaisu]. Saantitapa: </a:t>
            </a:r>
            <a:r>
              <a:rPr lang="fi-FI" sz="2500" dirty="0">
                <a:latin typeface="Abadi Extra Light" panose="020B0204020104020204" pitchFamily="34" charset="0"/>
                <a:hlinkClick r:id="rId11"/>
              </a:rPr>
              <a:t>https://pxhopea2.stat.fi/sahkoiset_julkaisut/energia2022/html/suom0006.htm</a:t>
            </a:r>
            <a:r>
              <a:rPr lang="fi-FI" sz="2500" dirty="0">
                <a:latin typeface="Abadi Extra Light" panose="020B0204020104020204" pitchFamily="34" charset="0"/>
              </a:rPr>
              <a:t>  (julkaistaan vuosittain)</a:t>
            </a:r>
          </a:p>
          <a:p>
            <a:pPr marL="0" indent="0">
              <a:buNone/>
            </a:pPr>
            <a:endParaRPr lang="fi-FI" sz="1200" dirty="0">
              <a:latin typeface="Abadi Extra Light" panose="020B0204020104020204" pitchFamily="34" charset="0"/>
            </a:endParaRPr>
          </a:p>
          <a:p>
            <a:pPr marL="0" indent="0">
              <a:buNone/>
            </a:pPr>
            <a:endParaRPr lang="fi-FI" dirty="0"/>
          </a:p>
        </p:txBody>
      </p:sp>
      <p:sp>
        <p:nvSpPr>
          <p:cNvPr id="5" name="Slide Number Placeholder 5">
            <a:extLst>
              <a:ext uri="{FF2B5EF4-FFF2-40B4-BE49-F238E27FC236}">
                <a16:creationId xmlns:a16="http://schemas.microsoft.com/office/drawing/2014/main" id="{7BC046CA-9201-CFD6-0B59-6928A623F53E}"/>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45</a:t>
            </a:fld>
            <a:endParaRPr lang="fi-FI" dirty="0">
              <a:latin typeface="Abadi Extra Light" panose="020B0204020104020204" pitchFamily="34" charset="0"/>
            </a:endParaRPr>
          </a:p>
        </p:txBody>
      </p:sp>
    </p:spTree>
    <p:extLst>
      <p:ext uri="{BB962C8B-B14F-4D97-AF65-F5344CB8AC3E}">
        <p14:creationId xmlns:p14="http://schemas.microsoft.com/office/powerpoint/2010/main" val="1404272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Pohja42_Kunnan_tiedot_taulu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4220A39D-D799-4AC0-94F7-681A6A4C7C01}"/>
              </a:ext>
            </a:extLst>
          </p:cNvPr>
          <p:cNvSpPr>
            <a:spLocks noGrp="1"/>
          </p:cNvSpPr>
          <p:nvPr>
            <p:ph type="title"/>
          </p:nvPr>
        </p:nvSpPr>
        <p:spPr/>
        <p:txBody>
          <a:bodyPr/>
          <a:lstStyle/>
          <a:p>
            <a:r>
              <a:rPr lang="fi-FI" dirty="0">
                <a:latin typeface="Abadi Extra Light" panose="020B0204020104020204" pitchFamily="34" charset="0"/>
              </a:rPr>
              <a:t>Liite 1 Yhteenveto tuloksista</a:t>
            </a:r>
            <a:endParaRPr lang="fi-FI" b="1" i="1" dirty="0">
              <a:latin typeface="Abadi Extra Light" panose="020B0204020104020204" pitchFamily="34" charset="0"/>
            </a:endParaRPr>
          </a:p>
        </p:txBody>
      </p:sp>
      <p:sp>
        <p:nvSpPr>
          <p:cNvPr id="2" name="Slide Number Placeholder 5">
            <a:extLst>
              <a:ext uri="{FF2B5EF4-FFF2-40B4-BE49-F238E27FC236}">
                <a16:creationId xmlns:a16="http://schemas.microsoft.com/office/drawing/2014/main" id="{554B056A-23BC-EE5B-305F-D807E34268F9}"/>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46</a:t>
            </a:fld>
            <a:endParaRPr lang="fi-FI" dirty="0">
              <a:latin typeface="Abadi Extra Light" panose="020B0204020104020204" pitchFamily="34" charset="0"/>
            </a:endParaRPr>
          </a:p>
        </p:txBody>
      </p:sp>
      <p:pic>
        <p:nvPicPr>
          <p:cNvPr id="5" name="Picture 4" descr="Kunnan päästöt taulukkona usealta vuodelta">
            <a:extLst>
              <a:ext uri="{FF2B5EF4-FFF2-40B4-BE49-F238E27FC236}">
                <a16:creationId xmlns:a16="http://schemas.microsoft.com/office/drawing/2014/main" id="{21ECACEE-62AD-6D4C-EB28-666EA2CA78A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Kunnan päästöt taulukkona usealta vuodelta">
            <a:extLst>
              <a:ext uri="{FF2B5EF4-FFF2-40B4-BE49-F238E27FC236}">
                <a16:creationId xmlns:a16="http://schemas.microsoft.com/office/drawing/2014/main" id="{B5DB110F-6A1E-907D-29EE-4D075AA5DD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graphicFrame>
        <p:nvGraphicFramePr>
          <p:cNvPr id="3" name="Taulukko 2" descr="Kunnan päästöt taulukkona usealta vuodelta">
            <a:extLst>
              <a:ext uri="{FF2B5EF4-FFF2-40B4-BE49-F238E27FC236}">
                <a16:creationId xmlns:a16="http://schemas.microsoft.com/office/drawing/2014/main" id="{0C98AAE4-5ABD-F021-C34E-0E5BF049EE3C}"/>
              </a:ext>
            </a:extLst>
          </p:cNvPr>
          <p:cNvGraphicFramePr>
            <a:graphicFrameLocks noGrp="1"/>
          </p:cNvGraphicFramePr>
          <p:nvPr>
            <p:extLst>
              <p:ext uri="{D42A27DB-BD31-4B8C-83A1-F6EECF244321}">
                <p14:modId xmlns:p14="http://schemas.microsoft.com/office/powerpoint/2010/main" val="838012756"/>
              </p:ext>
            </p:extLst>
          </p:nvPr>
        </p:nvGraphicFramePr>
        <p:xfrm>
          <a:off x="762000" y="1524000"/>
          <a:ext cx="10337800" cy="413004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1088506418"/>
                    </a:ext>
                  </a:extLst>
                </a:gridCol>
                <a:gridCol w="482600">
                  <a:extLst>
                    <a:ext uri="{9D8B030D-6E8A-4147-A177-3AD203B41FA5}">
                      <a16:colId xmlns:a16="http://schemas.microsoft.com/office/drawing/2014/main" val="2836628349"/>
                    </a:ext>
                  </a:extLst>
                </a:gridCol>
                <a:gridCol w="482600">
                  <a:extLst>
                    <a:ext uri="{9D8B030D-6E8A-4147-A177-3AD203B41FA5}">
                      <a16:colId xmlns:a16="http://schemas.microsoft.com/office/drawing/2014/main" val="1907173841"/>
                    </a:ext>
                  </a:extLst>
                </a:gridCol>
                <a:gridCol w="482600">
                  <a:extLst>
                    <a:ext uri="{9D8B030D-6E8A-4147-A177-3AD203B41FA5}">
                      <a16:colId xmlns:a16="http://schemas.microsoft.com/office/drawing/2014/main" val="600363238"/>
                    </a:ext>
                  </a:extLst>
                </a:gridCol>
                <a:gridCol w="482600">
                  <a:extLst>
                    <a:ext uri="{9D8B030D-6E8A-4147-A177-3AD203B41FA5}">
                      <a16:colId xmlns:a16="http://schemas.microsoft.com/office/drawing/2014/main" val="3345924184"/>
                    </a:ext>
                  </a:extLst>
                </a:gridCol>
                <a:gridCol w="482600">
                  <a:extLst>
                    <a:ext uri="{9D8B030D-6E8A-4147-A177-3AD203B41FA5}">
                      <a16:colId xmlns:a16="http://schemas.microsoft.com/office/drawing/2014/main" val="2172887034"/>
                    </a:ext>
                  </a:extLst>
                </a:gridCol>
                <a:gridCol w="482600">
                  <a:extLst>
                    <a:ext uri="{9D8B030D-6E8A-4147-A177-3AD203B41FA5}">
                      <a16:colId xmlns:a16="http://schemas.microsoft.com/office/drawing/2014/main" val="68996173"/>
                    </a:ext>
                  </a:extLst>
                </a:gridCol>
                <a:gridCol w="482600">
                  <a:extLst>
                    <a:ext uri="{9D8B030D-6E8A-4147-A177-3AD203B41FA5}">
                      <a16:colId xmlns:a16="http://schemas.microsoft.com/office/drawing/2014/main" val="720394671"/>
                    </a:ext>
                  </a:extLst>
                </a:gridCol>
                <a:gridCol w="482600">
                  <a:extLst>
                    <a:ext uri="{9D8B030D-6E8A-4147-A177-3AD203B41FA5}">
                      <a16:colId xmlns:a16="http://schemas.microsoft.com/office/drawing/2014/main" val="739122017"/>
                    </a:ext>
                  </a:extLst>
                </a:gridCol>
                <a:gridCol w="482600">
                  <a:extLst>
                    <a:ext uri="{9D8B030D-6E8A-4147-A177-3AD203B41FA5}">
                      <a16:colId xmlns:a16="http://schemas.microsoft.com/office/drawing/2014/main" val="2793848095"/>
                    </a:ext>
                  </a:extLst>
                </a:gridCol>
                <a:gridCol w="482600">
                  <a:extLst>
                    <a:ext uri="{9D8B030D-6E8A-4147-A177-3AD203B41FA5}">
                      <a16:colId xmlns:a16="http://schemas.microsoft.com/office/drawing/2014/main" val="65687967"/>
                    </a:ext>
                  </a:extLst>
                </a:gridCol>
                <a:gridCol w="482600">
                  <a:extLst>
                    <a:ext uri="{9D8B030D-6E8A-4147-A177-3AD203B41FA5}">
                      <a16:colId xmlns:a16="http://schemas.microsoft.com/office/drawing/2014/main" val="260975514"/>
                    </a:ext>
                  </a:extLst>
                </a:gridCol>
                <a:gridCol w="482600">
                  <a:extLst>
                    <a:ext uri="{9D8B030D-6E8A-4147-A177-3AD203B41FA5}">
                      <a16:colId xmlns:a16="http://schemas.microsoft.com/office/drawing/2014/main" val="1507711332"/>
                    </a:ext>
                  </a:extLst>
                </a:gridCol>
                <a:gridCol w="482600">
                  <a:extLst>
                    <a:ext uri="{9D8B030D-6E8A-4147-A177-3AD203B41FA5}">
                      <a16:colId xmlns:a16="http://schemas.microsoft.com/office/drawing/2014/main" val="204326144"/>
                    </a:ext>
                  </a:extLst>
                </a:gridCol>
                <a:gridCol w="482600">
                  <a:extLst>
                    <a:ext uri="{9D8B030D-6E8A-4147-A177-3AD203B41FA5}">
                      <a16:colId xmlns:a16="http://schemas.microsoft.com/office/drawing/2014/main" val="2744587659"/>
                    </a:ext>
                  </a:extLst>
                </a:gridCol>
                <a:gridCol w="482600">
                  <a:extLst>
                    <a:ext uri="{9D8B030D-6E8A-4147-A177-3AD203B41FA5}">
                      <a16:colId xmlns:a16="http://schemas.microsoft.com/office/drawing/2014/main" val="4254362970"/>
                    </a:ext>
                  </a:extLst>
                </a:gridCol>
                <a:gridCol w="482600">
                  <a:extLst>
                    <a:ext uri="{9D8B030D-6E8A-4147-A177-3AD203B41FA5}">
                      <a16:colId xmlns:a16="http://schemas.microsoft.com/office/drawing/2014/main" val="2518829450"/>
                    </a:ext>
                  </a:extLst>
                </a:gridCol>
                <a:gridCol w="838200">
                  <a:extLst>
                    <a:ext uri="{9D8B030D-6E8A-4147-A177-3AD203B41FA5}">
                      <a16:colId xmlns:a16="http://schemas.microsoft.com/office/drawing/2014/main" val="3241471216"/>
                    </a:ext>
                  </a:extLst>
                </a:gridCol>
              </a:tblGrid>
              <a:tr h="0">
                <a:tc>
                  <a:txBody>
                    <a:bodyPr/>
                    <a:lstStyle/>
                    <a:p>
                      <a:endParaRPr lang="fi-FI" sz="900" b="0">
                        <a:latin typeface="Abadi Extra Light" panose="020B0204020104020204" pitchFamily="34" charset="0"/>
                      </a:endParaRPr>
                    </a:p>
                  </a:txBody>
                  <a:tcPr marL="50800" marR="0" marT="50800" marB="50800" anchor="ctr">
                    <a:solidFill>
                      <a:srgbClr val="969696"/>
                    </a:solidFill>
                  </a:tcPr>
                </a:tc>
                <a:tc>
                  <a:txBody>
                    <a:bodyPr/>
                    <a:lstStyle/>
                    <a:p>
                      <a:r>
                        <a:rPr lang="fi-FI" sz="900" b="0">
                          <a:latin typeface="Abadi Extra Light" panose="020B0204020104020204" pitchFamily="34" charset="0"/>
                        </a:rPr>
                        <a:t> 2008 </a:t>
                      </a:r>
                    </a:p>
                  </a:txBody>
                  <a:tcPr marL="0" marR="0" marT="50800" marB="50800" anchor="ctr" anchorCtr="1">
                    <a:lnR w="0" cmpd="sng">
                      <a:solidFill>
                        <a:schemeClr val="lt1"/>
                      </a:solidFill>
                    </a:lnR>
                    <a:solidFill>
                      <a:srgbClr val="969696"/>
                    </a:solidFill>
                  </a:tcPr>
                </a:tc>
                <a:tc>
                  <a:txBody>
                    <a:bodyPr/>
                    <a:lstStyle/>
                    <a:p>
                      <a:r>
                        <a:rPr lang="fi-FI" sz="900" b="0">
                          <a:latin typeface="Abadi Extra Light" panose="020B0204020104020204" pitchFamily="34" charset="0"/>
                        </a:rPr>
                        <a:t> 2009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 2010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 2011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 2012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 2013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 2014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 2015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 2016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 2017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 2018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 2019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 2020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 2021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 2022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  2023 *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Yksikkö</a:t>
                      </a:r>
                    </a:p>
                  </a:txBody>
                  <a:tcPr marL="0" marR="0" marT="50800" marB="50800" anchor="ctr" anchorCtr="1">
                    <a:lnL w="0" cmpd="sng">
                      <a:solidFill>
                        <a:schemeClr val="lt1"/>
                      </a:solidFill>
                    </a:lnL>
                    <a:lnR w="0" cmpd="sng">
                      <a:solidFill>
                        <a:schemeClr val="lt1"/>
                      </a:solidFill>
                    </a:lnR>
                    <a:solidFill>
                      <a:srgbClr val="969696"/>
                    </a:solidFill>
                  </a:tcPr>
                </a:tc>
                <a:extLst>
                  <a:ext uri="{0D108BD9-81ED-4DB2-BD59-A6C34878D82A}">
                    <a16:rowId xmlns:a16="http://schemas.microsoft.com/office/drawing/2014/main" val="3109212648"/>
                  </a:ext>
                </a:extLst>
              </a:tr>
              <a:tr h="0">
                <a:tc>
                  <a:txBody>
                    <a:bodyPr/>
                    <a:lstStyle/>
                    <a:p>
                      <a:r>
                        <a:rPr lang="fi-FI" sz="900" b="0">
                          <a:latin typeface="Abadi Extra Light" panose="020B0204020104020204" pitchFamily="34" charset="0"/>
                        </a:rPr>
                        <a:t>Kuluttajien sähkönkulutus</a:t>
                      </a:r>
                    </a:p>
                  </a:txBody>
                  <a:tcPr marL="50800" marR="0" marT="50800" marB="50800" anchor="ctr">
                    <a:solidFill>
                      <a:srgbClr val="DCDCDC"/>
                    </a:solidFill>
                  </a:tcPr>
                </a:tc>
                <a:tc>
                  <a:txBody>
                    <a:bodyPr/>
                    <a:lstStyle/>
                    <a:p>
                      <a:r>
                        <a:rPr lang="fi-FI" sz="900" b="0">
                          <a:latin typeface="Abadi Extra Light" panose="020B0204020104020204" pitchFamily="34" charset="0"/>
                        </a:rPr>
                        <a:t>31,4</a:t>
                      </a:r>
                    </a:p>
                  </a:txBody>
                  <a:tcPr marL="0" marR="0" marT="50800" marB="50800" anchor="ctr" anchorCtr="1">
                    <a:lnR w="0" cmpd="sng">
                      <a:solidFill>
                        <a:schemeClr val="lt1"/>
                      </a:solidFill>
                    </a:lnR>
                    <a:solidFill>
                      <a:srgbClr val="DCDCDC"/>
                    </a:solidFill>
                  </a:tcPr>
                </a:tc>
                <a:tc>
                  <a:txBody>
                    <a:bodyPr/>
                    <a:lstStyle/>
                    <a:p>
                      <a:r>
                        <a:rPr lang="fi-FI" sz="900" b="0">
                          <a:latin typeface="Abadi Extra Light" panose="020B0204020104020204" pitchFamily="34" charset="0"/>
                        </a:rPr>
                        <a:t>36,4</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43,5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37,3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24,5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23,5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23,4</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17,2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19,1</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16,3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18,9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15,7</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12,3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12,9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10,8</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7,1</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kt CO</a:t>
                      </a:r>
                      <a:r>
                        <a:rPr lang="fi-FI" sz="1400" b="0" baseline="-25000">
                          <a:latin typeface="Abadi Extra 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CDCDC"/>
                    </a:solidFill>
                  </a:tcPr>
                </a:tc>
                <a:extLst>
                  <a:ext uri="{0D108BD9-81ED-4DB2-BD59-A6C34878D82A}">
                    <a16:rowId xmlns:a16="http://schemas.microsoft.com/office/drawing/2014/main" val="4004828507"/>
                  </a:ext>
                </a:extLst>
              </a:tr>
              <a:tr h="0">
                <a:tc>
                  <a:txBody>
                    <a:bodyPr/>
                    <a:lstStyle/>
                    <a:p>
                      <a:r>
                        <a:rPr lang="fi-FI" sz="900" b="0">
                          <a:latin typeface="Abadi Extra Light" panose="020B0204020104020204" pitchFamily="34" charset="0"/>
                        </a:rPr>
                        <a:t>Sähkölämmitys</a:t>
                      </a:r>
                    </a:p>
                  </a:txBody>
                  <a:tcPr marL="50800" marR="0" marT="50800" marB="50800" anchor="ctr">
                    <a:solidFill>
                      <a:srgbClr val="D2D2D2"/>
                    </a:solidFill>
                  </a:tcPr>
                </a:tc>
                <a:tc>
                  <a:txBody>
                    <a:bodyPr/>
                    <a:lstStyle/>
                    <a:p>
                      <a:r>
                        <a:rPr lang="fi-FI" sz="900" b="0">
                          <a:latin typeface="Abadi Extra Light" panose="020B0204020104020204" pitchFamily="34" charset="0"/>
                        </a:rPr>
                        <a:t>15,8</a:t>
                      </a:r>
                    </a:p>
                  </a:txBody>
                  <a:tcPr marL="0" marR="0" marT="50800" marB="50800" anchor="ctr" anchorCtr="1">
                    <a:lnR w="0" cmpd="sng">
                      <a:solidFill>
                        <a:schemeClr val="lt1"/>
                      </a:solidFill>
                    </a:lnR>
                    <a:solidFill>
                      <a:srgbClr val="D2D2D2"/>
                    </a:solidFill>
                  </a:tcPr>
                </a:tc>
                <a:tc>
                  <a:txBody>
                    <a:bodyPr/>
                    <a:lstStyle/>
                    <a:p>
                      <a:r>
                        <a:rPr lang="fi-FI" sz="900" b="0">
                          <a:latin typeface="Abadi Extra Light" panose="020B0204020104020204" pitchFamily="34" charset="0"/>
                        </a:rPr>
                        <a:t>20,6</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29,5</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20,8</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14,7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16,3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12,6</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9,9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11,5</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10,2</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11,9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10,0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7,1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9,0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7,9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5,4</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kt CO</a:t>
                      </a:r>
                      <a:r>
                        <a:rPr lang="fi-FI" sz="1400" b="0" baseline="-25000">
                          <a:latin typeface="Abadi Extra 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2D2D2"/>
                    </a:solidFill>
                  </a:tcPr>
                </a:tc>
                <a:extLst>
                  <a:ext uri="{0D108BD9-81ED-4DB2-BD59-A6C34878D82A}">
                    <a16:rowId xmlns:a16="http://schemas.microsoft.com/office/drawing/2014/main" val="424891188"/>
                  </a:ext>
                </a:extLst>
              </a:tr>
              <a:tr h="0">
                <a:tc>
                  <a:txBody>
                    <a:bodyPr/>
                    <a:lstStyle/>
                    <a:p>
                      <a:r>
                        <a:rPr lang="fi-FI" sz="900" b="0">
                          <a:latin typeface="Abadi Extra Light" panose="020B0204020104020204" pitchFamily="34" charset="0"/>
                        </a:rPr>
                        <a:t>Maalämpö</a:t>
                      </a:r>
                    </a:p>
                  </a:txBody>
                  <a:tcPr marL="50800" marR="0" marT="50800" marB="50800" anchor="ctr">
                    <a:solidFill>
                      <a:srgbClr val="DCDCDC"/>
                    </a:solidFill>
                  </a:tcPr>
                </a:tc>
                <a:tc>
                  <a:txBody>
                    <a:bodyPr/>
                    <a:lstStyle/>
                    <a:p>
                      <a:endParaRPr lang="fi-FI" sz="900" b="0">
                        <a:latin typeface="Abadi Extra Light" panose="020B0204020104020204" pitchFamily="34" charset="0"/>
                      </a:endParaRPr>
                    </a:p>
                  </a:txBody>
                  <a:tcPr marL="0" marR="0" marT="50800" marB="50800" anchor="ctr" anchorCtr="1">
                    <a:lnR w="0" cmpd="sng">
                      <a:solidFill>
                        <a:schemeClr val="lt1"/>
                      </a:solidFill>
                    </a:lnR>
                    <a:solidFill>
                      <a:srgbClr val="DCDCDC"/>
                    </a:solidFill>
                  </a:tcPr>
                </a:tc>
                <a:tc>
                  <a:txBody>
                    <a:bodyPr/>
                    <a:lstStyle/>
                    <a:p>
                      <a:r>
                        <a:rPr lang="fi-FI" sz="900" b="0">
                          <a:latin typeface="Abadi Extra Light" panose="020B0204020104020204" pitchFamily="34" charset="0"/>
                        </a:rPr>
                        <a:t>0,2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0,3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0,2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0,2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0,3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0,3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0,3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0,3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0,3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0,4</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0,3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0,3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0,3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0,3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0,2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kt CO</a:t>
                      </a:r>
                      <a:r>
                        <a:rPr lang="fi-FI" sz="1400" b="0" baseline="-25000">
                          <a:latin typeface="Abadi Extra 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CDCDC"/>
                    </a:solidFill>
                  </a:tcPr>
                </a:tc>
                <a:extLst>
                  <a:ext uri="{0D108BD9-81ED-4DB2-BD59-A6C34878D82A}">
                    <a16:rowId xmlns:a16="http://schemas.microsoft.com/office/drawing/2014/main" val="864811149"/>
                  </a:ext>
                </a:extLst>
              </a:tr>
              <a:tr h="0">
                <a:tc>
                  <a:txBody>
                    <a:bodyPr/>
                    <a:lstStyle/>
                    <a:p>
                      <a:r>
                        <a:rPr lang="fi-FI" sz="900" b="0">
                          <a:latin typeface="Abadi Extra Light" panose="020B0204020104020204" pitchFamily="34" charset="0"/>
                        </a:rPr>
                        <a:t>Kaukolämpö</a:t>
                      </a:r>
                    </a:p>
                  </a:txBody>
                  <a:tcPr marL="50800" marR="0" marT="50800" marB="50800" anchor="ctr">
                    <a:solidFill>
                      <a:srgbClr val="D2D2D2"/>
                    </a:solidFill>
                  </a:tcPr>
                </a:tc>
                <a:tc>
                  <a:txBody>
                    <a:bodyPr/>
                    <a:lstStyle/>
                    <a:p>
                      <a:r>
                        <a:rPr lang="fi-FI" sz="900" b="0">
                          <a:latin typeface="Abadi Extra Light" panose="020B0204020104020204" pitchFamily="34" charset="0"/>
                        </a:rPr>
                        <a:t>8,8</a:t>
                      </a:r>
                    </a:p>
                  </a:txBody>
                  <a:tcPr marL="0" marR="0" marT="50800" marB="50800" anchor="ctr" anchorCtr="1">
                    <a:lnR w="0" cmpd="sng">
                      <a:solidFill>
                        <a:schemeClr val="lt1"/>
                      </a:solidFill>
                    </a:lnR>
                    <a:solidFill>
                      <a:srgbClr val="D2D2D2"/>
                    </a:solidFill>
                  </a:tcPr>
                </a:tc>
                <a:tc>
                  <a:txBody>
                    <a:bodyPr/>
                    <a:lstStyle/>
                    <a:p>
                      <a:r>
                        <a:rPr lang="fi-FI" sz="900" b="0">
                          <a:latin typeface="Abadi Extra Light" panose="020B0204020104020204" pitchFamily="34" charset="0"/>
                        </a:rPr>
                        <a:t>18,2</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24,8</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15,0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14,5</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10,7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11,4</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13,1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12,3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16,9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23,7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22,0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16,0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17,0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22,4</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16,4</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kt CO</a:t>
                      </a:r>
                      <a:r>
                        <a:rPr lang="fi-FI" sz="1400" b="0" baseline="-25000">
                          <a:latin typeface="Abadi Extra 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2D2D2"/>
                    </a:solidFill>
                  </a:tcPr>
                </a:tc>
                <a:extLst>
                  <a:ext uri="{0D108BD9-81ED-4DB2-BD59-A6C34878D82A}">
                    <a16:rowId xmlns:a16="http://schemas.microsoft.com/office/drawing/2014/main" val="3055198099"/>
                  </a:ext>
                </a:extLst>
              </a:tr>
              <a:tr h="0">
                <a:tc>
                  <a:txBody>
                    <a:bodyPr/>
                    <a:lstStyle/>
                    <a:p>
                      <a:r>
                        <a:rPr lang="fi-FI" sz="900" b="0">
                          <a:latin typeface="Abadi Extra Light" panose="020B0204020104020204" pitchFamily="34" charset="0"/>
                        </a:rPr>
                        <a:t>Erillislämmitys</a:t>
                      </a:r>
                    </a:p>
                  </a:txBody>
                  <a:tcPr marL="50800" marR="0" marT="50800" marB="50800" anchor="ctr">
                    <a:solidFill>
                      <a:srgbClr val="DCDCDC"/>
                    </a:solidFill>
                  </a:tcPr>
                </a:tc>
                <a:tc>
                  <a:txBody>
                    <a:bodyPr/>
                    <a:lstStyle/>
                    <a:p>
                      <a:r>
                        <a:rPr lang="fi-FI" sz="900" b="0">
                          <a:latin typeface="Abadi Extra Light" panose="020B0204020104020204" pitchFamily="34" charset="0"/>
                        </a:rPr>
                        <a:t>24,7</a:t>
                      </a:r>
                    </a:p>
                  </a:txBody>
                  <a:tcPr marL="0" marR="0" marT="50800" marB="50800" anchor="ctr" anchorCtr="1">
                    <a:lnR w="0" cmpd="sng">
                      <a:solidFill>
                        <a:schemeClr val="lt1"/>
                      </a:solidFill>
                    </a:lnR>
                    <a:solidFill>
                      <a:srgbClr val="DCDCDC"/>
                    </a:solidFill>
                  </a:tcPr>
                </a:tc>
                <a:tc>
                  <a:txBody>
                    <a:bodyPr/>
                    <a:lstStyle/>
                    <a:p>
                      <a:r>
                        <a:rPr lang="fi-FI" sz="900" b="0">
                          <a:latin typeface="Abadi Extra Light" panose="020B0204020104020204" pitchFamily="34" charset="0"/>
                        </a:rPr>
                        <a:t>27,0</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30,9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24,6</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26,8</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24,5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24,5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22,7</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24,1</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23,1</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22,4</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20,9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18,9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19,0</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17,4</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18,2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kt CO</a:t>
                      </a:r>
                      <a:r>
                        <a:rPr lang="fi-FI" sz="1400" b="0" baseline="-25000">
                          <a:latin typeface="Abadi Extra 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CDCDC"/>
                    </a:solidFill>
                  </a:tcPr>
                </a:tc>
                <a:extLst>
                  <a:ext uri="{0D108BD9-81ED-4DB2-BD59-A6C34878D82A}">
                    <a16:rowId xmlns:a16="http://schemas.microsoft.com/office/drawing/2014/main" val="4101177912"/>
                  </a:ext>
                </a:extLst>
              </a:tr>
              <a:tr h="0">
                <a:tc>
                  <a:txBody>
                    <a:bodyPr/>
                    <a:lstStyle/>
                    <a:p>
                      <a:r>
                        <a:rPr lang="fi-FI" sz="900" b="0">
                          <a:latin typeface="Abadi Extra Light" panose="020B0204020104020204" pitchFamily="34" charset="0"/>
                        </a:rPr>
                        <a:t>Tieliikenne</a:t>
                      </a:r>
                    </a:p>
                  </a:txBody>
                  <a:tcPr marL="50800" marR="0" marT="50800" marB="50800" anchor="ctr">
                    <a:solidFill>
                      <a:srgbClr val="D2D2D2"/>
                    </a:solidFill>
                  </a:tcPr>
                </a:tc>
                <a:tc>
                  <a:txBody>
                    <a:bodyPr/>
                    <a:lstStyle/>
                    <a:p>
                      <a:r>
                        <a:rPr lang="fi-FI" sz="900" b="0">
                          <a:latin typeface="Abadi Extra Light" panose="020B0204020104020204" pitchFamily="34" charset="0"/>
                        </a:rPr>
                        <a:t>62,6</a:t>
                      </a:r>
                    </a:p>
                  </a:txBody>
                  <a:tcPr marL="0" marR="0" marT="50800" marB="50800" anchor="ctr" anchorCtr="1">
                    <a:lnR w="0" cmpd="sng">
                      <a:solidFill>
                        <a:schemeClr val="lt1"/>
                      </a:solidFill>
                    </a:lnR>
                    <a:solidFill>
                      <a:srgbClr val="D2D2D2"/>
                    </a:solidFill>
                  </a:tcPr>
                </a:tc>
                <a:tc>
                  <a:txBody>
                    <a:bodyPr/>
                    <a:lstStyle/>
                    <a:p>
                      <a:r>
                        <a:rPr lang="fi-FI" sz="900" b="0">
                          <a:latin typeface="Abadi Extra Light" panose="020B0204020104020204" pitchFamily="34" charset="0"/>
                        </a:rPr>
                        <a:t>59,1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61,2</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59,9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59,0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59,1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53,5</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54,0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59,8</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55,7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56,9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55,1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51,3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48,9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47,7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49,0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kt CO</a:t>
                      </a:r>
                      <a:r>
                        <a:rPr lang="fi-FI" sz="1400" b="0" baseline="-25000">
                          <a:latin typeface="Abadi Extra 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2D2D2"/>
                    </a:solidFill>
                  </a:tcPr>
                </a:tc>
                <a:extLst>
                  <a:ext uri="{0D108BD9-81ED-4DB2-BD59-A6C34878D82A}">
                    <a16:rowId xmlns:a16="http://schemas.microsoft.com/office/drawing/2014/main" val="3758656365"/>
                  </a:ext>
                </a:extLst>
              </a:tr>
              <a:tr h="0">
                <a:tc>
                  <a:txBody>
                    <a:bodyPr/>
                    <a:lstStyle/>
                    <a:p>
                      <a:r>
                        <a:rPr lang="fi-FI" sz="900" b="0">
                          <a:latin typeface="Abadi Extra Light" panose="020B0204020104020204" pitchFamily="34" charset="0"/>
                        </a:rPr>
                        <a:t>Maatalous</a:t>
                      </a:r>
                    </a:p>
                  </a:txBody>
                  <a:tcPr marL="50800" marR="0" marT="50800" marB="50800" anchor="ctr">
                    <a:solidFill>
                      <a:srgbClr val="DCDCDC"/>
                    </a:solidFill>
                  </a:tcPr>
                </a:tc>
                <a:tc>
                  <a:txBody>
                    <a:bodyPr/>
                    <a:lstStyle/>
                    <a:p>
                      <a:r>
                        <a:rPr lang="fi-FI" sz="900" b="0">
                          <a:latin typeface="Abadi Extra Light" panose="020B0204020104020204" pitchFamily="34" charset="0"/>
                        </a:rPr>
                        <a:t>11,4</a:t>
                      </a:r>
                    </a:p>
                  </a:txBody>
                  <a:tcPr marL="0" marR="0" marT="50800" marB="50800" anchor="ctr" anchorCtr="1">
                    <a:lnR w="0" cmpd="sng">
                      <a:solidFill>
                        <a:schemeClr val="lt1"/>
                      </a:solidFill>
                    </a:lnR>
                    <a:solidFill>
                      <a:srgbClr val="DCDCDC"/>
                    </a:solidFill>
                  </a:tcPr>
                </a:tc>
                <a:tc>
                  <a:txBody>
                    <a:bodyPr/>
                    <a:lstStyle/>
                    <a:p>
                      <a:r>
                        <a:rPr lang="fi-FI" sz="900" b="0">
                          <a:latin typeface="Abadi Extra Light" panose="020B0204020104020204" pitchFamily="34" charset="0"/>
                        </a:rPr>
                        <a:t>11,4</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11,8</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11,2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10,7</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10,2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12,3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10,5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10,6</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10,0</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9,8</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10,3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10,3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9,4</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9,2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9,0</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kt CO</a:t>
                      </a:r>
                      <a:r>
                        <a:rPr lang="fi-FI" sz="1400" b="0" baseline="-25000">
                          <a:latin typeface="Abadi Extra 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CDCDC"/>
                    </a:solidFill>
                  </a:tcPr>
                </a:tc>
                <a:extLst>
                  <a:ext uri="{0D108BD9-81ED-4DB2-BD59-A6C34878D82A}">
                    <a16:rowId xmlns:a16="http://schemas.microsoft.com/office/drawing/2014/main" val="318401438"/>
                  </a:ext>
                </a:extLst>
              </a:tr>
              <a:tr h="0">
                <a:tc>
                  <a:txBody>
                    <a:bodyPr/>
                    <a:lstStyle/>
                    <a:p>
                      <a:r>
                        <a:rPr lang="fi-FI" sz="900" b="0">
                          <a:latin typeface="Abadi Extra Light" panose="020B0204020104020204" pitchFamily="34" charset="0"/>
                        </a:rPr>
                        <a:t>Jätehuolto</a:t>
                      </a:r>
                    </a:p>
                  </a:txBody>
                  <a:tcPr marL="50800" marR="0" marT="50800" marB="50800" anchor="ctr">
                    <a:solidFill>
                      <a:srgbClr val="D2D2D2"/>
                    </a:solidFill>
                  </a:tcPr>
                </a:tc>
                <a:tc>
                  <a:txBody>
                    <a:bodyPr/>
                    <a:lstStyle/>
                    <a:p>
                      <a:r>
                        <a:rPr lang="fi-FI" sz="900" b="0">
                          <a:latin typeface="Abadi Extra Light" panose="020B0204020104020204" pitchFamily="34" charset="0"/>
                        </a:rPr>
                        <a:t>23,5</a:t>
                      </a:r>
                    </a:p>
                  </a:txBody>
                  <a:tcPr marL="0" marR="0" marT="50800" marB="50800" anchor="ctr" anchorCtr="1">
                    <a:lnR w="0" cmpd="sng">
                      <a:solidFill>
                        <a:schemeClr val="lt1"/>
                      </a:solidFill>
                    </a:lnR>
                    <a:solidFill>
                      <a:srgbClr val="D2D2D2"/>
                    </a:solidFill>
                  </a:tcPr>
                </a:tc>
                <a:tc>
                  <a:txBody>
                    <a:bodyPr/>
                    <a:lstStyle/>
                    <a:p>
                      <a:r>
                        <a:rPr lang="fi-FI" sz="900" b="0">
                          <a:latin typeface="Abadi Extra Light" panose="020B0204020104020204" pitchFamily="34" charset="0"/>
                        </a:rPr>
                        <a:t>23,0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14,9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10,5</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14,3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13,7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14,7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13,1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10,9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9,7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9,3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10,2</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8,9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9,6</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9,4</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9,4</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kt CO</a:t>
                      </a:r>
                      <a:r>
                        <a:rPr lang="fi-FI" sz="1400" b="0" baseline="-25000">
                          <a:latin typeface="Abadi Extra 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2D2D2"/>
                    </a:solidFill>
                  </a:tcPr>
                </a:tc>
                <a:extLst>
                  <a:ext uri="{0D108BD9-81ED-4DB2-BD59-A6C34878D82A}">
                    <a16:rowId xmlns:a16="http://schemas.microsoft.com/office/drawing/2014/main" val="922550197"/>
                  </a:ext>
                </a:extLst>
              </a:tr>
              <a:tr h="0">
                <a:tc>
                  <a:txBody>
                    <a:bodyPr/>
                    <a:lstStyle/>
                    <a:p>
                      <a:r>
                        <a:rPr lang="fi-FI" sz="900" b="0">
                          <a:latin typeface="Abadi Extra Light" panose="020B0204020104020204" pitchFamily="34" charset="0"/>
                        </a:rPr>
                        <a:t>Päästöt yhteensä</a:t>
                      </a:r>
                    </a:p>
                  </a:txBody>
                  <a:tcPr marL="50800" marR="0" marT="50800" marB="50800" anchor="ctr">
                    <a:solidFill>
                      <a:srgbClr val="DCDCDC"/>
                    </a:solidFill>
                  </a:tcPr>
                </a:tc>
                <a:tc>
                  <a:txBody>
                    <a:bodyPr/>
                    <a:lstStyle/>
                    <a:p>
                      <a:r>
                        <a:rPr lang="fi-FI" sz="900" b="0">
                          <a:latin typeface="Abadi Extra Light" panose="020B0204020104020204" pitchFamily="34" charset="0"/>
                        </a:rPr>
                        <a:t>178,1</a:t>
                      </a:r>
                    </a:p>
                  </a:txBody>
                  <a:tcPr marL="0" marR="0" marT="50800" marB="50800" anchor="ctr" anchorCtr="1">
                    <a:lnR w="0" cmpd="sng">
                      <a:solidFill>
                        <a:schemeClr val="lt1"/>
                      </a:solidFill>
                    </a:lnR>
                    <a:solidFill>
                      <a:srgbClr val="DCDCDC"/>
                    </a:solidFill>
                  </a:tcPr>
                </a:tc>
                <a:tc>
                  <a:txBody>
                    <a:bodyPr/>
                    <a:lstStyle/>
                    <a:p>
                      <a:r>
                        <a:rPr lang="fi-FI" sz="900" b="0">
                          <a:latin typeface="Abadi Extra Light" panose="020B0204020104020204" pitchFamily="34" charset="0"/>
                        </a:rPr>
                        <a:t>196,0</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216,9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179,5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164,7</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158,2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152,6</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140,9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148,6</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142,1</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153,4</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144,6</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125,0</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126,1</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125,2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114,8</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kt CO</a:t>
                      </a:r>
                      <a:r>
                        <a:rPr lang="fi-FI" sz="1400" b="0" baseline="-25000">
                          <a:latin typeface="Abadi Extra 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CDCDC"/>
                    </a:solidFill>
                  </a:tcPr>
                </a:tc>
                <a:extLst>
                  <a:ext uri="{0D108BD9-81ED-4DB2-BD59-A6C34878D82A}">
                    <a16:rowId xmlns:a16="http://schemas.microsoft.com/office/drawing/2014/main" val="2755338384"/>
                  </a:ext>
                </a:extLst>
              </a:tr>
              <a:tr h="0">
                <a:tc>
                  <a:txBody>
                    <a:bodyPr/>
                    <a:lstStyle/>
                    <a:p>
                      <a:r>
                        <a:rPr lang="fi-FI" sz="900" b="0">
                          <a:latin typeface="Abadi Extra Light" panose="020B0204020104020204" pitchFamily="34" charset="0"/>
                        </a:rPr>
                        <a:t>Teollisuuden sähkönkulutus</a:t>
                      </a:r>
                    </a:p>
                  </a:txBody>
                  <a:tcPr marL="50800" marR="0" marT="50800" marB="50800" anchor="ctr">
                    <a:solidFill>
                      <a:srgbClr val="D2D2D2"/>
                    </a:solidFill>
                  </a:tcPr>
                </a:tc>
                <a:tc>
                  <a:txBody>
                    <a:bodyPr/>
                    <a:lstStyle/>
                    <a:p>
                      <a:r>
                        <a:rPr lang="fi-FI" sz="900" b="0">
                          <a:latin typeface="Abadi Extra Light" panose="020B0204020104020204" pitchFamily="34" charset="0"/>
                        </a:rPr>
                        <a:t>394,6</a:t>
                      </a:r>
                    </a:p>
                  </a:txBody>
                  <a:tcPr marL="0" marR="0" marT="50800" marB="50800" anchor="ctr" anchorCtr="1">
                    <a:lnR w="0" cmpd="sng">
                      <a:solidFill>
                        <a:schemeClr val="lt1"/>
                      </a:solidFill>
                    </a:lnR>
                    <a:solidFill>
                      <a:srgbClr val="D2D2D2"/>
                    </a:solidFill>
                  </a:tcPr>
                </a:tc>
                <a:tc>
                  <a:txBody>
                    <a:bodyPr/>
                    <a:lstStyle/>
                    <a:p>
                      <a:r>
                        <a:rPr lang="fi-FI" sz="900" b="0">
                          <a:latin typeface="Abadi Extra Light" panose="020B0204020104020204" pitchFamily="34" charset="0"/>
                        </a:rPr>
                        <a:t>361,9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472,0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362,2</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264,7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315,1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244,7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200,7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199,7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175,3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216,1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161,0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98,1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119,8</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82,1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endParaRPr lang="fi-FI" sz="900" b="0">
                        <a:latin typeface="Abadi Extra Light" panose="020B0204020104020204" pitchFamily="34" charset="0"/>
                      </a:endParaRP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kt CO</a:t>
                      </a:r>
                      <a:r>
                        <a:rPr lang="fi-FI" sz="1400" b="0" baseline="-25000">
                          <a:latin typeface="Abadi Extra 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2D2D2"/>
                    </a:solidFill>
                  </a:tcPr>
                </a:tc>
                <a:extLst>
                  <a:ext uri="{0D108BD9-81ED-4DB2-BD59-A6C34878D82A}">
                    <a16:rowId xmlns:a16="http://schemas.microsoft.com/office/drawing/2014/main" val="4117572058"/>
                  </a:ext>
                </a:extLst>
              </a:tr>
              <a:tr h="0">
                <a:tc>
                  <a:txBody>
                    <a:bodyPr/>
                    <a:lstStyle/>
                    <a:p>
                      <a:r>
                        <a:rPr lang="fi-FI" sz="900" b="0">
                          <a:latin typeface="Abadi Extra Light" panose="020B0204020104020204" pitchFamily="34" charset="0"/>
                        </a:rPr>
                        <a:t>Teollisuus ja työkoneet</a:t>
                      </a:r>
                    </a:p>
                  </a:txBody>
                  <a:tcPr marL="50800" marR="0" marT="50800" marB="50800" anchor="ctr">
                    <a:solidFill>
                      <a:srgbClr val="DCDCDC"/>
                    </a:solidFill>
                  </a:tcPr>
                </a:tc>
                <a:tc>
                  <a:txBody>
                    <a:bodyPr/>
                    <a:lstStyle/>
                    <a:p>
                      <a:r>
                        <a:rPr lang="fi-FI" sz="900" b="0">
                          <a:latin typeface="Abadi Extra Light" panose="020B0204020104020204" pitchFamily="34" charset="0"/>
                        </a:rPr>
                        <a:t>118,1</a:t>
                      </a:r>
                    </a:p>
                  </a:txBody>
                  <a:tcPr marL="0" marR="0" marT="50800" marB="50800" anchor="ctr" anchorCtr="1">
                    <a:lnR w="0" cmpd="sng">
                      <a:solidFill>
                        <a:schemeClr val="lt1"/>
                      </a:solidFill>
                    </a:lnR>
                    <a:solidFill>
                      <a:srgbClr val="DCDCDC"/>
                    </a:solidFill>
                  </a:tcPr>
                </a:tc>
                <a:tc>
                  <a:txBody>
                    <a:bodyPr/>
                    <a:lstStyle/>
                    <a:p>
                      <a:r>
                        <a:rPr lang="fi-FI" sz="900" b="0">
                          <a:latin typeface="Abadi Extra Light" panose="020B0204020104020204" pitchFamily="34" charset="0"/>
                        </a:rPr>
                        <a:t>122,2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167,1</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166,6</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148,1</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130,3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108,5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160,1</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162,9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175,7</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192,1</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187,6</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204,4</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170,8</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145,0</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endParaRPr lang="fi-FI" sz="900" b="0">
                        <a:latin typeface="Abadi Extra Light" panose="020B0204020104020204" pitchFamily="34" charset="0"/>
                      </a:endParaRP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kt CO</a:t>
                      </a:r>
                      <a:r>
                        <a:rPr lang="fi-FI" sz="1400" b="0" baseline="-25000">
                          <a:latin typeface="Abadi Extra 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CDCDC"/>
                    </a:solidFill>
                  </a:tcPr>
                </a:tc>
                <a:extLst>
                  <a:ext uri="{0D108BD9-81ED-4DB2-BD59-A6C34878D82A}">
                    <a16:rowId xmlns:a16="http://schemas.microsoft.com/office/drawing/2014/main" val="3565530885"/>
                  </a:ext>
                </a:extLst>
              </a:tr>
              <a:tr h="0">
                <a:tc>
                  <a:txBody>
                    <a:bodyPr/>
                    <a:lstStyle/>
                    <a:p>
                      <a:r>
                        <a:rPr lang="fi-FI" sz="900" b="0">
                          <a:latin typeface="Abadi Extra Light" panose="020B0204020104020204" pitchFamily="34" charset="0"/>
                        </a:rPr>
                        <a:t>Päästöt yhteensä, ml. teoll.</a:t>
                      </a:r>
                    </a:p>
                  </a:txBody>
                  <a:tcPr marL="50800" marR="0" marT="50800" marB="50800" anchor="ctr">
                    <a:solidFill>
                      <a:srgbClr val="D2D2D2"/>
                    </a:solidFill>
                  </a:tcPr>
                </a:tc>
                <a:tc>
                  <a:txBody>
                    <a:bodyPr/>
                    <a:lstStyle/>
                    <a:p>
                      <a:r>
                        <a:rPr lang="fi-FI" sz="900" b="0">
                          <a:latin typeface="Abadi Extra Light" panose="020B0204020104020204" pitchFamily="34" charset="0"/>
                        </a:rPr>
                        <a:t>690,8</a:t>
                      </a:r>
                    </a:p>
                  </a:txBody>
                  <a:tcPr marL="0" marR="0" marT="50800" marB="50800" anchor="ctr" anchorCtr="1">
                    <a:lnR w="0" cmpd="sng">
                      <a:solidFill>
                        <a:schemeClr val="lt1"/>
                      </a:solidFill>
                    </a:lnR>
                    <a:solidFill>
                      <a:srgbClr val="D2D2D2"/>
                    </a:solidFill>
                  </a:tcPr>
                </a:tc>
                <a:tc>
                  <a:txBody>
                    <a:bodyPr/>
                    <a:lstStyle/>
                    <a:p>
                      <a:r>
                        <a:rPr lang="fi-FI" sz="900" b="0">
                          <a:latin typeface="Abadi Extra Light" panose="020B0204020104020204" pitchFamily="34" charset="0"/>
                        </a:rPr>
                        <a:t>680,1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856,0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708,2</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577,5</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603,6</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505,8</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501,7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511,2</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493,2</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561,5</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493,2</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427,5</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416,8</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352,4</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endParaRPr lang="fi-FI" sz="900" b="0" dirty="0">
                        <a:latin typeface="Abadi Extra Light" panose="020B0204020104020204" pitchFamily="34" charset="0"/>
                      </a:endParaRP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kt CO</a:t>
                      </a:r>
                      <a:r>
                        <a:rPr lang="fi-FI" sz="1400" b="0" baseline="-25000">
                          <a:latin typeface="Abadi Extra 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2D2D2"/>
                    </a:solidFill>
                  </a:tcPr>
                </a:tc>
                <a:extLst>
                  <a:ext uri="{0D108BD9-81ED-4DB2-BD59-A6C34878D82A}">
                    <a16:rowId xmlns:a16="http://schemas.microsoft.com/office/drawing/2014/main" val="3021285343"/>
                  </a:ext>
                </a:extLst>
              </a:tr>
              <a:tr h="0">
                <a:tc>
                  <a:txBody>
                    <a:bodyPr/>
                    <a:lstStyle/>
                    <a:p>
                      <a:r>
                        <a:rPr lang="fi-FI" sz="900" b="0">
                          <a:latin typeface="Abadi Extra Light" panose="020B0204020104020204" pitchFamily="34" charset="0"/>
                        </a:rPr>
                        <a:t>Päästöt asukasta kohden</a:t>
                      </a:r>
                    </a:p>
                  </a:txBody>
                  <a:tcPr marL="50800" marR="0" marT="50800" marB="50800" anchor="ctr">
                    <a:solidFill>
                      <a:srgbClr val="DCDCDC"/>
                    </a:solidFill>
                  </a:tcPr>
                </a:tc>
                <a:tc>
                  <a:txBody>
                    <a:bodyPr/>
                    <a:lstStyle/>
                    <a:p>
                      <a:r>
                        <a:rPr lang="fi-FI" sz="900" b="0">
                          <a:latin typeface="Abadi Extra Light" panose="020B0204020104020204" pitchFamily="34" charset="0"/>
                        </a:rPr>
                        <a:t>4,5</a:t>
                      </a:r>
                    </a:p>
                  </a:txBody>
                  <a:tcPr marL="0" marR="0" marT="50800" marB="50800" anchor="ctr" anchorCtr="1">
                    <a:lnR w="0" cmpd="sng">
                      <a:solidFill>
                        <a:schemeClr val="lt1"/>
                      </a:solidFill>
                    </a:lnR>
                    <a:solidFill>
                      <a:srgbClr val="DCDCDC"/>
                    </a:solidFill>
                  </a:tcPr>
                </a:tc>
                <a:tc>
                  <a:txBody>
                    <a:bodyPr/>
                    <a:lstStyle/>
                    <a:p>
                      <a:r>
                        <a:rPr lang="fi-FI" sz="900" b="0">
                          <a:latin typeface="Abadi Extra Light" panose="020B0204020104020204" pitchFamily="34" charset="0"/>
                        </a:rPr>
                        <a:t>4,9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5,5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4,5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4,1</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4,0</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3,8</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3,8</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3,6</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3,7</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3,0</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t CO</a:t>
                      </a:r>
                      <a:r>
                        <a:rPr lang="fi-FI" sz="1400" b="0" baseline="-25000">
                          <a:latin typeface="Abadi Extra Light" panose="020B0204020104020204" pitchFamily="34" charset="0"/>
                        </a:rPr>
                        <a:t>2-ekv/as.</a:t>
                      </a:r>
                    </a:p>
                  </a:txBody>
                  <a:tcPr marL="0" marR="0" marT="50800" marB="50800" anchor="ctr" anchorCtr="1">
                    <a:lnL w="0" cmpd="sng">
                      <a:solidFill>
                        <a:schemeClr val="lt1"/>
                      </a:solidFill>
                    </a:lnL>
                    <a:lnR w="0" cmpd="sng">
                      <a:solidFill>
                        <a:schemeClr val="lt1"/>
                      </a:solidFill>
                    </a:lnR>
                    <a:solidFill>
                      <a:srgbClr val="DCDCDC"/>
                    </a:solidFill>
                  </a:tcPr>
                </a:tc>
                <a:extLst>
                  <a:ext uri="{0D108BD9-81ED-4DB2-BD59-A6C34878D82A}">
                    <a16:rowId xmlns:a16="http://schemas.microsoft.com/office/drawing/2014/main" val="4273512303"/>
                  </a:ext>
                </a:extLst>
              </a:tr>
              <a:tr h="0">
                <a:tc>
                  <a:txBody>
                    <a:bodyPr/>
                    <a:lstStyle/>
                    <a:p>
                      <a:r>
                        <a:rPr lang="fi-FI" sz="900" b="0">
                          <a:latin typeface="Abadi Extra Light" panose="020B0204020104020204" pitchFamily="34" charset="0"/>
                        </a:rPr>
                        <a:t>Päästöt as. kohden, ml. teoll.</a:t>
                      </a:r>
                    </a:p>
                  </a:txBody>
                  <a:tcPr marL="50800" marR="0" marT="50800" marB="50800" anchor="ctr">
                    <a:solidFill>
                      <a:srgbClr val="D2D2D2"/>
                    </a:solidFill>
                  </a:tcPr>
                </a:tc>
                <a:tc>
                  <a:txBody>
                    <a:bodyPr/>
                    <a:lstStyle/>
                    <a:p>
                      <a:r>
                        <a:rPr lang="fi-FI" sz="900" b="0">
                          <a:latin typeface="Abadi Extra Light" panose="020B0204020104020204" pitchFamily="34" charset="0"/>
                        </a:rPr>
                        <a:t>17,4</a:t>
                      </a:r>
                    </a:p>
                  </a:txBody>
                  <a:tcPr marL="0" marR="0" marT="50800" marB="50800" anchor="ctr" anchorCtr="1">
                    <a:lnR w="0" cmpd="sng">
                      <a:solidFill>
                        <a:schemeClr val="lt1"/>
                      </a:solidFill>
                    </a:lnR>
                    <a:solidFill>
                      <a:srgbClr val="D2D2D2"/>
                    </a:solidFill>
                  </a:tcPr>
                </a:tc>
                <a:tc>
                  <a:txBody>
                    <a:bodyPr/>
                    <a:lstStyle/>
                    <a:p>
                      <a:r>
                        <a:rPr lang="fi-FI" sz="900" b="0">
                          <a:latin typeface="Abadi Extra Light" panose="020B0204020104020204" pitchFamily="34" charset="0"/>
                        </a:rPr>
                        <a:t>17,1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21,6</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17,8</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14,5</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15,1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12,7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12,6</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12,9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12,4</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14,3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12,6</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11,0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10,7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9,1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endParaRPr lang="fi-FI" sz="900" b="0">
                        <a:latin typeface="Abadi Extra Light" panose="020B0204020104020204" pitchFamily="34" charset="0"/>
                      </a:endParaRP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t CO</a:t>
                      </a:r>
                      <a:r>
                        <a:rPr lang="fi-FI" sz="1400" b="0" baseline="-25000">
                          <a:latin typeface="Abadi Extra Light" panose="020B0204020104020204" pitchFamily="34" charset="0"/>
                        </a:rPr>
                        <a:t>2-ekv/as.</a:t>
                      </a:r>
                    </a:p>
                  </a:txBody>
                  <a:tcPr marL="0" marR="0" marT="50800" marB="50800" anchor="ctr" anchorCtr="1">
                    <a:lnL w="0" cmpd="sng">
                      <a:solidFill>
                        <a:schemeClr val="lt1"/>
                      </a:solidFill>
                    </a:lnL>
                    <a:lnR w="0" cmpd="sng">
                      <a:solidFill>
                        <a:schemeClr val="lt1"/>
                      </a:solidFill>
                    </a:lnR>
                    <a:solidFill>
                      <a:srgbClr val="D2D2D2"/>
                    </a:solidFill>
                  </a:tcPr>
                </a:tc>
                <a:extLst>
                  <a:ext uri="{0D108BD9-81ED-4DB2-BD59-A6C34878D82A}">
                    <a16:rowId xmlns:a16="http://schemas.microsoft.com/office/drawing/2014/main" val="1392408385"/>
                  </a:ext>
                </a:extLst>
              </a:tr>
              <a:tr h="0">
                <a:tc>
                  <a:txBody>
                    <a:bodyPr/>
                    <a:lstStyle/>
                    <a:p>
                      <a:r>
                        <a:rPr lang="fi-FI" sz="900" b="0">
                          <a:latin typeface="Abadi Extra Light" panose="020B0204020104020204" pitchFamily="34" charset="0"/>
                        </a:rPr>
                        <a:t>Asukasluku</a:t>
                      </a:r>
                    </a:p>
                  </a:txBody>
                  <a:tcPr marL="50800" marR="0" marT="50800" marB="50800" anchor="ctr">
                    <a:solidFill>
                      <a:srgbClr val="DCDCDC"/>
                    </a:solidFill>
                  </a:tcPr>
                </a:tc>
                <a:tc>
                  <a:txBody>
                    <a:bodyPr/>
                    <a:lstStyle/>
                    <a:p>
                      <a:r>
                        <a:rPr lang="fi-FI" sz="900" b="0">
                          <a:latin typeface="Abadi Extra Light" panose="020B0204020104020204" pitchFamily="34" charset="0"/>
                        </a:rPr>
                        <a:t>39747</a:t>
                      </a:r>
                    </a:p>
                  </a:txBody>
                  <a:tcPr marL="0" marR="0" marT="50800" marB="50800" anchor="ctr" anchorCtr="1">
                    <a:lnR w="0" cmpd="sng">
                      <a:solidFill>
                        <a:schemeClr val="lt1"/>
                      </a:solidFill>
                    </a:lnR>
                    <a:solidFill>
                      <a:srgbClr val="DCDCDC"/>
                    </a:solidFill>
                  </a:tcPr>
                </a:tc>
                <a:tc>
                  <a:txBody>
                    <a:bodyPr/>
                    <a:lstStyle/>
                    <a:p>
                      <a:r>
                        <a:rPr lang="fi-FI" sz="900" b="0">
                          <a:latin typeface="Abadi Extra Light" panose="020B0204020104020204" pitchFamily="34" charset="0"/>
                        </a:rPr>
                        <a:t>39793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39715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39820</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39842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39979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39970</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39809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39614</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39620</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39360</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39205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39040</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38959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38667</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38667</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endParaRPr lang="fi-FI" sz="900" b="0">
                        <a:latin typeface="Abadi Extra Light" panose="020B0204020104020204" pitchFamily="34" charset="0"/>
                      </a:endParaRPr>
                    </a:p>
                  </a:txBody>
                  <a:tcPr marL="0" marR="0" marT="50800" marB="50800" anchor="ctr" anchorCtr="1">
                    <a:lnL w="0" cmpd="sng">
                      <a:solidFill>
                        <a:schemeClr val="lt1"/>
                      </a:solidFill>
                    </a:lnL>
                    <a:lnR w="0" cmpd="sng">
                      <a:solidFill>
                        <a:schemeClr val="lt1"/>
                      </a:solidFill>
                    </a:lnR>
                    <a:solidFill>
                      <a:srgbClr val="DCDCDC"/>
                    </a:solidFill>
                  </a:tcPr>
                </a:tc>
                <a:extLst>
                  <a:ext uri="{0D108BD9-81ED-4DB2-BD59-A6C34878D82A}">
                    <a16:rowId xmlns:a16="http://schemas.microsoft.com/office/drawing/2014/main" val="3670066724"/>
                  </a:ext>
                </a:extLst>
              </a:tr>
              <a:tr h="0">
                <a:tc>
                  <a:txBody>
                    <a:bodyPr/>
                    <a:lstStyle/>
                    <a:p>
                      <a:r>
                        <a:rPr lang="fi-FI" sz="900" b="0">
                          <a:latin typeface="Abadi Extra Light" panose="020B0204020104020204" pitchFamily="34" charset="0"/>
                        </a:rPr>
                        <a:t>Lämmitystarveluku</a:t>
                      </a:r>
                    </a:p>
                  </a:txBody>
                  <a:tcPr marL="50800" marR="0" marT="50800" marB="50800" anchor="ctr">
                    <a:solidFill>
                      <a:srgbClr val="D2D2D2"/>
                    </a:solidFill>
                  </a:tcPr>
                </a:tc>
                <a:tc>
                  <a:txBody>
                    <a:bodyPr/>
                    <a:lstStyle/>
                    <a:p>
                      <a:r>
                        <a:rPr lang="fi-FI" sz="900" b="0">
                          <a:latin typeface="Abadi Extra Light" panose="020B0204020104020204" pitchFamily="34" charset="0"/>
                        </a:rPr>
                        <a:t>3545</a:t>
                      </a:r>
                    </a:p>
                  </a:txBody>
                  <a:tcPr marL="0" marR="0" marT="50800" marB="50800" anchor="ctr" anchorCtr="1">
                    <a:lnR w="0" cmpd="sng">
                      <a:solidFill>
                        <a:schemeClr val="lt1"/>
                      </a:solidFill>
                    </a:lnR>
                    <a:solidFill>
                      <a:srgbClr val="D2D2D2"/>
                    </a:solidFill>
                  </a:tcPr>
                </a:tc>
                <a:tc>
                  <a:txBody>
                    <a:bodyPr/>
                    <a:lstStyle/>
                    <a:p>
                      <a:r>
                        <a:rPr lang="fi-FI" sz="900" b="0">
                          <a:latin typeface="Abadi Extra Light" panose="020B0204020104020204" pitchFamily="34" charset="0"/>
                        </a:rPr>
                        <a:t>3976</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4657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3617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4011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3613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3599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3240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3731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3746</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3723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3643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3137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3913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3623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3831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endParaRPr lang="fi-FI" sz="900" b="0" dirty="0">
                        <a:latin typeface="Abadi Extra Light" panose="020B0204020104020204" pitchFamily="34" charset="0"/>
                      </a:endParaRPr>
                    </a:p>
                  </a:txBody>
                  <a:tcPr marL="0" marR="0" marT="50800" marB="50800" anchor="ctr" anchorCtr="1">
                    <a:lnL w="0" cmpd="sng">
                      <a:solidFill>
                        <a:schemeClr val="lt1"/>
                      </a:solidFill>
                    </a:lnL>
                    <a:lnR w="0" cmpd="sng">
                      <a:solidFill>
                        <a:schemeClr val="lt1"/>
                      </a:solidFill>
                    </a:lnR>
                    <a:solidFill>
                      <a:srgbClr val="D2D2D2"/>
                    </a:solidFill>
                  </a:tcPr>
                </a:tc>
                <a:extLst>
                  <a:ext uri="{0D108BD9-81ED-4DB2-BD59-A6C34878D82A}">
                    <a16:rowId xmlns:a16="http://schemas.microsoft.com/office/drawing/2014/main" val="2200172768"/>
                  </a:ext>
                </a:extLst>
              </a:tr>
            </a:tbl>
          </a:graphicData>
        </a:graphic>
      </p:graphicFrame>
    </p:spTree>
    <p:extLst>
      <p:ext uri="{BB962C8B-B14F-4D97-AF65-F5344CB8AC3E}">
        <p14:creationId xmlns:p14="http://schemas.microsoft.com/office/powerpoint/2010/main" val="762897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Pohja43_Kuvituskuva_takakansi">
    <p:spTree>
      <p:nvGrpSpPr>
        <p:cNvPr id="1" name=""/>
        <p:cNvGrpSpPr/>
        <p:nvPr/>
      </p:nvGrpSpPr>
      <p:grpSpPr>
        <a:xfrm>
          <a:off x="0" y="0"/>
          <a:ext cx="0" cy="0"/>
          <a:chOff x="0" y="0"/>
          <a:chExt cx="0" cy="0"/>
        </a:xfrm>
      </p:grpSpPr>
      <p:pic>
        <p:nvPicPr>
          <p:cNvPr id="6" name="Picture 5" descr="Kuvituskuva. Kaksi lasta pyöräilee metsätiellä.">
            <a:extLst>
              <a:ext uri="{FF2B5EF4-FFF2-40B4-BE49-F238E27FC236}">
                <a16:creationId xmlns:a16="http://schemas.microsoft.com/office/drawing/2014/main" id="{AC448519-D6C0-41DD-81D9-F898D316DD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2495" y="3605047"/>
            <a:ext cx="2174465" cy="387779"/>
          </a:xfrm>
          <a:prstGeom prst="rect">
            <a:avLst/>
          </a:prstGeom>
        </p:spPr>
      </p:pic>
      <p:pic>
        <p:nvPicPr>
          <p:cNvPr id="8" name="Picture 7" descr="Kuvituskuva. Kaksi lasta pyöräilee metsätiellä.">
            <a:extLst>
              <a:ext uri="{FF2B5EF4-FFF2-40B4-BE49-F238E27FC236}">
                <a16:creationId xmlns:a16="http://schemas.microsoft.com/office/drawing/2014/main" id="{07DD0E26-1C6C-0EA6-C144-4D4AB235CF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5453" y="2427091"/>
            <a:ext cx="2948872" cy="1280654"/>
          </a:xfrm>
          <a:prstGeom prst="rect">
            <a:avLst/>
          </a:prstGeom>
          <a:effectLst>
            <a:outerShdw blurRad="50800" dist="38100" dir="2700000" algn="tl" rotWithShape="0">
              <a:prstClr val="black">
                <a:alpha val="40000"/>
              </a:prstClr>
            </a:outerShdw>
          </a:effectLst>
        </p:spPr>
      </p:pic>
      <p:pic>
        <p:nvPicPr>
          <p:cNvPr id="12" name="Picture 11" descr="Kuvituskuva. Kaksi lasta pyöräilee metsätiellä.">
            <a:extLst>
              <a:ext uri="{FF2B5EF4-FFF2-40B4-BE49-F238E27FC236}">
                <a16:creationId xmlns:a16="http://schemas.microsoft.com/office/drawing/2014/main" id="{8115A0C7-58D9-77B9-6F47-1C9E7754C94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96001" y="0"/>
            <a:ext cx="6096000" cy="6858000"/>
          </a:xfrm>
          <a:prstGeom prst="rect">
            <a:avLst/>
          </a:prstGeom>
        </p:spPr>
      </p:pic>
    </p:spTree>
    <p:extLst>
      <p:ext uri="{BB962C8B-B14F-4D97-AF65-F5344CB8AC3E}">
        <p14:creationId xmlns:p14="http://schemas.microsoft.com/office/powerpoint/2010/main" val="2523834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ohja5_Käsitteet_ja_määritelmät_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CCC431-1AF2-4575-9357-9C5344EBCFAF}"/>
              </a:ext>
            </a:extLst>
          </p:cNvPr>
          <p:cNvSpPr>
            <a:spLocks noGrp="1"/>
          </p:cNvSpPr>
          <p:nvPr>
            <p:ph type="title"/>
          </p:nvPr>
        </p:nvSpPr>
        <p:spPr/>
        <p:txBody>
          <a:bodyPr/>
          <a:lstStyle/>
          <a:p>
            <a:r>
              <a:rPr lang="fi-FI" dirty="0">
                <a:latin typeface="Abadi Extra Light" panose="020B0204020104020204" pitchFamily="34" charset="0"/>
              </a:rPr>
              <a:t>Käsitteet ja määritelmät</a:t>
            </a:r>
            <a:endParaRPr lang="fi-FI" dirty="0"/>
          </a:p>
        </p:txBody>
      </p:sp>
      <p:graphicFrame>
        <p:nvGraphicFramePr>
          <p:cNvPr id="6" name="Taulukko 6">
            <a:extLst>
              <a:ext uri="{FF2B5EF4-FFF2-40B4-BE49-F238E27FC236}">
                <a16:creationId xmlns:a16="http://schemas.microsoft.com/office/drawing/2014/main" id="{8AD0A492-A5C8-47F2-87ED-EB3676BFD849}"/>
              </a:ext>
            </a:extLst>
          </p:cNvPr>
          <p:cNvGraphicFramePr>
            <a:graphicFrameLocks noGrp="1"/>
          </p:cNvGraphicFramePr>
          <p:nvPr>
            <p:ph sz="half" idx="1"/>
            <p:extLst>
              <p:ext uri="{D42A27DB-BD31-4B8C-83A1-F6EECF244321}">
                <p14:modId xmlns:p14="http://schemas.microsoft.com/office/powerpoint/2010/main" val="2152814480"/>
              </p:ext>
            </p:extLst>
          </p:nvPr>
        </p:nvGraphicFramePr>
        <p:xfrm>
          <a:off x="838200" y="1825624"/>
          <a:ext cx="5181600" cy="4417203"/>
        </p:xfrm>
        <a:graphic>
          <a:graphicData uri="http://schemas.openxmlformats.org/drawingml/2006/table">
            <a:tbl>
              <a:tblPr firstRow="1" bandRow="1">
                <a:tableStyleId>{2D5ABB26-0587-4C30-8999-92F81FD0307C}</a:tableStyleId>
              </a:tblPr>
              <a:tblGrid>
                <a:gridCol w="1428750">
                  <a:extLst>
                    <a:ext uri="{9D8B030D-6E8A-4147-A177-3AD203B41FA5}">
                      <a16:colId xmlns:a16="http://schemas.microsoft.com/office/drawing/2014/main" val="3718026015"/>
                    </a:ext>
                  </a:extLst>
                </a:gridCol>
                <a:gridCol w="3752850">
                  <a:extLst>
                    <a:ext uri="{9D8B030D-6E8A-4147-A177-3AD203B41FA5}">
                      <a16:colId xmlns:a16="http://schemas.microsoft.com/office/drawing/2014/main" val="2847247937"/>
                    </a:ext>
                  </a:extLst>
                </a:gridCol>
              </a:tblGrid>
              <a:tr h="397113">
                <a:tc>
                  <a:txBody>
                    <a:bodyPr/>
                    <a:lstStyle/>
                    <a:p>
                      <a:r>
                        <a:rPr lang="fi-FI" sz="1200" b="1" dirty="0">
                          <a:latin typeface="Abadi Extra Light" panose="020B0204020104020204" pitchFamily="34" charset="0"/>
                        </a:rPr>
                        <a:t>Käsite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fi-FI" sz="1200" b="1" dirty="0">
                          <a:latin typeface="Abadi Extra Light" panose="020B0204020104020204" pitchFamily="34" charset="0"/>
                        </a:rPr>
                        <a:t>Kuvaus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23687751"/>
                  </a:ext>
                </a:extLst>
              </a:tr>
              <a:tr h="489592">
                <a:tc>
                  <a:txBody>
                    <a:bodyPr/>
                    <a:lstStyle/>
                    <a:p>
                      <a:pPr algn="l"/>
                      <a:r>
                        <a:rPr lang="en-US" sz="1200" b="0" kern="1200" dirty="0">
                          <a:solidFill>
                            <a:schemeClr val="dk1"/>
                          </a:solidFill>
                          <a:effectLst/>
                          <a:latin typeface="Abadi Extra Light" panose="020B0204020104020204" pitchFamily="34" charset="0"/>
                        </a:rPr>
                        <a:t>CO</a:t>
                      </a:r>
                      <a:r>
                        <a:rPr lang="en-US" sz="1200" b="0" kern="1200" baseline="-25000" dirty="0">
                          <a:solidFill>
                            <a:schemeClr val="dk1"/>
                          </a:solidFill>
                          <a:effectLst/>
                          <a:latin typeface="Abadi Extra Light" panose="020B0204020104020204" pitchFamily="34" charset="0"/>
                        </a:rPr>
                        <a:t>2</a:t>
                      </a:r>
                      <a:r>
                        <a:rPr lang="en-US" sz="1200" b="0" kern="1200" dirty="0">
                          <a:solidFill>
                            <a:schemeClr val="dk1"/>
                          </a:solidFill>
                          <a:effectLst/>
                          <a:latin typeface="Abadi Extra Light" panose="020B0204020104020204" pitchFamily="34" charset="0"/>
                        </a:rPr>
                        <a:t>-ekv</a:t>
                      </a:r>
                      <a:r>
                        <a:rPr lang="en-US" sz="1200" b="1" kern="1200" dirty="0">
                          <a:solidFill>
                            <a:schemeClr val="dk1"/>
                          </a:solidFill>
                          <a:effectLst/>
                          <a:latin typeface="Abadi Extra Light" panose="020B0204020104020204" pitchFamily="34" charset="0"/>
                        </a:rPr>
                        <a:t> </a:t>
                      </a:r>
                      <a:endParaRPr lang="fi-FI" sz="1200" dirty="0">
                        <a:latin typeface="Abadi Extra Light" panose="020B0204020104020204" pitchFamily="34" charset="0"/>
                      </a:endParaRPr>
                    </a:p>
                  </a:txBody>
                  <a:tcPr>
                    <a:lnL w="12700" cap="flat" cmpd="sng" algn="ctr">
                      <a:solidFill>
                        <a:schemeClr val="tx1"/>
                      </a:solidFill>
                      <a:prstDash val="solid"/>
                      <a:round/>
                      <a:headEnd type="none" w="med" len="med"/>
                      <a:tailEnd type="none" w="med" len="med"/>
                    </a:lnL>
                  </a:tcPr>
                </a:tc>
                <a:tc>
                  <a:txBody>
                    <a:bodyPr/>
                    <a:lstStyle/>
                    <a:p>
                      <a:pPr algn="l"/>
                      <a:r>
                        <a:rPr lang="fi-FI" sz="1200" b="0" kern="1200" dirty="0">
                          <a:solidFill>
                            <a:schemeClr val="dk1"/>
                          </a:solidFill>
                          <a:effectLst/>
                          <a:latin typeface="Abadi Extra Light" panose="020B0204020104020204" pitchFamily="34" charset="0"/>
                        </a:rPr>
                        <a:t>CO</a:t>
                      </a:r>
                      <a:r>
                        <a:rPr lang="fi-FI" sz="1200" b="0" kern="1200" baseline="-25000" dirty="0">
                          <a:solidFill>
                            <a:schemeClr val="dk1"/>
                          </a:solidFill>
                          <a:effectLst/>
                          <a:latin typeface="Abadi Extra Light" panose="020B0204020104020204" pitchFamily="34" charset="0"/>
                        </a:rPr>
                        <a:t>2</a:t>
                      </a:r>
                      <a:r>
                        <a:rPr lang="fi-FI" sz="1200" b="0" kern="1200" dirty="0">
                          <a:solidFill>
                            <a:schemeClr val="dk1"/>
                          </a:solidFill>
                          <a:effectLst/>
                          <a:latin typeface="Abadi Extra Light" panose="020B0204020104020204" pitchFamily="34" charset="0"/>
                        </a:rPr>
                        <a:t>-ekv, eli hiilidioksidiekvivalentti on suure, jonka avulla eri kasvihuonekaasujen päästöt voidaan </a:t>
                      </a:r>
                      <a:r>
                        <a:rPr lang="fi-FI" sz="1200" b="0" kern="1200" dirty="0" err="1">
                          <a:solidFill>
                            <a:schemeClr val="dk1"/>
                          </a:solidFill>
                          <a:effectLst/>
                          <a:latin typeface="Abadi Extra Light" panose="020B0204020104020204" pitchFamily="34" charset="0"/>
                        </a:rPr>
                        <a:t>yhteismitallistaa</a:t>
                      </a:r>
                      <a:r>
                        <a:rPr lang="fi-FI" sz="1200" b="0" kern="1200" dirty="0">
                          <a:solidFill>
                            <a:schemeClr val="dk1"/>
                          </a:solidFill>
                          <a:effectLst/>
                          <a:latin typeface="Abadi Extra Light" panose="020B0204020104020204" pitchFamily="34" charset="0"/>
                        </a:rPr>
                        <a:t>. </a:t>
                      </a:r>
                      <a:endParaRPr lang="fi-FI" sz="1200" dirty="0">
                        <a:latin typeface="Abadi Extra Light" panose="020B020402010402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45862736"/>
                  </a:ext>
                </a:extLst>
              </a:tr>
              <a:tr h="685428">
                <a:tc>
                  <a:txBody>
                    <a:bodyPr/>
                    <a:lstStyle/>
                    <a:p>
                      <a:pPr algn="l"/>
                      <a:r>
                        <a:rPr lang="fi-FI" sz="1200" dirty="0">
                          <a:latin typeface="Abadi Extra Light" panose="020B0204020104020204" pitchFamily="34" charset="0"/>
                        </a:rPr>
                        <a:t>Energian loppukulutus – erillislämmitys </a:t>
                      </a:r>
                    </a:p>
                  </a:txBody>
                  <a:tcPr>
                    <a:lnL w="12700" cap="flat" cmpd="sng" algn="ctr">
                      <a:solidFill>
                        <a:schemeClr val="tx1"/>
                      </a:solidFill>
                      <a:prstDash val="solid"/>
                      <a:round/>
                      <a:headEnd type="none" w="med" len="med"/>
                      <a:tailEnd type="none" w="med" len="med"/>
                    </a:lnL>
                  </a:tcPr>
                </a:tc>
                <a:tc>
                  <a:txBody>
                    <a:bodyPr/>
                    <a:lstStyle/>
                    <a:p>
                      <a:pPr algn="l"/>
                      <a:r>
                        <a:rPr lang="fi-FI" sz="1200" dirty="0">
                          <a:latin typeface="Abadi Extra Light" panose="020B0204020104020204" pitchFamily="34" charset="0"/>
                        </a:rPr>
                        <a:t>Erillislämmitettyjen rakennusten kuluttaman polttoaineen (öljy, maakaasu, puu) määrä yhteensä.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8934461"/>
                  </a:ext>
                </a:extLst>
              </a:tr>
              <a:tr h="1077101">
                <a:tc>
                  <a:txBody>
                    <a:bodyPr/>
                    <a:lstStyle/>
                    <a:p>
                      <a:pPr algn="l"/>
                      <a:r>
                        <a:rPr lang="fi-FI" sz="1200">
                          <a:latin typeface="Abadi Extra Light" panose="020B0204020104020204" pitchFamily="34" charset="0"/>
                        </a:rPr>
                        <a:t>Energian loppukulutus – kaukolämpö </a:t>
                      </a:r>
                      <a:endParaRPr lang="fi-FI" sz="1200" dirty="0">
                        <a:latin typeface="Abadi Extra Light" panose="020B0204020104020204" pitchFamily="34" charset="0"/>
                      </a:endParaRPr>
                    </a:p>
                  </a:txBody>
                  <a:tcPr>
                    <a:lnL w="12700" cap="flat" cmpd="sng" algn="ctr">
                      <a:solidFill>
                        <a:schemeClr val="tx1"/>
                      </a:solidFill>
                      <a:prstDash val="solid"/>
                      <a:round/>
                      <a:headEnd type="none" w="med" len="med"/>
                      <a:tailEnd type="none" w="med" len="med"/>
                    </a:lnL>
                  </a:tcPr>
                </a:tc>
                <a:tc>
                  <a:txBody>
                    <a:bodyPr/>
                    <a:lstStyle/>
                    <a:p>
                      <a:pPr algn="l"/>
                      <a:r>
                        <a:rPr lang="fi-FI" sz="1200" dirty="0">
                          <a:latin typeface="Abadi Extra Light" panose="020B0204020104020204" pitchFamily="34" charset="0"/>
                        </a:rPr>
                        <a:t>Rakennuksissa kulutetun kaukolämmön määrä. Isojen kaukolämpöverkkojen tapauksessa määrä perustuu usein kaukolämpöyhtiön ilmoitukseen ja pienten kaukolämpökattiloiden tapauksessa lämmönjakelijalle tehtyyn kyselyyn tai arvioon.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59051405"/>
                  </a:ext>
                </a:extLst>
              </a:tr>
              <a:tr h="685428">
                <a:tc>
                  <a:txBody>
                    <a:bodyPr/>
                    <a:lstStyle/>
                    <a:p>
                      <a:pPr algn="l"/>
                      <a:r>
                        <a:rPr lang="fi-FI" sz="1200" dirty="0">
                          <a:latin typeface="Abadi Extra Light" panose="020B0204020104020204" pitchFamily="34" charset="0"/>
                        </a:rPr>
                        <a:t>Energian loppukulutus – maalämpö </a:t>
                      </a:r>
                    </a:p>
                  </a:txBody>
                  <a:tcPr>
                    <a:lnL w="12700" cap="flat" cmpd="sng" algn="ctr">
                      <a:solidFill>
                        <a:schemeClr val="tx1"/>
                      </a:solidFill>
                      <a:prstDash val="solid"/>
                      <a:round/>
                      <a:headEnd type="none" w="med" len="med"/>
                      <a:tailEnd type="none" w="med" len="med"/>
                    </a:lnL>
                  </a:tcPr>
                </a:tc>
                <a:tc>
                  <a:txBody>
                    <a:bodyPr/>
                    <a:lstStyle/>
                    <a:p>
                      <a:pPr algn="l"/>
                      <a:r>
                        <a:rPr lang="fi-FI" sz="1200" dirty="0">
                          <a:latin typeface="Abadi Extra Light" panose="020B0204020104020204" pitchFamily="34" charset="0"/>
                        </a:rPr>
                        <a:t>Maalämpöpumppujen käyttämä sähkö.</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67475557"/>
                  </a:ext>
                </a:extLst>
              </a:tr>
              <a:tr h="685428">
                <a:tc>
                  <a:txBody>
                    <a:bodyPr/>
                    <a:lstStyle/>
                    <a:p>
                      <a:pPr algn="l"/>
                      <a:r>
                        <a:rPr lang="fi-FI" sz="1200" dirty="0">
                          <a:latin typeface="Abadi Extra Light" panose="020B0204020104020204" pitchFamily="34" charset="0"/>
                        </a:rPr>
                        <a:t>Energian loppukulutus – tieliikenne </a:t>
                      </a:r>
                    </a:p>
                  </a:txBody>
                  <a:tcPr>
                    <a:lnL w="12700" cap="flat" cmpd="sng" algn="ctr">
                      <a:solidFill>
                        <a:schemeClr val="tx1"/>
                      </a:solidFill>
                      <a:prstDash val="solid"/>
                      <a:round/>
                      <a:headEnd type="none" w="med" len="med"/>
                      <a:tailEnd type="none" w="med" len="med"/>
                    </a:lnL>
                  </a:tcPr>
                </a:tc>
                <a:tc>
                  <a:txBody>
                    <a:bodyPr/>
                    <a:lstStyle/>
                    <a:p>
                      <a:pPr algn="l"/>
                      <a:r>
                        <a:rPr lang="fi-FI" sz="1200" b="0" dirty="0">
                          <a:solidFill>
                            <a:srgbClr val="000000"/>
                          </a:solidFill>
                          <a:effectLst/>
                          <a:latin typeface="Abadi Extra Light" panose="020B0204020104020204" pitchFamily="34" charset="0"/>
                        </a:rPr>
                        <a:t>Tieliikenteessä käytetyn bensiinin, dieselin ja biopolttoaineen määrä.</a:t>
                      </a:r>
                      <a:endParaRPr lang="fi-FI" sz="1200" dirty="0">
                        <a:latin typeface="Abadi Extra Light" panose="020B020402010402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3228878"/>
                  </a:ext>
                </a:extLst>
              </a:tr>
              <a:tr h="397113">
                <a:tc>
                  <a:txBody>
                    <a:bodyPr/>
                    <a:lstStyle/>
                    <a:p>
                      <a:pPr algn="l"/>
                      <a:r>
                        <a:rPr lang="fi-FI" sz="1200" dirty="0">
                          <a:latin typeface="Abadi Extra Light" panose="020B0204020104020204" pitchFamily="34" charset="0"/>
                        </a:rPr>
                        <a:t>Erillislämmitys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fi-FI" sz="1200" dirty="0">
                          <a:latin typeface="Abadi Extra Light" panose="020B0204020104020204" pitchFamily="34" charset="0"/>
                        </a:rPr>
                        <a:t>Rakennuskohtainen lämmitys öljyllä, maakaasulla tai puulla.</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0821106"/>
                  </a:ext>
                </a:extLst>
              </a:tr>
            </a:tbl>
          </a:graphicData>
        </a:graphic>
      </p:graphicFrame>
      <p:graphicFrame>
        <p:nvGraphicFramePr>
          <p:cNvPr id="7" name="Taulukko 6">
            <a:extLst>
              <a:ext uri="{FF2B5EF4-FFF2-40B4-BE49-F238E27FC236}">
                <a16:creationId xmlns:a16="http://schemas.microsoft.com/office/drawing/2014/main" id="{03E14E79-7CB4-43EC-B2A7-1FA5952EC8F1}"/>
              </a:ext>
            </a:extLst>
          </p:cNvPr>
          <p:cNvGraphicFramePr>
            <a:graphicFrameLocks/>
          </p:cNvGraphicFramePr>
          <p:nvPr>
            <p:extLst>
              <p:ext uri="{D42A27DB-BD31-4B8C-83A1-F6EECF244321}">
                <p14:modId xmlns:p14="http://schemas.microsoft.com/office/powerpoint/2010/main" val="964282471"/>
              </p:ext>
            </p:extLst>
          </p:nvPr>
        </p:nvGraphicFramePr>
        <p:xfrm>
          <a:off x="6296025" y="1825625"/>
          <a:ext cx="5181600" cy="4416905"/>
        </p:xfrm>
        <a:graphic>
          <a:graphicData uri="http://schemas.openxmlformats.org/drawingml/2006/table">
            <a:tbl>
              <a:tblPr firstRow="1" bandRow="1">
                <a:tableStyleId>{2D5ABB26-0587-4C30-8999-92F81FD0307C}</a:tableStyleId>
              </a:tblPr>
              <a:tblGrid>
                <a:gridCol w="1428750">
                  <a:extLst>
                    <a:ext uri="{9D8B030D-6E8A-4147-A177-3AD203B41FA5}">
                      <a16:colId xmlns:a16="http://schemas.microsoft.com/office/drawing/2014/main" val="3718026015"/>
                    </a:ext>
                  </a:extLst>
                </a:gridCol>
                <a:gridCol w="3752850">
                  <a:extLst>
                    <a:ext uri="{9D8B030D-6E8A-4147-A177-3AD203B41FA5}">
                      <a16:colId xmlns:a16="http://schemas.microsoft.com/office/drawing/2014/main" val="2847247937"/>
                    </a:ext>
                  </a:extLst>
                </a:gridCol>
              </a:tblGrid>
              <a:tr h="379579">
                <a:tc>
                  <a:txBody>
                    <a:bodyPr/>
                    <a:lstStyle/>
                    <a:p>
                      <a:r>
                        <a:rPr lang="fi-FI" sz="1200" b="1" dirty="0">
                          <a:latin typeface="Abadi Extra Light" panose="020B0204020104020204" pitchFamily="34" charset="0"/>
                        </a:rPr>
                        <a:t>Käsite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fi-FI" sz="1200" b="1" dirty="0">
                          <a:latin typeface="Abadi Extra Light" panose="020B0204020104020204" pitchFamily="34" charset="0"/>
                        </a:rPr>
                        <a:t>Kuvaus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23687751"/>
                  </a:ext>
                </a:extLst>
              </a:tr>
              <a:tr h="484938">
                <a:tc>
                  <a:txBody>
                    <a:bodyPr/>
                    <a:lstStyle/>
                    <a:p>
                      <a:pPr algn="l"/>
                      <a:r>
                        <a:rPr lang="fi-FI" sz="1200" dirty="0">
                          <a:latin typeface="Abadi Extra Light" panose="020B0204020104020204" pitchFamily="34" charset="0"/>
                        </a:rPr>
                        <a:t>FOD-malli</a:t>
                      </a:r>
                    </a:p>
                  </a:txBody>
                  <a:tcPr>
                    <a:lnL w="12700" cap="flat" cmpd="sng" algn="ctr">
                      <a:solidFill>
                        <a:schemeClr val="tx1"/>
                      </a:solidFill>
                      <a:prstDash val="solid"/>
                      <a:round/>
                      <a:headEnd type="none" w="med" len="med"/>
                      <a:tailEnd type="none" w="med" len="med"/>
                    </a:lnL>
                  </a:tcPr>
                </a:tc>
                <a:tc>
                  <a:txBody>
                    <a:bodyPr/>
                    <a:lstStyle/>
                    <a:p>
                      <a:pPr algn="l"/>
                      <a:r>
                        <a:rPr lang="en-US" sz="1200" dirty="0">
                          <a:latin typeface="Abadi Extra Light" panose="020B0204020104020204" pitchFamily="34" charset="0"/>
                        </a:rPr>
                        <a:t>First order decay -</a:t>
                      </a:r>
                      <a:r>
                        <a:rPr lang="fi-FI" sz="1200" noProof="0" dirty="0">
                          <a:latin typeface="Abadi Extra Light" panose="020B0204020104020204" pitchFamily="34" charset="0"/>
                        </a:rPr>
                        <a:t>menetelmä (FOD), joka on kehitetty kaatopaikkojen biohajoavien jätteiden metaanipäästöjen laskentaan. Vuonna 2022 päivitetty malli ottaa huomioon </a:t>
                      </a:r>
                      <a:r>
                        <a:rPr lang="fi-FI" sz="1200" noProof="0" dirty="0" err="1">
                          <a:latin typeface="Abadi Extra Light" panose="020B0204020104020204" pitchFamily="34" charset="0"/>
                        </a:rPr>
                        <a:t>IPCC:n</a:t>
                      </a:r>
                      <a:r>
                        <a:rPr lang="fi-FI" sz="1200" noProof="0" dirty="0">
                          <a:latin typeface="Abadi Extra Light" panose="020B0204020104020204" pitchFamily="34" charset="0"/>
                        </a:rPr>
                        <a:t> päivittyneet laskentaohjeet ja kertoimet.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42862778"/>
                  </a:ext>
                </a:extLst>
              </a:tr>
              <a:tr h="484938">
                <a:tc>
                  <a:txBody>
                    <a:bodyPr/>
                    <a:lstStyle/>
                    <a:p>
                      <a:pPr algn="l"/>
                      <a:r>
                        <a:rPr lang="fi-FI" sz="1200" dirty="0" err="1">
                          <a:latin typeface="Abadi Extra Light" panose="020B0204020104020204" pitchFamily="34" charset="0"/>
                        </a:rPr>
                        <a:t>GWh</a:t>
                      </a:r>
                      <a:r>
                        <a:rPr lang="fi-FI" sz="1200" dirty="0">
                          <a:latin typeface="Abadi Extra Light" panose="020B0204020104020204" pitchFamily="34" charset="0"/>
                        </a:rPr>
                        <a:t> </a:t>
                      </a:r>
                    </a:p>
                  </a:txBody>
                  <a:tcPr>
                    <a:lnL w="12700" cap="flat" cmpd="sng" algn="ctr">
                      <a:solidFill>
                        <a:schemeClr val="tx1"/>
                      </a:solidFill>
                      <a:prstDash val="solid"/>
                      <a:round/>
                      <a:headEnd type="none" w="med" len="med"/>
                      <a:tailEnd type="none" w="med" len="med"/>
                    </a:lnL>
                  </a:tcPr>
                </a:tc>
                <a:tc>
                  <a:txBody>
                    <a:bodyPr/>
                    <a:lstStyle/>
                    <a:p>
                      <a:pPr algn="l"/>
                      <a:r>
                        <a:rPr lang="fi-FI" sz="1200" dirty="0">
                          <a:latin typeface="Abadi Extra Light" panose="020B0204020104020204" pitchFamily="34" charset="0"/>
                        </a:rPr>
                        <a:t>Energiamäärän yksikkö (esimerkiksi käytetty polttoaine tai kulutettu sähkö). 1GWh = 1000 MWh = 1 000000 kWh.</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45862736"/>
                  </a:ext>
                </a:extLst>
              </a:tr>
              <a:tr h="678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GWP-kerroin (Global </a:t>
                      </a:r>
                      <a:r>
                        <a:rPr lang="fi-FI" sz="1200" dirty="0" err="1">
                          <a:latin typeface="Abadi Extra Light" panose="020B0204020104020204" pitchFamily="34" charset="0"/>
                        </a:rPr>
                        <a:t>Warming</a:t>
                      </a:r>
                      <a:r>
                        <a:rPr lang="fi-FI" sz="1200" dirty="0">
                          <a:latin typeface="Abadi Extra Light" panose="020B0204020104020204" pitchFamily="34" charset="0"/>
                        </a:rPr>
                        <a:t> </a:t>
                      </a:r>
                      <a:r>
                        <a:rPr lang="fi-FI" sz="1200" dirty="0" err="1">
                          <a:latin typeface="Abadi Extra Light" panose="020B0204020104020204" pitchFamily="34" charset="0"/>
                        </a:rPr>
                        <a:t>Potential</a:t>
                      </a:r>
                      <a:r>
                        <a:rPr lang="fi-FI" sz="1200" dirty="0">
                          <a:latin typeface="Abadi Extra Light" panose="020B0204020104020204" pitchFamily="34" charset="0"/>
                        </a:rPr>
                        <a:t>) </a:t>
                      </a: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Kasvihuonekaasujen lämmitysvaikutusta ilmastoon tietyllä aikajänteellä kuvaava kerroin. Yleisesti (ja tässä raportissa) käytetään 100 vuoden aikajännettä.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59051405"/>
                  </a:ext>
                </a:extLst>
              </a:tr>
              <a:tr h="678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Hyödynjako-menetelmä </a:t>
                      </a: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Menetelmä, jossa jyvitetään yhteistuotannon polttoaineet sähkölle ja lämmölle vaihtoehtoisten tuotantomuotojen tarvitseman polttoainemäärän suhteessa.</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67475557"/>
                  </a:ext>
                </a:extLst>
              </a:tr>
              <a:tr h="1268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Jakeluvelvoite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Jakeluvelvoitteella edistetään fossiilisten polttoaineiden korvaamista liikenteessä. Jakeluvelvoite tarkoittaa, että liikennepolttoaineen jakelijoiden vuosittain kulutukseen toimittamasta liikennepolttoaineesta tietyn osuuden tulee olla uusiutuvia polttoaineita (ml. biokaasu ja sähköpolttoaineet, eli uusiutuvalla energialla tuotetut synteettiset polttoaineet).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228878"/>
                  </a:ext>
                </a:extLst>
              </a:tr>
            </a:tbl>
          </a:graphicData>
        </a:graphic>
      </p:graphicFrame>
      <p:sp>
        <p:nvSpPr>
          <p:cNvPr id="3" name="Slide Number Placeholder 5">
            <a:extLst>
              <a:ext uri="{FF2B5EF4-FFF2-40B4-BE49-F238E27FC236}">
                <a16:creationId xmlns:a16="http://schemas.microsoft.com/office/drawing/2014/main" id="{C8648F20-A518-5586-24F2-7DA7CF4BF0F3}"/>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5</a:t>
            </a:fld>
            <a:endParaRPr lang="fi-FI" dirty="0">
              <a:latin typeface="Abadi Extra Light" panose="020B0204020104020204" pitchFamily="34" charset="0"/>
            </a:endParaRPr>
          </a:p>
        </p:txBody>
      </p:sp>
      <p:pic>
        <p:nvPicPr>
          <p:cNvPr id="4" name="Picture 5">
            <a:extLst>
              <a:ext uri="{FF2B5EF4-FFF2-40B4-BE49-F238E27FC236}">
                <a16:creationId xmlns:a16="http://schemas.microsoft.com/office/drawing/2014/main" id="{DF91CA16-D71B-D8AD-CFEE-8AEAA2B9E2D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5" name="Picture 6">
            <a:extLst>
              <a:ext uri="{FF2B5EF4-FFF2-40B4-BE49-F238E27FC236}">
                <a16:creationId xmlns:a16="http://schemas.microsoft.com/office/drawing/2014/main" id="{3764FF64-CE72-D918-55E8-71A72D3D64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Tree>
    <p:extLst>
      <p:ext uri="{BB962C8B-B14F-4D97-AF65-F5344CB8AC3E}">
        <p14:creationId xmlns:p14="http://schemas.microsoft.com/office/powerpoint/2010/main" val="1622790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ohja6_Käsitteet_ja_määritelmät_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CCC431-1AF2-4575-9357-9C5344EBCFAF}"/>
              </a:ext>
            </a:extLst>
          </p:cNvPr>
          <p:cNvSpPr>
            <a:spLocks noGrp="1"/>
          </p:cNvSpPr>
          <p:nvPr>
            <p:ph type="title"/>
          </p:nvPr>
        </p:nvSpPr>
        <p:spPr/>
        <p:txBody>
          <a:bodyPr/>
          <a:lstStyle/>
          <a:p>
            <a:r>
              <a:rPr lang="fi-FI" dirty="0">
                <a:latin typeface="Abadi Extra Light" panose="020B0204020104020204" pitchFamily="34" charset="0"/>
              </a:rPr>
              <a:t>Käsitteet ja määritelmät</a:t>
            </a:r>
            <a:endParaRPr lang="fi-FI" dirty="0"/>
          </a:p>
        </p:txBody>
      </p:sp>
      <p:graphicFrame>
        <p:nvGraphicFramePr>
          <p:cNvPr id="6" name="Taulukko 6">
            <a:extLst>
              <a:ext uri="{FF2B5EF4-FFF2-40B4-BE49-F238E27FC236}">
                <a16:creationId xmlns:a16="http://schemas.microsoft.com/office/drawing/2014/main" id="{8AD0A492-A5C8-47F2-87ED-EB3676BFD849}"/>
              </a:ext>
            </a:extLst>
          </p:cNvPr>
          <p:cNvGraphicFramePr>
            <a:graphicFrameLocks noGrp="1"/>
          </p:cNvGraphicFramePr>
          <p:nvPr>
            <p:ph sz="half" idx="1"/>
            <p:extLst>
              <p:ext uri="{D42A27DB-BD31-4B8C-83A1-F6EECF244321}">
                <p14:modId xmlns:p14="http://schemas.microsoft.com/office/powerpoint/2010/main" val="3903463961"/>
              </p:ext>
            </p:extLst>
          </p:nvPr>
        </p:nvGraphicFramePr>
        <p:xfrm>
          <a:off x="6279677" y="1825624"/>
          <a:ext cx="5181600" cy="1988347"/>
        </p:xfrm>
        <a:graphic>
          <a:graphicData uri="http://schemas.openxmlformats.org/drawingml/2006/table">
            <a:tbl>
              <a:tblPr firstRow="1" bandRow="1">
                <a:tableStyleId>{2D5ABB26-0587-4C30-8999-92F81FD0307C}</a:tableStyleId>
              </a:tblPr>
              <a:tblGrid>
                <a:gridCol w="1428750">
                  <a:extLst>
                    <a:ext uri="{9D8B030D-6E8A-4147-A177-3AD203B41FA5}">
                      <a16:colId xmlns:a16="http://schemas.microsoft.com/office/drawing/2014/main" val="3718026015"/>
                    </a:ext>
                  </a:extLst>
                </a:gridCol>
                <a:gridCol w="3752850">
                  <a:extLst>
                    <a:ext uri="{9D8B030D-6E8A-4147-A177-3AD203B41FA5}">
                      <a16:colId xmlns:a16="http://schemas.microsoft.com/office/drawing/2014/main" val="2847247937"/>
                    </a:ext>
                  </a:extLst>
                </a:gridCol>
              </a:tblGrid>
              <a:tr h="391707">
                <a:tc>
                  <a:txBody>
                    <a:bodyPr/>
                    <a:lstStyle/>
                    <a:p>
                      <a:r>
                        <a:rPr lang="fi-FI" sz="1200" b="1" dirty="0">
                          <a:latin typeface="Abadi Extra Light" panose="020B0204020104020204" pitchFamily="34" charset="0"/>
                        </a:rPr>
                        <a:t>Käsite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fi-FI" sz="1200" b="1" dirty="0">
                          <a:latin typeface="Abadi Extra Light" panose="020B0204020104020204" pitchFamily="34" charset="0"/>
                        </a:rPr>
                        <a:t>Kuvaus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23687751"/>
                  </a:ext>
                </a:extLst>
              </a:tr>
              <a:tr h="502915">
                <a:tc>
                  <a:txBody>
                    <a:bodyPr/>
                    <a:lstStyle/>
                    <a:p>
                      <a:pPr algn="l"/>
                      <a:r>
                        <a:rPr lang="fi-FI" sz="1200" dirty="0">
                          <a:latin typeface="Abadi Extra Light" panose="020B0204020104020204" pitchFamily="34" charset="0"/>
                        </a:rPr>
                        <a:t>Teollisuuden sähkönkulutus </a:t>
                      </a:r>
                    </a:p>
                  </a:txBody>
                  <a:tcPr>
                    <a:lnL w="12700" cap="flat" cmpd="sng" algn="ctr">
                      <a:solidFill>
                        <a:schemeClr val="tx1"/>
                      </a:solidFill>
                      <a:prstDash val="solid"/>
                      <a:round/>
                      <a:headEnd type="none" w="med" len="med"/>
                      <a:tailEnd type="none" w="med" len="med"/>
                    </a:lnL>
                  </a:tcPr>
                </a:tc>
                <a:tc>
                  <a:txBody>
                    <a:bodyPr/>
                    <a:lstStyle/>
                    <a:p>
                      <a:pPr algn="l"/>
                      <a:r>
                        <a:rPr lang="fi-FI" sz="1200" dirty="0">
                          <a:latin typeface="Abadi Extra Light" panose="020B0204020104020204" pitchFamily="34" charset="0"/>
                        </a:rPr>
                        <a:t>Teollisuuden sähkönkulutus ilman teollisuuden omaan </a:t>
                      </a:r>
                    </a:p>
                    <a:p>
                      <a:pPr algn="l"/>
                      <a:r>
                        <a:rPr lang="fi-FI" sz="1200" dirty="0">
                          <a:latin typeface="Abadi Extra Light" panose="020B0204020104020204" pitchFamily="34" charset="0"/>
                        </a:rPr>
                        <a:t>käyttöönsä tuottamaa sähköä. Teollisuuden omaan käyttöönsä tuottaman sähkön päästöt ovat mukana teollisuus ja työkoneet -sektorin päästöissä. Määritelmä koskee raportteja, jotka sisältävät teollisuuden ja työkoneiden laskennan.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59051405"/>
                  </a:ext>
                </a:extLst>
              </a:tr>
              <a:tr h="407920">
                <a:tc>
                  <a:txBody>
                    <a:bodyPr/>
                    <a:lstStyle/>
                    <a:p>
                      <a:pPr algn="l"/>
                      <a:endParaRPr lang="fi-FI" sz="1200" dirty="0">
                        <a:latin typeface="Abadi Extra Light" panose="020B0204020104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endParaRPr lang="fi-FI" sz="1200" dirty="0">
                        <a:latin typeface="Abadi Extra Light" panose="020B020402010402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7475557"/>
                  </a:ext>
                </a:extLst>
              </a:tr>
            </a:tbl>
          </a:graphicData>
        </a:graphic>
      </p:graphicFrame>
      <p:sp>
        <p:nvSpPr>
          <p:cNvPr id="3" name="Slide Number Placeholder 5">
            <a:extLst>
              <a:ext uri="{FF2B5EF4-FFF2-40B4-BE49-F238E27FC236}">
                <a16:creationId xmlns:a16="http://schemas.microsoft.com/office/drawing/2014/main" id="{567585BB-6CE3-EBC3-EE8F-7DF849DFA82B}"/>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6</a:t>
            </a:fld>
            <a:endParaRPr lang="fi-FI" dirty="0">
              <a:latin typeface="Abadi Extra Light" panose="020B0204020104020204" pitchFamily="34" charset="0"/>
            </a:endParaRPr>
          </a:p>
        </p:txBody>
      </p:sp>
      <p:graphicFrame>
        <p:nvGraphicFramePr>
          <p:cNvPr id="4" name="Taulukko 6">
            <a:extLst>
              <a:ext uri="{FF2B5EF4-FFF2-40B4-BE49-F238E27FC236}">
                <a16:creationId xmlns:a16="http://schemas.microsoft.com/office/drawing/2014/main" id="{C82452DF-F299-8EBC-786E-2F42B7441831}"/>
              </a:ext>
            </a:extLst>
          </p:cNvPr>
          <p:cNvGraphicFramePr>
            <a:graphicFrameLocks/>
          </p:cNvGraphicFramePr>
          <p:nvPr>
            <p:extLst>
              <p:ext uri="{D42A27DB-BD31-4B8C-83A1-F6EECF244321}">
                <p14:modId xmlns:p14="http://schemas.microsoft.com/office/powerpoint/2010/main" val="2043526366"/>
              </p:ext>
            </p:extLst>
          </p:nvPr>
        </p:nvGraphicFramePr>
        <p:xfrm>
          <a:off x="838200" y="1825625"/>
          <a:ext cx="5181600" cy="4417201"/>
        </p:xfrm>
        <a:graphic>
          <a:graphicData uri="http://schemas.openxmlformats.org/drawingml/2006/table">
            <a:tbl>
              <a:tblPr firstRow="1" bandRow="1">
                <a:tableStyleId>{2D5ABB26-0587-4C30-8999-92F81FD0307C}</a:tableStyleId>
              </a:tblPr>
              <a:tblGrid>
                <a:gridCol w="1428750">
                  <a:extLst>
                    <a:ext uri="{9D8B030D-6E8A-4147-A177-3AD203B41FA5}">
                      <a16:colId xmlns:a16="http://schemas.microsoft.com/office/drawing/2014/main" val="3718026015"/>
                    </a:ext>
                  </a:extLst>
                </a:gridCol>
                <a:gridCol w="3752850">
                  <a:extLst>
                    <a:ext uri="{9D8B030D-6E8A-4147-A177-3AD203B41FA5}">
                      <a16:colId xmlns:a16="http://schemas.microsoft.com/office/drawing/2014/main" val="2847247937"/>
                    </a:ext>
                  </a:extLst>
                </a:gridCol>
              </a:tblGrid>
              <a:tr h="388501">
                <a:tc>
                  <a:txBody>
                    <a:bodyPr/>
                    <a:lstStyle/>
                    <a:p>
                      <a:r>
                        <a:rPr lang="fi-FI" sz="1200" b="1" dirty="0">
                          <a:latin typeface="Abadi Extra Light" panose="020B0204020104020204" pitchFamily="34" charset="0"/>
                        </a:rPr>
                        <a:t>Käsite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fi-FI" sz="1200" b="1" dirty="0">
                          <a:latin typeface="Abadi Extra Light" panose="020B0204020104020204" pitchFamily="34" charset="0"/>
                        </a:rPr>
                        <a:t>Kuvaus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23687751"/>
                  </a:ext>
                </a:extLst>
              </a:tr>
              <a:tr h="6705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Kuluttajien sähkönkulutus </a:t>
                      </a: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Asumisen, rakentamisen, maatalouden ja palveluiden sähkönkulutus, josta on vähennetty sähkölämmityksen ja maalämpöpumppujen käytättämä sähkö.</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14177056"/>
                  </a:ext>
                </a:extLst>
              </a:tr>
              <a:tr h="6705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Lämmitystarveluku</a:t>
                      </a: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Lämmitystarveluku saadaan laskemalla päivittäisten sisä- ja ulkolämpötilojen erotus. Ilmatieteen laitos tuottaa kuntakohtaiset lämmitystarveluvut.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30821106"/>
                  </a:ext>
                </a:extLst>
              </a:tr>
              <a:tr h="3885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Maalämmön päästöt </a:t>
                      </a: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Maalämpöpumppujen käyttämän sähkön päästö.</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85347571"/>
                  </a:ext>
                </a:extLst>
              </a:tr>
              <a:tr h="1245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Päästöt ilman teollisuutta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latin typeface="Abadi Extra Light" panose="020B0204020104020204" pitchFamily="34" charset="0"/>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Kunnan kasvihuonekaasupäästöt pois lukien teollisuuden sähkönkulutus ja teollisuuden ja työkoneiden polttoaineen käyttö. ”Päästöt ilman teollisuutta” sisältää kuitenkin teollisuusrakennusten lämmityksen, teollisuuden jäteveden-käsittelyn sekä teollisuuden kaatopaikkojen päästöt.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latin typeface="Abadi Extra Light" panose="020B020402010402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85854160"/>
                  </a:ext>
                </a:extLst>
              </a:tr>
              <a:tr h="10537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Rakennusten lämmityksen päästöt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latin typeface="Abadi Extra Light" panose="020B0204020104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Erillislämmitettyjen rakennusten polttoaineenkulutuksen päästö + sähkölämmityksen ja maalämpöpumppujen käyttämän sähkön päästö + kunnassa kulutetun kaukolämmön tuotannon aiheuttama päästö.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latin typeface="Abadi Extra Light" panose="020B020402010402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0352950"/>
                  </a:ext>
                </a:extLst>
              </a:tr>
            </a:tbl>
          </a:graphicData>
        </a:graphic>
      </p:graphicFrame>
      <p:pic>
        <p:nvPicPr>
          <p:cNvPr id="5" name="Picture 5">
            <a:extLst>
              <a:ext uri="{FF2B5EF4-FFF2-40B4-BE49-F238E27FC236}">
                <a16:creationId xmlns:a16="http://schemas.microsoft.com/office/drawing/2014/main" id="{E322BBEB-10BD-93E1-0DA1-D4EA696E02D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a:extLst>
              <a:ext uri="{FF2B5EF4-FFF2-40B4-BE49-F238E27FC236}">
                <a16:creationId xmlns:a16="http://schemas.microsoft.com/office/drawing/2014/main" id="{89A3EF1A-CD12-30E2-61A7-B896A55C6A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Tree>
    <p:extLst>
      <p:ext uri="{BB962C8B-B14F-4D97-AF65-F5344CB8AC3E}">
        <p14:creationId xmlns:p14="http://schemas.microsoft.com/office/powerpoint/2010/main" val="3495945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ohja7_Kuvituskuva_johdanto">
    <p:spTree>
      <p:nvGrpSpPr>
        <p:cNvPr id="1" name=""/>
        <p:cNvGrpSpPr/>
        <p:nvPr/>
      </p:nvGrpSpPr>
      <p:grpSpPr>
        <a:xfrm>
          <a:off x="0" y="0"/>
          <a:ext cx="0" cy="0"/>
          <a:chOff x="0" y="0"/>
          <a:chExt cx="0" cy="0"/>
        </a:xfrm>
      </p:grpSpPr>
      <p:pic>
        <p:nvPicPr>
          <p:cNvPr id="6" name="Picture 5" descr="Kuvituskuva. Puunrunkoa koskettava käsi.">
            <a:extLst>
              <a:ext uri="{FF2B5EF4-FFF2-40B4-BE49-F238E27FC236}">
                <a16:creationId xmlns:a16="http://schemas.microsoft.com/office/drawing/2014/main" id="{1B322EF1-2C85-D1B7-B4A7-F2A6917C8F1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32496" y="0"/>
            <a:ext cx="6359504" cy="6858000"/>
          </a:xfrm>
          <a:prstGeom prst="rect">
            <a:avLst/>
          </a:prstGeom>
        </p:spPr>
      </p:pic>
      <p:sp>
        <p:nvSpPr>
          <p:cNvPr id="3" name="Sisällön paikkamerkki 2">
            <a:extLst>
              <a:ext uri="{FF2B5EF4-FFF2-40B4-BE49-F238E27FC236}">
                <a16:creationId xmlns:a16="http://schemas.microsoft.com/office/drawing/2014/main" id="{B1B2CC63-4EDE-4455-9AA7-185C955159A4}"/>
              </a:ext>
            </a:extLst>
          </p:cNvPr>
          <p:cNvSpPr>
            <a:spLocks noGrp="1"/>
          </p:cNvSpPr>
          <p:nvPr>
            <p:ph sz="half" idx="1"/>
          </p:nvPr>
        </p:nvSpPr>
        <p:spPr>
          <a:xfrm>
            <a:off x="652097" y="1689054"/>
            <a:ext cx="4999485" cy="4351338"/>
          </a:xfrm>
        </p:spPr>
        <p:txBody>
          <a:bodyPr>
            <a:normAutofit/>
          </a:bodyPr>
          <a:lstStyle/>
          <a:p>
            <a:pPr marL="0" indent="0">
              <a:buNone/>
            </a:pPr>
            <a:r>
              <a:rPr lang="fi-FI" sz="1200" dirty="0">
                <a:latin typeface="Abadi Extra Light" panose="020B0204020104020204" pitchFamily="34" charset="0"/>
              </a:rPr>
              <a:t>Kunnat ovat avainasemassa ilmastonmuutoksen hillinnässä ja toimivatkin jo suunnannäyttäjinä sekä kansallisessa että kansainvälisessä ilmastotyössä. Siirtyminen kohti hiilineutraalia tulevaisuutta vaatii muutoksia energiantuotantoon, teollisuuteen, liikenteeseen, asumiseen ja kulutukseen. Kunnat tarjoavat toiminnallaan kuntalaisille ja alueensa yrityksille ilmastokestävän arjen edellytykset.</a:t>
            </a:r>
          </a:p>
          <a:p>
            <a:pPr marL="0" indent="0">
              <a:buNone/>
            </a:pPr>
            <a:r>
              <a:rPr lang="fi-FI" sz="1200" dirty="0">
                <a:latin typeface="Abadi Extra Light" panose="020B0204020104020204" pitchFamily="34" charset="0"/>
              </a:rPr>
              <a:t>Maaliskuussa 2023 Ilmastolain (423/2022) uudistuksen myötä kunnille asetettiin velvoite laatia ilmastosuunnitelma. Ilmastosuunnitelma tulee päivittää  kerran valtuustokaudessa. Suunnitelmassa tulee esittää kunnan päästövähennystavoite sekä toimet kasvihuonekaasupäästöjen vähentämiseksi. Suunnitelmallisen ilmastotyön takaamiseksi, suunnitelman toteutumista tulee seurata ja se on otettava huomioon kuntastrategiassa.</a:t>
            </a:r>
          </a:p>
          <a:p>
            <a:pPr marL="0" indent="0">
              <a:buNone/>
            </a:pPr>
            <a:r>
              <a:rPr lang="fi-FI" sz="1200" dirty="0">
                <a:latin typeface="Abadi Extra Light" panose="020B0204020104020204" pitchFamily="34" charset="0"/>
              </a:rPr>
              <a:t>Ajantasainen tieto alueen kasvihuonekaasupäästöistä on edellytys ja tärkeä työkalu ilmastotavoitteiden saavuttamiseksi ja ilmastonmuutoksen hillitsemiseksi. Nykytilan kartoittaminen ja ympäristötekojen vaikuttavuuden mittaaminen vaativat alueen hiilidioksidipäästöjen ja energiankulutuksen seuraamista. Päästölaskenta on ensimmäinen askel kohti pienempää hiilijalanjälkeä ja CO2-raportti-palvelu on erinomainen ja helposti hyödynnettävä mittari ilmastotyön tulosten seuraamiseksi. </a:t>
            </a:r>
          </a:p>
          <a:p>
            <a:pPr marL="0" indent="0">
              <a:buNone/>
            </a:pPr>
            <a:r>
              <a:rPr lang="fi-FI" sz="1200" dirty="0">
                <a:latin typeface="Abadi Extra Light" panose="020B0204020104020204" pitchFamily="34" charset="0"/>
              </a:rPr>
              <a:t>Kalvosarjamuotoinen vuosiraportti mahdollistaa laskennan tulosten hyödynnettävyyden monipuolisesti ja kätevästi ilmastotyössä ja viestinnässä. </a:t>
            </a:r>
          </a:p>
        </p:txBody>
      </p:sp>
      <p:sp>
        <p:nvSpPr>
          <p:cNvPr id="2" name="Otsikkomuoto">
            <a:extLst>
              <a:ext uri="{FF2B5EF4-FFF2-40B4-BE49-F238E27FC236}">
                <a16:creationId xmlns:a16="http://schemas.microsoft.com/office/drawing/2014/main" id="{33FE992E-6B11-4C70-8B4E-1C69179EA8CF}"/>
              </a:ext>
            </a:extLst>
          </p:cNvPr>
          <p:cNvSpPr>
            <a:spLocks noGrp="1"/>
          </p:cNvSpPr>
          <p:nvPr>
            <p:ph type="title"/>
          </p:nvPr>
        </p:nvSpPr>
        <p:spPr/>
        <p:txBody>
          <a:bodyPr/>
          <a:lstStyle/>
          <a:p>
            <a:r>
              <a:rPr lang="fi-FI" dirty="0">
                <a:latin typeface="Abadi Extra Light" panose="020B0204020104020204" pitchFamily="34" charset="0"/>
              </a:rPr>
              <a:t>1. Johdanto</a:t>
            </a:r>
          </a:p>
        </p:txBody>
      </p:sp>
      <p:pic>
        <p:nvPicPr>
          <p:cNvPr id="10" name="Picture 9" descr="Kuvituskuva. Puunrunkoa koskettava käsi.">
            <a:extLst>
              <a:ext uri="{FF2B5EF4-FFF2-40B4-BE49-F238E27FC236}">
                <a16:creationId xmlns:a16="http://schemas.microsoft.com/office/drawing/2014/main" id="{7CE79A71-8145-4853-84E6-F5CCDCF0AF7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11" name="Picture 10" descr="Kuvituskuva. Puunrunkoa koskettava käsi.">
            <a:extLst>
              <a:ext uri="{FF2B5EF4-FFF2-40B4-BE49-F238E27FC236}">
                <a16:creationId xmlns:a16="http://schemas.microsoft.com/office/drawing/2014/main" id="{D83A468E-5C90-4D48-8518-AA3729A905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4" name="Slide Number Placeholder 5">
            <a:extLst>
              <a:ext uri="{FF2B5EF4-FFF2-40B4-BE49-F238E27FC236}">
                <a16:creationId xmlns:a16="http://schemas.microsoft.com/office/drawing/2014/main" id="{A549615B-EB6A-577F-9DD7-134949981E9D}"/>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7</a:t>
            </a:fld>
            <a:endParaRPr lang="fi-FI" dirty="0">
              <a:latin typeface="Abadi Extra Light" panose="020B0204020104020204" pitchFamily="34" charset="0"/>
            </a:endParaRPr>
          </a:p>
        </p:txBody>
      </p:sp>
    </p:spTree>
    <p:extLst>
      <p:ext uri="{BB962C8B-B14F-4D97-AF65-F5344CB8AC3E}">
        <p14:creationId xmlns:p14="http://schemas.microsoft.com/office/powerpoint/2010/main" val="685452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ohja8_Päästöt_yhteensä">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17D12A6-B42C-41A9-8F43-7871AEA19FDC}"/>
              </a:ext>
            </a:extLst>
          </p:cNvPr>
          <p:cNvSpPr>
            <a:spLocks noGrp="1"/>
          </p:cNvSpPr>
          <p:nvPr>
            <p:ph sz="half" idx="1"/>
          </p:nvPr>
        </p:nvSpPr>
        <p:spPr>
          <a:xfrm>
            <a:off x="654410" y="1689054"/>
            <a:ext cx="5180400" cy="2919521"/>
          </a:xfrm>
        </p:spPr>
        <p:txBody>
          <a:bodyPr>
            <a:normAutofit/>
          </a:bodyPr>
          <a:lstStyle/>
          <a:p>
            <a:pPr marL="0" indent="0">
              <a:lnSpc>
                <a:spcPct val="80000"/>
              </a:lnSpc>
              <a:buNone/>
            </a:pPr>
            <a:r>
              <a:rPr lang="fi-FI" sz="1200" b="0" i="0" dirty="0">
                <a:effectLst/>
                <a:latin typeface="Abadi Extra Light" panose="020B0204020104020204" pitchFamily="34" charset="0"/>
              </a:rPr>
              <a:t>Rauman kasvihuonekaasupäästöt on laskettu vuosilta 2008–2023. Päästölaskenta sisältää seuraavat sektorit: </a:t>
            </a:r>
            <a:r>
              <a:rPr lang="fi-FI" sz="1200" dirty="0">
                <a:effectLst/>
                <a:latin typeface="Abadi Extra Light" panose="020B0204020104020204" pitchFamily="34" charset="0"/>
                <a:ea typeface="Times New Roman" panose="02020603050405020304" pitchFamily="18" charset="0"/>
                <a:cs typeface="Times New Roman" panose="02020603050405020304" pitchFamily="18" charset="0"/>
              </a:rPr>
              <a:t>kuluttajien sähkönkulutus, sähkölämmitys, maalämpö, kaukolämmitys, erillislämmitys, tieliikenne, maatalous ja jätehuolto. Lisäksi on tarkasteltu </a:t>
            </a:r>
            <a:r>
              <a:rPr lang="fi-FI" sz="1200" b="0" i="0" dirty="0">
                <a:solidFill>
                  <a:srgbClr val="000000"/>
                </a:solidFill>
                <a:effectLst/>
                <a:latin typeface="Abadi Extra Light" panose="020B0204020104020204" pitchFamily="34" charset="0"/>
              </a:rPr>
              <a:t>teollisuuden ja työkoneiden</a:t>
            </a:r>
            <a:r>
              <a:rPr lang="fi-FI" sz="1200" dirty="0">
                <a:solidFill>
                  <a:srgbClr val="000000"/>
                </a:solidFill>
                <a:latin typeface="Abadi Extra Light" panose="020B0204020104020204" pitchFamily="34" charset="0"/>
              </a:rPr>
              <a:t> </a:t>
            </a:r>
            <a:r>
              <a:rPr lang="fi-FI" sz="1200" dirty="0">
                <a:latin typeface="Abadi Extra Light" panose="020B0204020104020204" pitchFamily="34" charset="0"/>
                <a:ea typeface="Times New Roman" panose="02020603050405020304" pitchFamily="18" charset="0"/>
                <a:cs typeface="Times New Roman" panose="02020603050405020304" pitchFamily="18" charset="0"/>
              </a:rPr>
              <a:t>s</a:t>
            </a:r>
            <a:r>
              <a:rPr lang="fi-FI" sz="1200" dirty="0">
                <a:effectLst/>
                <a:latin typeface="Abadi Extra Light" panose="020B0204020104020204" pitchFamily="34" charset="0"/>
                <a:ea typeface="Times New Roman" panose="02020603050405020304" pitchFamily="18" charset="0"/>
                <a:cs typeface="Times New Roman" panose="02020603050405020304" pitchFamily="18" charset="0"/>
              </a:rPr>
              <a:t>ekä teollisuuden sähkönkulutuksen päästöjä</a:t>
            </a:r>
            <a:r>
              <a:rPr lang="fi-FI" sz="1200" dirty="0">
                <a:latin typeface="Abadi Extra Light" panose="020B0204020104020204" pitchFamily="34" charset="0"/>
                <a:ea typeface="Times New Roman" panose="02020603050405020304" pitchFamily="18" charset="0"/>
                <a:cs typeface="Times New Roman" panose="02020603050405020304" pitchFamily="18" charset="0"/>
              </a:rPr>
              <a:t>.</a:t>
            </a:r>
            <a:endParaRPr lang="fi-FI" sz="1200" b="0" i="0" dirty="0">
              <a:effectLst/>
              <a:latin typeface="Abadi Extra Light" panose="020B0204020104020204" pitchFamily="34" charset="0"/>
            </a:endParaRPr>
          </a:p>
          <a:p>
            <a:pPr marL="0" indent="0">
              <a:lnSpc>
                <a:spcPct val="80000"/>
              </a:lnSpc>
              <a:buNone/>
            </a:pPr>
            <a:r>
              <a:rPr lang="fi-FI" sz="1200" dirty="0">
                <a:latin typeface="Abadi Extra Light" panose="020B0204020104020204" pitchFamily="34" charset="0"/>
              </a:rPr>
              <a:t>Rauman kasvihuonekaasujen päästöt vuonna 2022 olivat yhteensä </a:t>
            </a:r>
            <a:r>
              <a:rPr lang="fi-FI" sz="1200" b="0" i="0" dirty="0">
                <a:solidFill>
                  <a:srgbClr val="000000"/>
                </a:solidFill>
                <a:effectLst/>
                <a:latin typeface="Abadi Extra Light" panose="020B0204020104020204" pitchFamily="34" charset="0"/>
              </a:rPr>
              <a:t>352,4</a:t>
            </a:r>
            <a:r>
              <a:rPr lang="fi-FI" sz="1200" dirty="0">
                <a:latin typeface="Abadi Extra Light" panose="020B0204020104020204" pitchFamily="34" charset="0"/>
              </a:rPr>
              <a:t> </a:t>
            </a:r>
            <a:r>
              <a:rPr lang="fi-FI" sz="1200" dirty="0" err="1">
                <a:latin typeface="Abadi Extra Light" panose="020B0204020104020204" pitchFamily="34" charset="0"/>
              </a:rPr>
              <a:t>kt</a:t>
            </a:r>
            <a:r>
              <a:rPr lang="fi-FI" sz="1200" dirty="0">
                <a:latin typeface="Abadi Extra Light" panose="020B0204020104020204" pitchFamily="34" charset="0"/>
              </a:rPr>
              <a:t> CO</a:t>
            </a:r>
            <a:r>
              <a:rPr lang="fi-FI" sz="1200" baseline="-25000" dirty="0">
                <a:latin typeface="Abadi Extra Light" panose="020B0204020104020204" pitchFamily="34" charset="0"/>
              </a:rPr>
              <a:t>2</a:t>
            </a:r>
            <a:r>
              <a:rPr lang="fi-FI" sz="1200" dirty="0">
                <a:latin typeface="Abadi Extra Light" panose="020B0204020104020204" pitchFamily="34" charset="0"/>
              </a:rPr>
              <a:t>-ekv. Näistä päästöistä 10,8 </a:t>
            </a:r>
            <a:r>
              <a:rPr lang="fi-FI" sz="1200" dirty="0" err="1">
                <a:latin typeface="Abadi Extra Light" panose="020B0204020104020204" pitchFamily="34" charset="0"/>
              </a:rPr>
              <a:t>kt</a:t>
            </a:r>
            <a:r>
              <a:rPr lang="fi-FI" sz="1200" dirty="0">
                <a:latin typeface="Abadi Extra Light" panose="020B0204020104020204" pitchFamily="34" charset="0"/>
              </a:rPr>
              <a:t> CO</a:t>
            </a:r>
            <a:r>
              <a:rPr lang="fi-FI" sz="1200" baseline="-25000" dirty="0">
                <a:latin typeface="Abadi Extra Light" panose="020B0204020104020204" pitchFamily="34" charset="0"/>
              </a:rPr>
              <a:t>2</a:t>
            </a:r>
            <a:r>
              <a:rPr lang="fi-FI" sz="1200" dirty="0">
                <a:latin typeface="Abadi Extra Light" panose="020B0204020104020204" pitchFamily="34" charset="0"/>
              </a:rPr>
              <a:t>-ekv aiheutui kuluttajien sähkönkulutuksesta, 7,9 </a:t>
            </a:r>
            <a:r>
              <a:rPr lang="fi-FI" sz="1200" dirty="0" err="1">
                <a:latin typeface="Abadi Extra Light" panose="020B0204020104020204" pitchFamily="34" charset="0"/>
              </a:rPr>
              <a:t>kt</a:t>
            </a:r>
            <a:r>
              <a:rPr lang="fi-FI" sz="1200" dirty="0">
                <a:latin typeface="Abadi Extra Light" panose="020B0204020104020204" pitchFamily="34" charset="0"/>
              </a:rPr>
              <a:t> CO</a:t>
            </a:r>
            <a:r>
              <a:rPr lang="fi-FI" sz="1200" baseline="-25000" dirty="0">
                <a:latin typeface="Abadi Extra Light" panose="020B0204020104020204" pitchFamily="34" charset="0"/>
              </a:rPr>
              <a:t>2</a:t>
            </a:r>
            <a:r>
              <a:rPr lang="fi-FI" sz="1200" dirty="0">
                <a:latin typeface="Abadi Extra Light" panose="020B0204020104020204" pitchFamily="34" charset="0"/>
              </a:rPr>
              <a:t>-ekv sähkölämmityksestä ja 0,3 </a:t>
            </a:r>
            <a:r>
              <a:rPr lang="fi-FI" sz="1200" dirty="0" err="1">
                <a:latin typeface="Abadi Extra Light" panose="020B0204020104020204" pitchFamily="34" charset="0"/>
              </a:rPr>
              <a:t>kt</a:t>
            </a:r>
            <a:r>
              <a:rPr lang="fi-FI" sz="1200" dirty="0">
                <a:latin typeface="Abadi Extra Light" panose="020B0204020104020204" pitchFamily="34" charset="0"/>
              </a:rPr>
              <a:t> CO</a:t>
            </a:r>
            <a:r>
              <a:rPr lang="fi-FI" sz="1200" baseline="-25000" dirty="0">
                <a:latin typeface="Abadi Extra Light" panose="020B0204020104020204" pitchFamily="34" charset="0"/>
              </a:rPr>
              <a:t>2</a:t>
            </a:r>
            <a:r>
              <a:rPr lang="fi-FI" sz="1200" dirty="0">
                <a:latin typeface="Abadi Extra Light" panose="020B0204020104020204" pitchFamily="34" charset="0"/>
              </a:rPr>
              <a:t>-ekv maalämmöstä. Maalämmön osuus lämmitysmuotojakaumasta ja päästöistä on pieni, mihin vaikuttaa osittain se, että rakennuskantatilaston tiedot eivät välttämättä ole täysin ajan tasalla. Päästöistä 22,4 </a:t>
            </a:r>
            <a:r>
              <a:rPr lang="fi-FI" sz="1200" dirty="0" err="1">
                <a:latin typeface="Abadi Extra Light" panose="020B0204020104020204" pitchFamily="34" charset="0"/>
              </a:rPr>
              <a:t>kt</a:t>
            </a:r>
            <a:r>
              <a:rPr lang="fi-FI" sz="1200" dirty="0">
                <a:latin typeface="Abadi Extra Light" panose="020B0204020104020204" pitchFamily="34" charset="0"/>
              </a:rPr>
              <a:t> CO</a:t>
            </a:r>
            <a:r>
              <a:rPr lang="fi-FI" sz="1200" baseline="-25000" dirty="0">
                <a:latin typeface="Abadi Extra Light" panose="020B0204020104020204" pitchFamily="34" charset="0"/>
              </a:rPr>
              <a:t>2</a:t>
            </a:r>
            <a:r>
              <a:rPr lang="fi-FI" sz="1200" dirty="0">
                <a:latin typeface="Abadi Extra Light" panose="020B0204020104020204" pitchFamily="34" charset="0"/>
              </a:rPr>
              <a:t>-ekv aiheutui kaukolämmityksestä, 17,4 </a:t>
            </a:r>
            <a:r>
              <a:rPr lang="fi-FI" sz="1200" dirty="0" err="1">
                <a:latin typeface="Abadi Extra Light" panose="020B0204020104020204" pitchFamily="34" charset="0"/>
              </a:rPr>
              <a:t>kt</a:t>
            </a:r>
            <a:r>
              <a:rPr lang="fi-FI" sz="1200" dirty="0">
                <a:latin typeface="Abadi Extra Light" panose="020B0204020104020204" pitchFamily="34" charset="0"/>
              </a:rPr>
              <a:t> CO</a:t>
            </a:r>
            <a:r>
              <a:rPr lang="fi-FI" sz="1200" baseline="-25000" dirty="0">
                <a:latin typeface="Abadi Extra Light" panose="020B0204020104020204" pitchFamily="34" charset="0"/>
              </a:rPr>
              <a:t>2</a:t>
            </a:r>
            <a:r>
              <a:rPr lang="fi-FI" sz="1200" dirty="0">
                <a:latin typeface="Abadi Extra Light" panose="020B0204020104020204" pitchFamily="34" charset="0"/>
              </a:rPr>
              <a:t>-ekv erillislämmityksestä, 47,7 </a:t>
            </a:r>
            <a:r>
              <a:rPr lang="fi-FI" sz="1200" dirty="0" err="1">
                <a:latin typeface="Abadi Extra Light" panose="020B0204020104020204" pitchFamily="34" charset="0"/>
              </a:rPr>
              <a:t>kt</a:t>
            </a:r>
            <a:r>
              <a:rPr lang="fi-FI" sz="1200" dirty="0">
                <a:latin typeface="Abadi Extra Light" panose="020B0204020104020204" pitchFamily="34" charset="0"/>
              </a:rPr>
              <a:t> CO</a:t>
            </a:r>
            <a:r>
              <a:rPr lang="fi-FI" sz="1200" baseline="-25000" dirty="0">
                <a:latin typeface="Abadi Extra Light" panose="020B0204020104020204" pitchFamily="34" charset="0"/>
              </a:rPr>
              <a:t>2</a:t>
            </a:r>
            <a:r>
              <a:rPr lang="fi-FI" sz="1200" dirty="0">
                <a:latin typeface="Abadi Extra Light" panose="020B0204020104020204" pitchFamily="34" charset="0"/>
              </a:rPr>
              <a:t>-ekv tieliikenteestä, 9,2 </a:t>
            </a:r>
            <a:r>
              <a:rPr lang="fi-FI" sz="1200" dirty="0" err="1">
                <a:latin typeface="Abadi Extra Light" panose="020B0204020104020204" pitchFamily="34" charset="0"/>
              </a:rPr>
              <a:t>kt</a:t>
            </a:r>
            <a:r>
              <a:rPr lang="fi-FI" sz="1200" dirty="0">
                <a:latin typeface="Abadi Extra Light" panose="020B0204020104020204" pitchFamily="34" charset="0"/>
              </a:rPr>
              <a:t> CO</a:t>
            </a:r>
            <a:r>
              <a:rPr lang="fi-FI" sz="1200" baseline="-25000" dirty="0">
                <a:latin typeface="Abadi Extra Light" panose="020B0204020104020204" pitchFamily="34" charset="0"/>
              </a:rPr>
              <a:t>2</a:t>
            </a:r>
            <a:r>
              <a:rPr lang="fi-FI" sz="1200" dirty="0">
                <a:latin typeface="Abadi Extra Light" panose="020B0204020104020204" pitchFamily="34" charset="0"/>
              </a:rPr>
              <a:t>-ekv maataloudesta ja 9,4 </a:t>
            </a:r>
            <a:r>
              <a:rPr lang="fi-FI" sz="1200" dirty="0" err="1">
                <a:latin typeface="Abadi Extra Light" panose="020B0204020104020204" pitchFamily="34" charset="0"/>
              </a:rPr>
              <a:t>kt</a:t>
            </a:r>
            <a:r>
              <a:rPr lang="fi-FI" sz="1200" dirty="0">
                <a:latin typeface="Abadi Extra Light" panose="020B0204020104020204" pitchFamily="34" charset="0"/>
              </a:rPr>
              <a:t> CO</a:t>
            </a:r>
            <a:r>
              <a:rPr lang="fi-FI" sz="1200" baseline="-25000" dirty="0">
                <a:latin typeface="Abadi Extra Light" panose="020B0204020104020204" pitchFamily="34" charset="0"/>
              </a:rPr>
              <a:t>2</a:t>
            </a:r>
            <a:r>
              <a:rPr lang="fi-FI" sz="1200" dirty="0">
                <a:latin typeface="Abadi Extra Light" panose="020B0204020104020204" pitchFamily="34" charset="0"/>
              </a:rPr>
              <a:t>-ekv jätehuollosta. Teollisuuden sähkönkulutuksen päästöt olivat 82,1 </a:t>
            </a:r>
            <a:r>
              <a:rPr lang="fi-FI" sz="1200" dirty="0" err="1">
                <a:latin typeface="Abadi Extra Light" panose="020B0204020104020204" pitchFamily="34" charset="0"/>
              </a:rPr>
              <a:t>kt</a:t>
            </a:r>
            <a:r>
              <a:rPr lang="fi-FI" sz="1200" dirty="0">
                <a:latin typeface="Abadi Extra Light" panose="020B0204020104020204" pitchFamily="34" charset="0"/>
              </a:rPr>
              <a:t> CO</a:t>
            </a:r>
            <a:r>
              <a:rPr lang="fi-FI" sz="1200" baseline="-25000" dirty="0">
                <a:latin typeface="Abadi Extra Light" panose="020B0204020104020204" pitchFamily="34" charset="0"/>
              </a:rPr>
              <a:t>2</a:t>
            </a:r>
            <a:r>
              <a:rPr lang="fi-FI" sz="1200" dirty="0">
                <a:latin typeface="Abadi Extra Light" panose="020B0204020104020204" pitchFamily="34" charset="0"/>
              </a:rPr>
              <a:t>-ekv </a:t>
            </a:r>
            <a:r>
              <a:rPr lang="fi-FI" sz="1200" b="0" i="0" dirty="0">
                <a:solidFill>
                  <a:srgbClr val="000000"/>
                </a:solidFill>
                <a:effectLst/>
                <a:latin typeface="Abadi Extra Light" panose="020B0204020104020204" pitchFamily="34" charset="0"/>
              </a:rPr>
              <a:t>ja päästöt teollisuudesta ja työkoneista 145,0 </a:t>
            </a:r>
            <a:r>
              <a:rPr lang="fi-FI" sz="1200" b="0" i="0" dirty="0" err="1">
                <a:solidFill>
                  <a:srgbClr val="000000"/>
                </a:solidFill>
                <a:effectLst/>
                <a:latin typeface="Abadi Extra Light" panose="020B0204020104020204" pitchFamily="34" charset="0"/>
              </a:rPr>
              <a:t>kt</a:t>
            </a:r>
            <a:r>
              <a:rPr lang="fi-FI" sz="1200" b="0" i="0" dirty="0">
                <a:solidFill>
                  <a:srgbClr val="000000"/>
                </a:solidFill>
                <a:effectLst/>
                <a:latin typeface="Abadi Extra Light" panose="020B0204020104020204" pitchFamily="34" charset="0"/>
              </a:rPr>
              <a: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a:t>
            </a:r>
            <a:r>
              <a:rPr lang="fi-FI" sz="1200" dirty="0">
                <a:solidFill>
                  <a:srgbClr val="000000"/>
                </a:solidFill>
                <a:latin typeface="Abadi Extra Light" panose="020B0204020104020204" pitchFamily="34" charset="0"/>
              </a:rPr>
              <a:t> </a:t>
            </a:r>
          </a:p>
          <a:p>
            <a:pPr marL="0" indent="0">
              <a:lnSpc>
                <a:spcPct val="80000"/>
              </a:lnSpc>
              <a:buNone/>
            </a:pPr>
            <a:r>
              <a:rPr lang="fi-FI" sz="1200" b="0" i="0" dirty="0">
                <a:effectLst/>
                <a:latin typeface="Abadi Extra Light" panose="020B0204020104020204" pitchFamily="34" charset="0"/>
              </a:rPr>
              <a:t>Rauman päästöt sektoreittain vuonna </a:t>
            </a:r>
            <a:r>
              <a:rPr lang="fi-FI" sz="1200" b="0" i="0" dirty="0">
                <a:latin typeface="Abadi Extra Light" panose="020B0204020104020204" pitchFamily="34" charset="0"/>
                <a:cs typeface="Times New Roman" panose="02020603050405020304" pitchFamily="18" charset="0"/>
              </a:rPr>
              <a:t>2022 </a:t>
            </a:r>
            <a:r>
              <a:rPr lang="fi-FI" sz="1200" dirty="0">
                <a:latin typeface="Abadi Extra Light" panose="020B0204020104020204" pitchFamily="34" charset="0"/>
              </a:rPr>
              <a:t>on esitetty kuvassa 1</a:t>
            </a:r>
            <a:r>
              <a:rPr lang="fi-FI" sz="1200" b="0" i="0" dirty="0">
                <a:effectLst/>
                <a:latin typeface="Abadi Extra Light" panose="020B0204020104020204" pitchFamily="34" charset="0"/>
              </a:rPr>
              <a:t>.</a:t>
            </a:r>
          </a:p>
          <a:p>
            <a:pPr marL="0" indent="0">
              <a:lnSpc>
                <a:spcPct val="80000"/>
              </a:lnSpc>
              <a:buNone/>
            </a:pPr>
            <a:endParaRPr lang="fi-FI" sz="1200" dirty="0">
              <a:latin typeface="Abadi Extra Light" panose="020B0204020104020204" pitchFamily="34" charset="0"/>
            </a:endParaRPr>
          </a:p>
          <a:p>
            <a:pPr marL="0" indent="0" algn="just">
              <a:lnSpc>
                <a:spcPct val="80000"/>
              </a:lnSpc>
              <a:buNone/>
            </a:pPr>
            <a:endParaRPr lang="fi-FI" sz="1200" dirty="0">
              <a:effectLst/>
              <a:latin typeface="Abadi Extra Light" panose="020B0204020104020204" pitchFamily="34" charset="0"/>
              <a:ea typeface="Calibri" panose="020F0502020204030204" pitchFamily="34" charset="0"/>
              <a:cs typeface="Times New Roman" panose="02020603050405020304" pitchFamily="18" charset="0"/>
            </a:endParaRPr>
          </a:p>
          <a:p>
            <a:pPr marL="0" indent="0" algn="just">
              <a:lnSpc>
                <a:spcPct val="80000"/>
              </a:lnSpc>
              <a:buNone/>
            </a:pPr>
            <a:endParaRPr lang="fi-FI" sz="1200" dirty="0">
              <a:latin typeface="Abadi Extra Light" panose="020B0204020104020204" pitchFamily="34" charset="0"/>
            </a:endParaRPr>
          </a:p>
        </p:txBody>
      </p:sp>
      <p:sp>
        <p:nvSpPr>
          <p:cNvPr id="2" name="Otsikkomuoto">
            <a:extLst>
              <a:ext uri="{FF2B5EF4-FFF2-40B4-BE49-F238E27FC236}">
                <a16:creationId xmlns:a16="http://schemas.microsoft.com/office/drawing/2014/main" id="{CEF9FFA9-FA3A-4374-8EEF-A72EA43425A3}"/>
              </a:ext>
            </a:extLst>
          </p:cNvPr>
          <p:cNvSpPr>
            <a:spLocks noGrp="1"/>
          </p:cNvSpPr>
          <p:nvPr>
            <p:ph type="title"/>
          </p:nvPr>
        </p:nvSpPr>
        <p:spPr/>
        <p:txBody>
          <a:bodyPr/>
          <a:lstStyle/>
          <a:p>
            <a:r>
              <a:rPr lang="fi-FI" dirty="0">
                <a:latin typeface="Abadi Extra Light" panose="020B0204020104020204" pitchFamily="34" charset="0"/>
              </a:rPr>
              <a:t>2. Päästöt yhteensä</a:t>
            </a:r>
            <a:endParaRPr lang="fi-FI" dirty="0">
              <a:highlight>
                <a:srgbClr val="00FF00"/>
              </a:highlight>
              <a:latin typeface="Abadi Extra Light" panose="020B0204020104020204" pitchFamily="34" charset="0"/>
            </a:endParaRPr>
          </a:p>
        </p:txBody>
      </p:sp>
      <p:pic>
        <p:nvPicPr>
          <p:cNvPr id="8" name="Picture 7" descr="Piirakkakuva, joka esittää päästöjen jakautumisen eri sektoreille vuonna 2021. Päästöt kunkin sektorin osalta on esitetty liitteen 1 taulukossa.">
            <a:extLst>
              <a:ext uri="{FF2B5EF4-FFF2-40B4-BE49-F238E27FC236}">
                <a16:creationId xmlns:a16="http://schemas.microsoft.com/office/drawing/2014/main" id="{A043D549-829A-42F8-B23B-022E1552D4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9" name="Picture 8" descr="Piirakkakuva, joka esittää päästöjen jakautumisen eri sektoreille vuonna 2021. Päästöt kunkin sektorin osalta on esitetty liitteen 1 taulukossa.">
            <a:extLst>
              <a:ext uri="{FF2B5EF4-FFF2-40B4-BE49-F238E27FC236}">
                <a16:creationId xmlns:a16="http://schemas.microsoft.com/office/drawing/2014/main" id="{E0AD0E82-6036-4DDA-8669-A91867A310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10" name="TextBox 9">
            <a:extLst>
              <a:ext uri="{FF2B5EF4-FFF2-40B4-BE49-F238E27FC236}">
                <a16:creationId xmlns:a16="http://schemas.microsoft.com/office/drawing/2014/main" id="{2ECE5BB1-EA9E-4F59-90F8-6EDA0334A01C}"/>
              </a:ext>
            </a:extLst>
          </p:cNvPr>
          <p:cNvSpPr txBox="1"/>
          <p:nvPr/>
        </p:nvSpPr>
        <p:spPr>
          <a:xfrm>
            <a:off x="5975999" y="5904000"/>
            <a:ext cx="5724001" cy="276999"/>
          </a:xfrm>
          <a:prstGeom prst="rect">
            <a:avLst/>
          </a:prstGeom>
          <a:noFill/>
        </p:spPr>
        <p:txBody>
          <a:bodyPr wrap="square" rtlCol="0">
            <a:spAutoFit/>
          </a:bodyPr>
          <a:lstStyle/>
          <a:p>
            <a:r>
              <a:rPr lang="fi-FI" sz="1200" b="1" dirty="0">
                <a:latin typeface="Abadi Extra Light" panose="020B0204020104020204" pitchFamily="34" charset="0"/>
              </a:rPr>
              <a:t>Kuva 1. </a:t>
            </a:r>
            <a:r>
              <a:rPr lang="fi-FI" sz="1200" b="1" dirty="0">
                <a:effectLst/>
                <a:latin typeface="Abadi Extra Light" panose="020B0204020104020204" pitchFamily="34" charset="0"/>
                <a:ea typeface="Times New Roman" panose="02020603050405020304" pitchFamily="18" charset="0"/>
                <a:cs typeface="Calibri Light" panose="020F0302020204030204" pitchFamily="34" charset="0"/>
              </a:rPr>
              <a:t>Rauman päästöt sektoreittain vuonna 2022</a:t>
            </a:r>
            <a:r>
              <a:rPr lang="fi-FI" sz="1200" b="1" dirty="0">
                <a:latin typeface="Abadi Extra Light" panose="020B0204020104020204" pitchFamily="34" charset="0"/>
                <a:ea typeface="Times New Roman" panose="02020603050405020304" pitchFamily="18" charset="0"/>
                <a:cs typeface="Calibri Light" panose="020F0302020204030204" pitchFamily="34" charset="0"/>
              </a:rPr>
              <a:t>.</a:t>
            </a:r>
            <a:r>
              <a:rPr lang="fi-FI" sz="1200" b="1" i="1" dirty="0">
                <a:latin typeface="Abadi Extra Light" panose="020B0204020104020204" pitchFamily="34" charset="0"/>
                <a:ea typeface="Times New Roman" panose="02020603050405020304" pitchFamily="18" charset="0"/>
                <a:cs typeface="Calibri Light" panose="020F0302020204030204" pitchFamily="34" charset="0"/>
              </a:rPr>
              <a:t>(</a:t>
            </a:r>
            <a:r>
              <a:rPr lang="fi-FI" sz="1200" b="1" i="1" dirty="0">
                <a:effectLst/>
                <a:latin typeface="Abadi Extra Light" panose="020B0204020104020204" pitchFamily="34" charset="0"/>
              </a:rPr>
              <a:t>CO2-raportti, 2024).</a:t>
            </a:r>
          </a:p>
        </p:txBody>
      </p:sp>
      <p:sp>
        <p:nvSpPr>
          <p:cNvPr id="6" name="Sisällön paikkamerkki 2">
            <a:extLst>
              <a:ext uri="{FF2B5EF4-FFF2-40B4-BE49-F238E27FC236}">
                <a16:creationId xmlns:a16="http://schemas.microsoft.com/office/drawing/2014/main" id="{973FC20E-7E16-210F-11B6-9EC3D41363B4}"/>
              </a:ext>
            </a:extLst>
          </p:cNvPr>
          <p:cNvSpPr txBox="1">
            <a:spLocks/>
          </p:cNvSpPr>
          <p:nvPr/>
        </p:nvSpPr>
        <p:spPr>
          <a:xfrm>
            <a:off x="648515" y="4295552"/>
            <a:ext cx="5180400" cy="16084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fi-FI" sz="1200" dirty="0">
                <a:latin typeface="Abadi Extra Light" panose="020B0204020104020204" pitchFamily="34" charset="0"/>
              </a:rPr>
              <a:t>Päästöjen kehitys sektoreittain on esitetty kuvassa 2. </a:t>
            </a:r>
          </a:p>
          <a:p>
            <a:pPr marL="0" indent="0">
              <a:lnSpc>
                <a:spcPct val="80000"/>
              </a:lnSpc>
              <a:buNone/>
            </a:pPr>
            <a:r>
              <a:rPr lang="fi-FI" sz="1200" dirty="0">
                <a:latin typeface="Abadi Extra Light" panose="020B0204020104020204" pitchFamily="34" charset="0"/>
                <a:ea typeface="Calibri" panose="020F0502020204030204" pitchFamily="34" charset="0"/>
                <a:cs typeface="Times New Roman" panose="02020603050405020304" pitchFamily="18" charset="0"/>
              </a:rPr>
              <a:t>Kuvassa 3 on esitetty päästöjen kehitys yhteensä ja asukasta kohden vuosina 2008–2023 ilman teollisuutta. </a:t>
            </a:r>
            <a:r>
              <a:rPr lang="fi-FI" sz="1200" b="0" i="0" dirty="0">
                <a:solidFill>
                  <a:srgbClr val="000000"/>
                </a:solidFill>
                <a:effectLst/>
                <a:latin typeface="Abadi Extra Light" panose="020B0204020104020204" pitchFamily="34" charset="0"/>
              </a:rPr>
              <a:t>Rauman päästöt ilman teollisuutta laskivat yhden prosentin vuodesta 2021 vuoteen 2022. Keskimäärin päästöt laskivat CO2-raportin kunnissa 4 prosenttia.</a:t>
            </a:r>
            <a:endParaRPr lang="fi-FI" sz="1200" dirty="0">
              <a:solidFill>
                <a:srgbClr val="000000"/>
              </a:solidFill>
              <a:latin typeface="Abadi Extra Light" panose="020B0204020104020204" pitchFamily="34" charset="0"/>
            </a:endParaRPr>
          </a:p>
          <a:p>
            <a:pPr marL="0" indent="0">
              <a:lnSpc>
                <a:spcPct val="80000"/>
              </a:lnSpc>
              <a:buFont typeface="Arial" panose="020B0604020202020204" pitchFamily="34" charset="0"/>
              <a:buNone/>
            </a:pPr>
            <a:r>
              <a:rPr lang="fi-FI" sz="1200" dirty="0">
                <a:latin typeface="Abadi Extra Light" panose="020B0204020104020204" pitchFamily="34" charset="0"/>
                <a:ea typeface="Calibri" panose="020F0502020204030204" pitchFamily="34" charset="0"/>
                <a:cs typeface="Times New Roman" panose="02020603050405020304" pitchFamily="18" charset="0"/>
              </a:rPr>
              <a:t>Kuvassa 4 on esitetty päästöjen kehitys yhteensä ja asukasta kohden vuosina 2008–2022, kun teollisuuden päästöt ovat mukana tarkastelussa.</a:t>
            </a:r>
          </a:p>
          <a:p>
            <a:pPr marL="0" indent="0">
              <a:lnSpc>
                <a:spcPct val="80000"/>
              </a:lnSpc>
              <a:buFont typeface="Arial" panose="020B0604020202020204" pitchFamily="34" charset="0"/>
              <a:buNone/>
            </a:pPr>
            <a:r>
              <a:rPr lang="fi-FI" sz="1200" dirty="0">
                <a:latin typeface="Abadi Extra Light" panose="020B0204020104020204" pitchFamily="34" charset="0"/>
                <a:ea typeface="Calibri" panose="020F0502020204030204" pitchFamily="34" charset="0"/>
                <a:cs typeface="Times New Roman" panose="02020603050405020304" pitchFamily="18" charset="0"/>
              </a:rPr>
              <a:t>Kuvassa 5 on esitetty Rauman päästöt normeerattuina (lämmitystarvekorjattuna ilmastolliseen vertailukauteen 1981–2010 sekä käyttäen keskimääräistä sähkön päästökerrointa). Vertailun vuoksi kuvassa on esitetty myös normeeraamattomat päästöt.</a:t>
            </a:r>
          </a:p>
          <a:p>
            <a:pPr marL="0" indent="0" algn="just">
              <a:lnSpc>
                <a:spcPct val="80000"/>
              </a:lnSpc>
              <a:buFont typeface="Arial" panose="020B0604020202020204" pitchFamily="34" charset="0"/>
              <a:buNone/>
            </a:pPr>
            <a:endParaRPr lang="fi-FI" sz="1200" dirty="0">
              <a:latin typeface="Abadi Extra Light" panose="020B0204020104020204" pitchFamily="34" charset="0"/>
              <a:ea typeface="Calibri" panose="020F0502020204030204" pitchFamily="34" charset="0"/>
              <a:cs typeface="Times New Roman" panose="02020603050405020304" pitchFamily="18" charset="0"/>
            </a:endParaRPr>
          </a:p>
          <a:p>
            <a:pPr marL="0" indent="0" algn="just">
              <a:lnSpc>
                <a:spcPct val="80000"/>
              </a:lnSpc>
              <a:buFont typeface="Arial" panose="020B0604020202020204" pitchFamily="34" charset="0"/>
              <a:buNone/>
            </a:pPr>
            <a:endParaRPr lang="fi-FI" sz="1200" dirty="0">
              <a:latin typeface="Abadi Extra Light" panose="020B0204020104020204" pitchFamily="34" charset="0"/>
            </a:endParaRPr>
          </a:p>
        </p:txBody>
      </p:sp>
      <p:sp>
        <p:nvSpPr>
          <p:cNvPr id="4" name="Slide Number Placeholder 5">
            <a:extLst>
              <a:ext uri="{FF2B5EF4-FFF2-40B4-BE49-F238E27FC236}">
                <a16:creationId xmlns:a16="http://schemas.microsoft.com/office/drawing/2014/main" id="{73709FBA-5484-F381-AF01-AD4174A658C1}"/>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8</a:t>
            </a:fld>
            <a:endParaRPr lang="fi-FI" dirty="0">
              <a:latin typeface="Abadi Extra Light" panose="020B0204020104020204" pitchFamily="34" charset="0"/>
            </a:endParaRPr>
          </a:p>
        </p:txBody>
      </p:sp>
      <p:graphicFrame>
        <p:nvGraphicFramePr>
          <p:cNvPr id="5" name="Chart 1" descr="Piirakkakuva, joka esittää päästöjen jakautumisen eri sektoreille vuonna 2021. Päästöt kunkin sektorin osalta on esitetty liitteen 1 taulukossa.">
            <a:extLst>
              <a:ext uri="{FF2B5EF4-FFF2-40B4-BE49-F238E27FC236}">
                <a16:creationId xmlns:a16="http://schemas.microsoft.com/office/drawing/2014/main" id="{00000000-0008-0000-1200-000002000000}"/>
              </a:ext>
            </a:extLst>
          </p:cNvPr>
          <p:cNvGraphicFramePr>
            <a:graphicFrameLocks noGrp="1"/>
          </p:cNvGraphicFramePr>
          <p:nvPr>
            <p:extLst>
              <p:ext uri="{D42A27DB-BD31-4B8C-83A1-F6EECF244321}">
                <p14:modId xmlns:p14="http://schemas.microsoft.com/office/powerpoint/2010/main" val="2532331980"/>
              </p:ext>
            </p:extLst>
          </p:nvPr>
        </p:nvGraphicFramePr>
        <p:xfrm>
          <a:off x="6096000" y="1651000"/>
          <a:ext cx="5207000" cy="406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25284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ohja9_Päästöt_sektoreittain">
    <p:spTree>
      <p:nvGrpSpPr>
        <p:cNvPr id="1" name=""/>
        <p:cNvGrpSpPr/>
        <p:nvPr/>
      </p:nvGrpSpPr>
      <p:grpSpPr>
        <a:xfrm>
          <a:off x="0" y="0"/>
          <a:ext cx="0" cy="0"/>
          <a:chOff x="0" y="0"/>
          <a:chExt cx="0" cy="0"/>
        </a:xfrm>
      </p:grpSpPr>
      <p:pic>
        <p:nvPicPr>
          <p:cNvPr id="5" name="Picture 4" descr="Palkkikuva päästöistä ja niiden kehityksestä eri vuosina. Tiedot on esitetty litteen 1 taulukossa.">
            <a:extLst>
              <a:ext uri="{FF2B5EF4-FFF2-40B4-BE49-F238E27FC236}">
                <a16:creationId xmlns:a16="http://schemas.microsoft.com/office/drawing/2014/main" id="{F4DD3276-E123-4B3A-A4F3-2A5F37185F8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descr="Palkkikuva päästöistä ja niiden kehityksestä eri vuosina. Tiedot on esitetty litteen 1 taulukossa.">
            <a:extLst>
              <a:ext uri="{FF2B5EF4-FFF2-40B4-BE49-F238E27FC236}">
                <a16:creationId xmlns:a16="http://schemas.microsoft.com/office/drawing/2014/main" id="{C9B73588-2BEA-4B48-BA64-EA606B83FD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3" name="Slide Number Placeholder 5">
            <a:extLst>
              <a:ext uri="{FF2B5EF4-FFF2-40B4-BE49-F238E27FC236}">
                <a16:creationId xmlns:a16="http://schemas.microsoft.com/office/drawing/2014/main" id="{F0FB759D-8465-63E0-D3E1-3C56847C7036}"/>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9</a:t>
            </a:fld>
            <a:endParaRPr lang="fi-FI" dirty="0">
              <a:latin typeface="Abadi Extra Light" panose="020B0204020104020204" pitchFamily="34" charset="0"/>
            </a:endParaRPr>
          </a:p>
        </p:txBody>
      </p:sp>
      <p:sp>
        <p:nvSpPr>
          <p:cNvPr id="2" name="TextBox 8">
            <a:extLst>
              <a:ext uri="{FF2B5EF4-FFF2-40B4-BE49-F238E27FC236}">
                <a16:creationId xmlns:a16="http://schemas.microsoft.com/office/drawing/2014/main" id="{B592180A-1D37-F0D0-035E-00FDD26ED428}"/>
              </a:ext>
            </a:extLst>
          </p:cNvPr>
          <p:cNvSpPr txBox="1"/>
          <p:nvPr/>
        </p:nvSpPr>
        <p:spPr>
          <a:xfrm>
            <a:off x="499298" y="5496954"/>
            <a:ext cx="2957886" cy="830997"/>
          </a:xfrm>
          <a:prstGeom prst="rect">
            <a:avLst/>
          </a:prstGeom>
          <a:noFill/>
        </p:spPr>
        <p:txBody>
          <a:bodyPr wrap="square" rtlCol="0">
            <a:spAutoFit/>
          </a:bodyPr>
          <a:lstStyle/>
          <a:p>
            <a:r>
              <a:rPr lang="fi-FI" sz="1200" b="1" dirty="0">
                <a:latin typeface="Abadi Extra Light" panose="020B0204020104020204" pitchFamily="34" charset="0"/>
              </a:rPr>
              <a:t>Kuva 2.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Päästöt sektoreittain Raumalla vuosina 2008–2023.</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Vuoden 2023 tieto on ennakkotieto.</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Teollisuuden päästöille ei ole esitetty ennakkotietoa.</a:t>
            </a:r>
            <a:r>
              <a:rPr lang="fi-FI" sz="1200" b="1" i="1" dirty="0">
                <a:effectLst/>
                <a:latin typeface="Abadi Extra Light" panose="020B0204020104020204" pitchFamily="34" charset="0"/>
              </a:rPr>
              <a:t>(CO2-raportti, 2024).</a:t>
            </a:r>
            <a:endParaRPr lang="fi-FI" sz="1200" b="1" dirty="0">
              <a:latin typeface="Abadi Extra Light" panose="020B0204020104020204" pitchFamily="34" charset="0"/>
            </a:endParaRPr>
          </a:p>
        </p:txBody>
      </p:sp>
      <p:graphicFrame>
        <p:nvGraphicFramePr>
          <p:cNvPr id="4" name="Chart 1" descr="Palkkikuva päästöistä ja niiden kehityksestä eri vuosina. Tiedot on esitetty litteen 1 taulukossa.">
            <a:extLst>
              <a:ext uri="{FF2B5EF4-FFF2-40B4-BE49-F238E27FC236}">
                <a16:creationId xmlns:a16="http://schemas.microsoft.com/office/drawing/2014/main" id="{AA6E01EE-5D96-4F6E-9AD5-EFEF0C15854C}"/>
              </a:ext>
            </a:extLst>
          </p:cNvPr>
          <p:cNvGraphicFramePr>
            <a:graphicFrameLocks noGrp="1"/>
          </p:cNvGraphicFramePr>
          <p:nvPr>
            <p:extLst>
              <p:ext uri="{D42A27DB-BD31-4B8C-83A1-F6EECF244321}">
                <p14:modId xmlns:p14="http://schemas.microsoft.com/office/powerpoint/2010/main" val="4163223739"/>
              </p:ext>
            </p:extLst>
          </p:nvPr>
        </p:nvGraphicFramePr>
        <p:xfrm>
          <a:off x="3556000" y="635000"/>
          <a:ext cx="7937500" cy="546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5698745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B4C8E5E02BBB444CAB2D92C521056ED1" ma:contentTypeVersion="10" ma:contentTypeDescription="Luo uusi asiakirja." ma:contentTypeScope="" ma:versionID="fc5ae31b9c7e8a7e8c0e4ba733281297">
  <xsd:schema xmlns:xsd="http://www.w3.org/2001/XMLSchema" xmlns:xs="http://www.w3.org/2001/XMLSchema" xmlns:p="http://schemas.microsoft.com/office/2006/metadata/properties" xmlns:ns2="ca96da01-6621-4acf-9e64-d1e3741c3a09" xmlns:ns3="0cd1810a-40c8-4fb8-920a-8261907eca30" targetNamespace="http://schemas.microsoft.com/office/2006/metadata/properties" ma:root="true" ma:fieldsID="bdf83a75a06c46783b428b0f3c8b4770" ns2:_="" ns3:_="">
    <xsd:import namespace="ca96da01-6621-4acf-9e64-d1e3741c3a09"/>
    <xsd:import namespace="0cd1810a-40c8-4fb8-920a-8261907eca3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96da01-6621-4acf-9e64-d1e3741c3a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Kuvien tunnisteet" ma:readOnly="false" ma:fieldId="{5cf76f15-5ced-4ddc-b409-7134ff3c332f}" ma:taxonomyMulti="true" ma:sspId="93da9209-0fdf-4d51-aabf-c4653c841c9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d1810a-40c8-4fb8-920a-8261907eca3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113ddf3-e51b-4f9f-b0e6-22f152e36f42}" ma:internalName="TaxCatchAll" ma:showField="CatchAllData" ma:web="0cd1810a-40c8-4fb8-920a-8261907eca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cd1810a-40c8-4fb8-920a-8261907eca30" xsi:nil="true"/>
    <lcf76f155ced4ddcb4097134ff3c332f xmlns="ca96da01-6621-4acf-9e64-d1e3741c3a0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4AA7F32-499D-4A8B-A583-8CFCAAC448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96da01-6621-4acf-9e64-d1e3741c3a09"/>
    <ds:schemaRef ds:uri="0cd1810a-40c8-4fb8-920a-8261907eca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62609A-B108-4F68-A48F-2594B3CD7734}">
  <ds:schemaRefs>
    <ds:schemaRef ds:uri="http://schemas.microsoft.com/sharepoint/v3/contenttype/forms"/>
  </ds:schemaRefs>
</ds:datastoreItem>
</file>

<file path=customXml/itemProps3.xml><?xml version="1.0" encoding="utf-8"?>
<ds:datastoreItem xmlns:ds="http://schemas.openxmlformats.org/officeDocument/2006/customXml" ds:itemID="{43590434-C4E6-4538-A06C-8BB776794746}">
  <ds:schemaRefs>
    <ds:schemaRef ds:uri="http://schemas.microsoft.com/office/infopath/2007/PartnerControls"/>
    <ds:schemaRef ds:uri="http://purl.org/dc/terms/"/>
    <ds:schemaRef ds:uri="http://schemas.microsoft.com/office/2006/documentManagement/types"/>
    <ds:schemaRef ds:uri="ca96da01-6621-4acf-9e64-d1e3741c3a09"/>
    <ds:schemaRef ds:uri="http://purl.org/dc/elements/1.1/"/>
    <ds:schemaRef ds:uri="0cd1810a-40c8-4fb8-920a-8261907eca30"/>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11656</TotalTime>
  <Words>6376</Words>
  <Application>Microsoft Office PowerPoint</Application>
  <PresentationFormat>Laajakuva</PresentationFormat>
  <Paragraphs>879</Paragraphs>
  <Slides>47</Slides>
  <Notes>25</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47</vt:i4>
      </vt:variant>
    </vt:vector>
  </HeadingPairs>
  <TitlesOfParts>
    <vt:vector size="54" baseType="lpstr">
      <vt:lpstr>Abadi Extra Light</vt:lpstr>
      <vt:lpstr>Arial</vt:lpstr>
      <vt:lpstr>Calibri</vt:lpstr>
      <vt:lpstr>Calibri Light</vt:lpstr>
      <vt:lpstr>Kartika</vt:lpstr>
      <vt:lpstr>Times New Roman</vt:lpstr>
      <vt:lpstr>Office-teema</vt:lpstr>
      <vt:lpstr>CO2-raportti 2024 Rauma</vt:lpstr>
      <vt:lpstr>Sisällysluettelo</vt:lpstr>
      <vt:lpstr>Esipuhe</vt:lpstr>
      <vt:lpstr>Tiivistelmä</vt:lpstr>
      <vt:lpstr>Käsitteet ja määritelmät</vt:lpstr>
      <vt:lpstr>Käsitteet ja määritelmät</vt:lpstr>
      <vt:lpstr>1. Johdanto</vt:lpstr>
      <vt:lpstr>2. Päästöt yhteensä</vt:lpstr>
      <vt:lpstr>PowerPoint-esitys</vt:lpstr>
      <vt:lpstr>PowerPoint-esitys</vt:lpstr>
      <vt:lpstr>PowerPoint-esitys</vt:lpstr>
      <vt:lpstr>PowerPoint-esitys</vt:lpstr>
      <vt:lpstr>3. Sähkönkulutus</vt:lpstr>
      <vt:lpstr>PowerPoint-esitys</vt:lpstr>
      <vt:lpstr>PowerPoint-esitys</vt:lpstr>
      <vt:lpstr>4. Sähkönkulutus oma tuotanto huomioiden</vt:lpstr>
      <vt:lpstr>PowerPoint-esitys</vt:lpstr>
      <vt:lpstr>5. Rakennusten lämmitys</vt:lpstr>
      <vt:lpstr>PowerPoint-esitys</vt:lpstr>
      <vt:lpstr>PowerPoint-esitys</vt:lpstr>
      <vt:lpstr>6. Tieliikenne</vt:lpstr>
      <vt:lpstr>PowerPoint-esitys</vt:lpstr>
      <vt:lpstr>7. Maatalous</vt:lpstr>
      <vt:lpstr>PowerPoint-esitys</vt:lpstr>
      <vt:lpstr>8. Jätehuolto</vt:lpstr>
      <vt:lpstr>PowerPoint-esitys</vt:lpstr>
      <vt:lpstr>9. Teollisuus ja työkoneet</vt:lpstr>
      <vt:lpstr>PowerPoint-esitys</vt:lpstr>
      <vt:lpstr>10. Päästövertailut</vt:lpstr>
      <vt:lpstr>PowerPoint-esitys</vt:lpstr>
      <vt:lpstr>PowerPoint-esitys</vt:lpstr>
      <vt:lpstr>PowerPoint-esitys</vt:lpstr>
      <vt:lpstr>PowerPoint-esitys</vt:lpstr>
      <vt:lpstr>PowerPoint-esitys</vt:lpstr>
      <vt:lpstr>PowerPoint-esitys</vt:lpstr>
      <vt:lpstr>PowerPoint-esitys</vt:lpstr>
      <vt:lpstr>11. Energian loppukulutus</vt:lpstr>
      <vt:lpstr>PowerPoint-esitys</vt:lpstr>
      <vt:lpstr>12. Laskentamenetelmä ja tietolähteet</vt:lpstr>
      <vt:lpstr>PowerPoint-esitys</vt:lpstr>
      <vt:lpstr>PowerPoint-esitys</vt:lpstr>
      <vt:lpstr>PowerPoint-esitys</vt:lpstr>
      <vt:lpstr>PowerPoint-esitys</vt:lpstr>
      <vt:lpstr>PowerPoint-esitys</vt:lpstr>
      <vt:lpstr>13. Lähdeluettelo</vt:lpstr>
      <vt:lpstr>Liite 1 Yhteenveto tuloksista</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Emma Liljeström</dc:creator>
  <cp:lastModifiedBy>Ylipuranen Jenna</cp:lastModifiedBy>
  <cp:revision>2800</cp:revision>
  <dcterms:created xsi:type="dcterms:W3CDTF">2022-09-20T09:43:42Z</dcterms:created>
  <dcterms:modified xsi:type="dcterms:W3CDTF">2024-03-13T08:22:37Z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0x010100B4C8E5E02BBB444CAB2D92C521056ED1</vt:lpwstr>
  </property>
  <property fmtid="{D5CDD505-2E9C-101B-9397-08002B2CF9AE}" pid="3" name="MediaServiceImageTags">
    <vt:lpwstr/>
  </property>
</Properties>
</file>