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90" r:id="rId6"/>
  </p:sldMasterIdLst>
  <p:notesMasterIdLst>
    <p:notesMasterId r:id="rId12"/>
  </p:notesMasterIdLst>
  <p:sldIdLst>
    <p:sldId id="279" r:id="rId7"/>
    <p:sldId id="309" r:id="rId8"/>
    <p:sldId id="316" r:id="rId9"/>
    <p:sldId id="317" r:id="rId10"/>
    <p:sldId id="31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194A0A-5772-7109-31E7-4ED76A2CA9DF}" name="Tytti Wallenius // Kumppania" initials="TW/K" userId="S::tytti.wallenius@kumppania.fi::17a5e4b7-4bfd-45b3-8451-5c8491f0ab0d" providerId="AD"/>
  <p188:author id="{0FD94C14-2212-8D20-D63E-014EDE6915C4}" name="Jaana Kurvinen // Kumppania" initials="JK" userId="S::jaana.kurvinen@kumppania.fi::9e8b2e5f-ea7a-4db8-a8ae-e8048595cbfb" providerId="AD"/>
  <p188:author id="{7803D8BC-43FE-CFD5-0094-771EAE19A403}" name="Pia Hirvonen // Kumppania" initials="PK" userId="S::pia.hirvonen@kumppania.fi::307f3dae-ffe0-4756-88bf-44f98cf610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6A1"/>
    <a:srgbClr val="F3EFE4"/>
    <a:srgbClr val="E5EEF8"/>
    <a:srgbClr val="008755"/>
    <a:srgbClr val="E0004D"/>
    <a:srgbClr val="FCE2E4"/>
    <a:srgbClr val="DCE8C3"/>
    <a:srgbClr val="FABB22"/>
    <a:srgbClr val="002855"/>
    <a:srgbClr val="F2B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237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2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Ikäluokan (raumalaiset) koko syntymävuosittain ja varhaiskasvatusikäiset yhteensä helmikuussa 2025</a:t>
            </a:r>
          </a:p>
        </c:rich>
      </c:tx>
      <c:layout>
        <c:manualLayout>
          <c:xMode val="edge"/>
          <c:yMode val="edge"/>
          <c:x val="0.11180828634189564"/>
          <c:y val="2.0923762705419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6280686672461655E-2"/>
          <c:y val="0.13359410602317695"/>
          <c:w val="0.91573570226798573"/>
          <c:h val="0.8157942105537922"/>
        </c:manualLayout>
      </c:layout>
      <c:barChart>
        <c:barDir val="col"/>
        <c:grouping val="clustered"/>
        <c:varyColors val="0"/>
        <c:ser>
          <c:idx val="1"/>
          <c:order val="0"/>
          <c:tx>
            <c:v>Ko. vuonna syntyneen ikäluokan koko helmikuussa 2025</c:v>
          </c:tx>
          <c:spPr>
            <a:gradFill flip="none" rotWithShape="1">
              <a:gsLst>
                <a:gs pos="23000">
                  <a:schemeClr val="accent2">
                    <a:lumMod val="60000"/>
                    <a:lumOff val="40000"/>
                  </a:schemeClr>
                </a:gs>
                <a:gs pos="57000">
                  <a:srgbClr val="FF9933">
                    <a:shade val="67500"/>
                    <a:satMod val="115000"/>
                  </a:srgbClr>
                </a:gs>
                <a:gs pos="89000">
                  <a:srgbClr val="FFCC9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gradFill flip="none" rotWithShape="1">
                <a:gsLst>
                  <a:gs pos="23000">
                    <a:schemeClr val="accent2">
                      <a:lumMod val="60000"/>
                      <a:lumOff val="40000"/>
                    </a:schemeClr>
                  </a:gs>
                  <a:gs pos="57000">
                    <a:srgbClr val="FF9933">
                      <a:shade val="67500"/>
                      <a:satMod val="115000"/>
                    </a:srgbClr>
                  </a:gs>
                  <a:gs pos="89000">
                    <a:srgbClr val="FFCC9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A3-4506-9ACE-EF7544C61313}"/>
              </c:ext>
            </c:extLst>
          </c:dPt>
          <c:dPt>
            <c:idx val="16"/>
            <c:invertIfNegative val="0"/>
            <c:bubble3D val="0"/>
            <c:spPr>
              <a:gradFill flip="none" rotWithShape="1">
                <a:gsLst>
                  <a:gs pos="23000">
                    <a:schemeClr val="accent2">
                      <a:lumMod val="60000"/>
                      <a:lumOff val="40000"/>
                    </a:schemeClr>
                  </a:gs>
                  <a:gs pos="57000">
                    <a:srgbClr val="FF9933">
                      <a:shade val="67500"/>
                      <a:satMod val="115000"/>
                    </a:srgbClr>
                  </a:gs>
                  <a:gs pos="89000">
                    <a:srgbClr val="FFCC9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A3-4506-9ACE-EF7544C61313}"/>
              </c:ext>
            </c:extLst>
          </c:dPt>
          <c:dPt>
            <c:idx val="17"/>
            <c:invertIfNegative val="0"/>
            <c:bubble3D val="0"/>
            <c:spPr>
              <a:gradFill flip="none" rotWithShape="1">
                <a:gsLst>
                  <a:gs pos="23000">
                    <a:schemeClr val="accent2">
                      <a:lumMod val="60000"/>
                      <a:lumOff val="40000"/>
                    </a:schemeClr>
                  </a:gs>
                  <a:gs pos="57000">
                    <a:srgbClr val="FF9933">
                      <a:shade val="67500"/>
                      <a:satMod val="115000"/>
                    </a:srgbClr>
                  </a:gs>
                  <a:gs pos="89000">
                    <a:srgbClr val="FFCC9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A3-4506-9ACE-EF7544C61313}"/>
              </c:ext>
            </c:extLst>
          </c:dPt>
          <c:dLbls>
            <c:dLbl>
              <c:idx val="1"/>
              <c:layout>
                <c:manualLayout>
                  <c:x val="-1.2527370081360674E-17"/>
                  <c:y val="-2.20254707514704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A3-4506-9ACE-EF7544C61313}"/>
                </c:ext>
              </c:extLst>
            </c:dLbl>
            <c:dLbl>
              <c:idx val="2"/>
              <c:layout>
                <c:manualLayout>
                  <c:x val="2.0665651394786163E-5"/>
                  <c:y val="4.197849610219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A3-4506-9ACE-EF7544C61313}"/>
                </c:ext>
              </c:extLst>
            </c:dLbl>
            <c:dLbl>
              <c:idx val="3"/>
              <c:layout>
                <c:manualLayout>
                  <c:x val="-2.5057266684524755E-17"/>
                  <c:y val="4.1654763187489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A3-4506-9ACE-EF7544C61313}"/>
                </c:ext>
              </c:extLst>
            </c:dLbl>
            <c:dLbl>
              <c:idx val="4"/>
              <c:layout>
                <c:manualLayout>
                  <c:x val="2.152402818242538E-7"/>
                  <c:y val="-1.301556892706992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A3-4506-9ACE-EF7544C61313}"/>
                </c:ext>
              </c:extLst>
            </c:dLbl>
            <c:dLbl>
              <c:idx val="6"/>
              <c:layout>
                <c:manualLayout>
                  <c:x val="-5.011453336904951E-17"/>
                  <c:y val="4.45033604880937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A3-4506-9ACE-EF7544C61313}"/>
                </c:ext>
              </c:extLst>
            </c:dLbl>
            <c:dLbl>
              <c:idx val="7"/>
              <c:layout>
                <c:manualLayout>
                  <c:x val="-2.7530537341373829E-3"/>
                  <c:y val="2.24023655582661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A3-4506-9ACE-EF7544C61313}"/>
                </c:ext>
              </c:extLst>
            </c:dLbl>
            <c:dLbl>
              <c:idx val="10"/>
              <c:layout>
                <c:manualLayout>
                  <c:x val="5.4671031596089555E-3"/>
                  <c:y val="4.1847525410838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7A3-4506-9ACE-EF7544C61313}"/>
                </c:ext>
              </c:extLst>
            </c:dLbl>
            <c:dLbl>
              <c:idx val="11"/>
              <c:layout>
                <c:manualLayout>
                  <c:x val="6.834733664421365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A3-4506-9ACE-EF7544C61313}"/>
                </c:ext>
              </c:extLst>
            </c:dLbl>
            <c:dLbl>
              <c:idx val="13"/>
              <c:layout>
                <c:manualLayout>
                  <c:x val="-1.36677578990223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A3-4506-9ACE-EF7544C61313}"/>
                </c:ext>
              </c:extLst>
            </c:dLbl>
            <c:dLbl>
              <c:idx val="14"/>
              <c:layout>
                <c:manualLayout>
                  <c:x val="-1.3723720372308722E-3"/>
                  <c:y val="-2.06700414883631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7A3-4506-9ACE-EF7544C61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Pohjatiedot!$B$16:$B$31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Pohjatiedot!$C$16:$C$31</c:f>
              <c:numCache>
                <c:formatCode>General</c:formatCode>
                <c:ptCount val="16"/>
                <c:pt idx="0">
                  <c:v>442</c:v>
                </c:pt>
                <c:pt idx="1">
                  <c:v>430</c:v>
                </c:pt>
                <c:pt idx="2">
                  <c:v>422</c:v>
                </c:pt>
                <c:pt idx="3">
                  <c:v>416</c:v>
                </c:pt>
                <c:pt idx="4">
                  <c:v>371</c:v>
                </c:pt>
                <c:pt idx="5">
                  <c:v>396</c:v>
                </c:pt>
                <c:pt idx="6">
                  <c:v>343</c:v>
                </c:pt>
                <c:pt idx="7">
                  <c:v>326</c:v>
                </c:pt>
                <c:pt idx="8">
                  <c:v>388</c:v>
                </c:pt>
                <c:pt idx="9">
                  <c:v>286</c:v>
                </c:pt>
                <c:pt idx="10">
                  <c:v>307</c:v>
                </c:pt>
                <c:pt idx="11">
                  <c:v>314</c:v>
                </c:pt>
                <c:pt idx="12">
                  <c:v>310</c:v>
                </c:pt>
                <c:pt idx="13">
                  <c:v>247</c:v>
                </c:pt>
                <c:pt idx="14">
                  <c:v>276</c:v>
                </c:pt>
                <c:pt idx="15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7A3-4506-9ACE-EF7544C61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63396608"/>
        <c:axId val="463397920"/>
      </c:barChart>
      <c:lineChart>
        <c:grouping val="standard"/>
        <c:varyColors val="0"/>
        <c:ser>
          <c:idx val="2"/>
          <c:order val="1"/>
          <c:tx>
            <c:v>Varhaiskasvatusikäiset ikäluokat (1-6v) yhteensä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352051202219221E-2"/>
                  <c:y val="-2.3999720577153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7A3-4506-9ACE-EF7544C61313}"/>
                </c:ext>
              </c:extLst>
            </c:dLbl>
            <c:dLbl>
              <c:idx val="1"/>
              <c:layout>
                <c:manualLayout>
                  <c:x val="-2.5432809943270535E-2"/>
                  <c:y val="-4.9361314230490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7A3-4506-9ACE-EF7544C61313}"/>
                </c:ext>
              </c:extLst>
            </c:dLbl>
            <c:dLbl>
              <c:idx val="2"/>
              <c:layout>
                <c:manualLayout>
                  <c:x val="-2.6803657061533214E-2"/>
                  <c:y val="-1.9986641742675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7A3-4506-9ACE-EF7544C61313}"/>
                </c:ext>
              </c:extLst>
            </c:dLbl>
            <c:dLbl>
              <c:idx val="3"/>
              <c:layout>
                <c:manualLayout>
                  <c:x val="-2.4097333377385843E-2"/>
                  <c:y val="-2.0108724484130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7A3-4506-9ACE-EF7544C61313}"/>
                </c:ext>
              </c:extLst>
            </c:dLbl>
            <c:dLbl>
              <c:idx val="4"/>
              <c:layout>
                <c:manualLayout>
                  <c:x val="-2.4038034679729457E-2"/>
                  <c:y val="2.1952486912763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7A3-4506-9ACE-EF7544C61313}"/>
                </c:ext>
              </c:extLst>
            </c:dLbl>
            <c:dLbl>
              <c:idx val="5"/>
              <c:layout>
                <c:manualLayout>
                  <c:x val="-2.4085387541741866E-2"/>
                  <c:y val="-1.981925164103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7A3-4506-9ACE-EF7544C61313}"/>
                </c:ext>
              </c:extLst>
            </c:dLbl>
            <c:dLbl>
              <c:idx val="6"/>
              <c:layout>
                <c:manualLayout>
                  <c:x val="-2.1330096693468029E-2"/>
                  <c:y val="3.838769063277741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7A3-4506-9ACE-EF7544C61313}"/>
                </c:ext>
              </c:extLst>
            </c:dLbl>
            <c:dLbl>
              <c:idx val="7"/>
              <c:layout>
                <c:manualLayout>
                  <c:x val="-2.5418262987248842E-2"/>
                  <c:y val="-2.6348618883382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7A3-4506-9ACE-EF7544C61313}"/>
                </c:ext>
              </c:extLst>
            </c:dLbl>
            <c:dLbl>
              <c:idx val="8"/>
              <c:layout>
                <c:manualLayout>
                  <c:x val="-1.8570501039556851E-2"/>
                  <c:y val="1.997527371411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7A3-4506-9ACE-EF7544C61313}"/>
                </c:ext>
              </c:extLst>
            </c:dLbl>
            <c:dLbl>
              <c:idx val="9"/>
              <c:layout>
                <c:manualLayout>
                  <c:x val="-1.7197483281480155E-2"/>
                  <c:y val="-1.168452106166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7A3-4506-9ACE-EF7544C61313}"/>
                </c:ext>
              </c:extLst>
            </c:dLbl>
            <c:dLbl>
              <c:idx val="10"/>
              <c:layout>
                <c:manualLayout>
                  <c:x val="-2.5399644702866708E-2"/>
                  <c:y val="-7.26499401778099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7A3-4506-9ACE-EF7544C61313}"/>
                </c:ext>
              </c:extLst>
            </c:dLbl>
            <c:dLbl>
              <c:idx val="11"/>
              <c:layout>
                <c:manualLayout>
                  <c:x val="-1.8552313235738468E-2"/>
                  <c:y val="-1.9835727044737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7A3-4506-9ACE-EF7544C61313}"/>
                </c:ext>
              </c:extLst>
            </c:dLbl>
            <c:dLbl>
              <c:idx val="12"/>
              <c:layout>
                <c:manualLayout>
                  <c:x val="-2.5402765686953887E-2"/>
                  <c:y val="-2.3943868958593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7A3-4506-9ACE-EF7544C61313}"/>
                </c:ext>
              </c:extLst>
            </c:dLbl>
            <c:dLbl>
              <c:idx val="13"/>
              <c:layout>
                <c:manualLayout>
                  <c:x val="-2.4114014499231007E-2"/>
                  <c:y val="-1.772835815682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7A3-4506-9ACE-EF7544C61313}"/>
                </c:ext>
              </c:extLst>
            </c:dLbl>
            <c:dLbl>
              <c:idx val="14"/>
              <c:layout>
                <c:manualLayout>
                  <c:x val="-2.1274995181308189E-2"/>
                  <c:y val="-2.3990000088967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7A3-4506-9ACE-EF7544C61313}"/>
                </c:ext>
              </c:extLst>
            </c:dLbl>
            <c:dLbl>
              <c:idx val="15"/>
              <c:layout>
                <c:manualLayout>
                  <c:x val="-1.8555111359402732E-2"/>
                  <c:y val="-3.2429031374770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7A3-4506-9ACE-EF7544C61313}"/>
                </c:ext>
              </c:extLst>
            </c:dLbl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Pohjatiedot!$B$16:$B$31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Pohjatiedot!$D$16:$D$31</c:f>
              <c:numCache>
                <c:formatCode>General</c:formatCode>
                <c:ptCount val="16"/>
                <c:pt idx="0">
                  <c:v>2421</c:v>
                </c:pt>
                <c:pt idx="1">
                  <c:v>2438</c:v>
                </c:pt>
                <c:pt idx="2">
                  <c:v>2470</c:v>
                </c:pt>
                <c:pt idx="3">
                  <c:v>2462</c:v>
                </c:pt>
                <c:pt idx="4">
                  <c:v>2430</c:v>
                </c:pt>
                <c:pt idx="5">
                  <c:v>2477</c:v>
                </c:pt>
                <c:pt idx="6">
                  <c:v>2378</c:v>
                </c:pt>
                <c:pt idx="7">
                  <c:v>2274</c:v>
                </c:pt>
                <c:pt idx="8">
                  <c:v>2240</c:v>
                </c:pt>
                <c:pt idx="9">
                  <c:v>2110</c:v>
                </c:pt>
                <c:pt idx="10">
                  <c:v>2046</c:v>
                </c:pt>
                <c:pt idx="11">
                  <c:v>1964</c:v>
                </c:pt>
                <c:pt idx="12">
                  <c:v>1931</c:v>
                </c:pt>
                <c:pt idx="13">
                  <c:v>1852</c:v>
                </c:pt>
                <c:pt idx="14">
                  <c:v>1740</c:v>
                </c:pt>
                <c:pt idx="15">
                  <c:v>1695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7A3-4506-9ACE-EF7544C61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527448"/>
        <c:axId val="475527120"/>
      </c:lineChart>
      <c:catAx>
        <c:axId val="4633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97920"/>
        <c:crosses val="autoZero"/>
        <c:auto val="1"/>
        <c:lblAlgn val="ctr"/>
        <c:lblOffset val="100"/>
        <c:noMultiLvlLbl val="0"/>
      </c:catAx>
      <c:valAx>
        <c:axId val="463397920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96608"/>
        <c:crosses val="autoZero"/>
        <c:crossBetween val="between"/>
        <c:majorUnit val="25"/>
      </c:valAx>
      <c:valAx>
        <c:axId val="475527120"/>
        <c:scaling>
          <c:orientation val="minMax"/>
          <c:max val="2600"/>
          <c:min val="16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5527448"/>
        <c:crosses val="max"/>
        <c:crossBetween val="between"/>
        <c:majorUnit val="100"/>
      </c:valAx>
      <c:catAx>
        <c:axId val="475527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5527120"/>
        <c:crosses val="autoZero"/>
        <c:auto val="1"/>
        <c:lblAlgn val="ctr"/>
        <c:lblOffset val="100"/>
        <c:noMultiLvlLbl val="0"/>
      </c:catAx>
      <c:spPr>
        <a:solidFill>
          <a:srgbClr val="F0FFEB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170186186072425E-2"/>
          <c:y val="8.9936428007263661E-2"/>
          <c:w val="0.81420168294223993"/>
          <c:h val="3.529436758123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Alakoulun</a:t>
            </a:r>
            <a:r>
              <a:rPr lang="en-US" baseline="0"/>
              <a:t> aloittavan i</a:t>
            </a:r>
            <a:r>
              <a:rPr lang="en-US"/>
              <a:t>käluokan (raumalaiset) koko ja alakouluikäiset yhteensä helmikuussa 2025</a:t>
            </a:r>
          </a:p>
        </c:rich>
      </c:tx>
      <c:layout>
        <c:manualLayout>
          <c:xMode val="edge"/>
          <c:yMode val="edge"/>
          <c:x val="0.1716137021333872"/>
          <c:y val="2.2976501305483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9014200148058419E-2"/>
          <c:y val="0.13568653271053743"/>
          <c:w val="0.91573570226798573"/>
          <c:h val="0.8157942105537922"/>
        </c:manualLayout>
      </c:layout>
      <c:barChart>
        <c:barDir val="col"/>
        <c:grouping val="clustered"/>
        <c:varyColors val="0"/>
        <c:ser>
          <c:idx val="1"/>
          <c:order val="0"/>
          <c:tx>
            <c:v>Koulunsa ko. vuonna aloittaneen/aloittavan ikäluokan koko helmikuussa 2025</c:v>
          </c:tx>
          <c:spPr>
            <a:gradFill flip="none" rotWithShape="1">
              <a:gsLst>
                <a:gs pos="92000">
                  <a:srgbClr val="99CCFF"/>
                </a:gs>
                <a:gs pos="2500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gradFill flip="none" rotWithShape="1">
                <a:gsLst>
                  <a:gs pos="92000">
                    <a:srgbClr val="99CCFF"/>
                  </a:gs>
                  <a:gs pos="25000">
                    <a:schemeClr val="accent1">
                      <a:lumMod val="60000"/>
                      <a:lumOff val="40000"/>
                    </a:schemeClr>
                  </a:gs>
                  <a:gs pos="36000">
                    <a:schemeClr val="accent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46-48E6-87A3-C3FE77AC6203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92000">
                    <a:srgbClr val="99CCFF"/>
                  </a:gs>
                  <a:gs pos="25000">
                    <a:schemeClr val="accent1">
                      <a:lumMod val="60000"/>
                      <a:lumOff val="40000"/>
                    </a:schemeClr>
                  </a:gs>
                  <a:gs pos="36000">
                    <a:schemeClr val="accent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46-48E6-87A3-C3FE77AC6203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92000">
                    <a:srgbClr val="99CCFF"/>
                  </a:gs>
                  <a:gs pos="25000">
                    <a:schemeClr val="accent1">
                      <a:lumMod val="60000"/>
                      <a:lumOff val="40000"/>
                    </a:schemeClr>
                  </a:gs>
                  <a:gs pos="36000">
                    <a:schemeClr val="accent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46-48E6-87A3-C3FE77AC6203}"/>
              </c:ext>
            </c:extLst>
          </c:dPt>
          <c:dPt>
            <c:idx val="13"/>
            <c:invertIfNegative val="0"/>
            <c:bubble3D val="0"/>
            <c:spPr>
              <a:gradFill flip="none" rotWithShape="1">
                <a:gsLst>
                  <a:gs pos="92000">
                    <a:srgbClr val="99CCFF"/>
                  </a:gs>
                  <a:gs pos="25000">
                    <a:schemeClr val="accent1">
                      <a:lumMod val="60000"/>
                      <a:lumOff val="40000"/>
                    </a:schemeClr>
                  </a:gs>
                  <a:gs pos="36000">
                    <a:schemeClr val="accent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46-48E6-87A3-C3FE77AC6203}"/>
              </c:ext>
            </c:extLst>
          </c:dPt>
          <c:dPt>
            <c:idx val="16"/>
            <c:invertIfNegative val="0"/>
            <c:bubble3D val="0"/>
            <c:spPr>
              <a:gradFill flip="none" rotWithShape="1">
                <a:gsLst>
                  <a:gs pos="92000">
                    <a:srgbClr val="99CCFF"/>
                  </a:gs>
                  <a:gs pos="25000">
                    <a:schemeClr val="accent1">
                      <a:lumMod val="60000"/>
                      <a:lumOff val="40000"/>
                    </a:schemeClr>
                  </a:gs>
                  <a:gs pos="36000">
                    <a:schemeClr val="accent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46-48E6-87A3-C3FE77AC6203}"/>
              </c:ext>
            </c:extLst>
          </c:dPt>
          <c:dPt>
            <c:idx val="17"/>
            <c:invertIfNegative val="0"/>
            <c:bubble3D val="0"/>
            <c:spPr>
              <a:gradFill flip="none" rotWithShape="1">
                <a:gsLst>
                  <a:gs pos="92000">
                    <a:srgbClr val="99CCFF"/>
                  </a:gs>
                  <a:gs pos="25000">
                    <a:schemeClr val="accent1">
                      <a:lumMod val="60000"/>
                      <a:lumOff val="40000"/>
                    </a:schemeClr>
                  </a:gs>
                  <a:gs pos="36000">
                    <a:schemeClr val="accent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46-48E6-87A3-C3FE77AC6203}"/>
              </c:ext>
            </c:extLst>
          </c:dPt>
          <c:dLbls>
            <c:dLbl>
              <c:idx val="1"/>
              <c:layout>
                <c:manualLayout>
                  <c:x val="-1.9369672129810411E-6"/>
                  <c:y val="3.98517577409742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46-48E6-87A3-C3FE77AC6203}"/>
                </c:ext>
              </c:extLst>
            </c:dLbl>
            <c:dLbl>
              <c:idx val="3"/>
              <c:layout>
                <c:manualLayout>
                  <c:x val="-1.3644384027195319E-3"/>
                  <c:y val="-2.08502310197708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446-48E6-87A3-C3FE77AC6203}"/>
                </c:ext>
              </c:extLst>
            </c:dLbl>
            <c:dLbl>
              <c:idx val="4"/>
              <c:layout>
                <c:manualLayout>
                  <c:x val="9.1335063971616072E-6"/>
                  <c:y val="4.17629420315566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46-48E6-87A3-C3FE77AC6203}"/>
                </c:ext>
              </c:extLst>
            </c:dLbl>
            <c:dLbl>
              <c:idx val="6"/>
              <c:layout>
                <c:manualLayout>
                  <c:x val="-1.3646533087523813E-3"/>
                  <c:y val="-2.09603931109560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46-48E6-87A3-C3FE77AC6203}"/>
                </c:ext>
              </c:extLst>
            </c:dLbl>
            <c:dLbl>
              <c:idx val="7"/>
              <c:layout>
                <c:manualLayout>
                  <c:x val="-8.59624131497563E-6"/>
                  <c:y val="-4.16757988847979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446-48E6-87A3-C3FE77AC6203}"/>
                </c:ext>
              </c:extLst>
            </c:dLbl>
            <c:dLbl>
              <c:idx val="9"/>
              <c:layout>
                <c:manualLayout>
                  <c:x val="0"/>
                  <c:y val="2.08814710157783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46-48E6-87A3-C3FE77AC6203}"/>
                </c:ext>
              </c:extLst>
            </c:dLbl>
            <c:dLbl>
              <c:idx val="10"/>
              <c:layout>
                <c:manualLayout>
                  <c:x val="2.7293066175047625E-3"/>
                  <c:y val="4.17629420315551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46-48E6-87A3-C3FE77AC6203}"/>
                </c:ext>
              </c:extLst>
            </c:dLbl>
            <c:dLbl>
              <c:idx val="11"/>
              <c:layout>
                <c:manualLayout>
                  <c:x val="6.876993051980504E-6"/>
                  <c:y val="-7.65645092447762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446-48E6-87A3-C3FE77AC6203}"/>
                </c:ext>
              </c:extLst>
            </c:dLbl>
            <c:dLbl>
              <c:idx val="12"/>
              <c:layout>
                <c:manualLayout>
                  <c:x val="-1.0007341991848813E-16"/>
                  <c:y val="6.26444130473342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446-48E6-87A3-C3FE77AC6203}"/>
                </c:ext>
              </c:extLst>
            </c:dLbl>
            <c:dLbl>
              <c:idx val="13"/>
              <c:layout>
                <c:manualLayout>
                  <c:x val="-4.093959926257244E-3"/>
                  <c:y val="6.26444130473350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46-48E6-87A3-C3FE77AC6203}"/>
                </c:ext>
              </c:extLst>
            </c:dLbl>
            <c:dLbl>
              <c:idx val="14"/>
              <c:layout>
                <c:manualLayout>
                  <c:x val="-2.7338196441951249E-3"/>
                  <c:y val="2.1180717293327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446-48E6-87A3-C3FE77AC6203}"/>
                </c:ext>
              </c:extLst>
            </c:dLbl>
            <c:dLbl>
              <c:idx val="15"/>
              <c:layout>
                <c:manualLayout>
                  <c:x val="2.0014683983697626E-16"/>
                  <c:y val="6.26444130473350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446-48E6-87A3-C3FE77AC6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Pohjatiedot!$E$16:$E$31</c:f>
              <c:numCache>
                <c:formatCode>General</c:formatCode>
                <c:ptCount val="1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</c:numCache>
            </c:numRef>
          </c:cat>
          <c:val>
            <c:numRef>
              <c:f>Pohjatiedot!$C$16:$C$31</c:f>
              <c:numCache>
                <c:formatCode>General</c:formatCode>
                <c:ptCount val="16"/>
                <c:pt idx="0">
                  <c:v>442</c:v>
                </c:pt>
                <c:pt idx="1">
                  <c:v>430</c:v>
                </c:pt>
                <c:pt idx="2">
                  <c:v>422</c:v>
                </c:pt>
                <c:pt idx="3">
                  <c:v>416</c:v>
                </c:pt>
                <c:pt idx="4">
                  <c:v>371</c:v>
                </c:pt>
                <c:pt idx="5">
                  <c:v>396</c:v>
                </c:pt>
                <c:pt idx="6">
                  <c:v>343</c:v>
                </c:pt>
                <c:pt idx="7">
                  <c:v>326</c:v>
                </c:pt>
                <c:pt idx="8">
                  <c:v>388</c:v>
                </c:pt>
                <c:pt idx="9">
                  <c:v>286</c:v>
                </c:pt>
                <c:pt idx="10">
                  <c:v>307</c:v>
                </c:pt>
                <c:pt idx="11">
                  <c:v>314</c:v>
                </c:pt>
                <c:pt idx="12">
                  <c:v>310</c:v>
                </c:pt>
                <c:pt idx="13">
                  <c:v>247</c:v>
                </c:pt>
                <c:pt idx="14">
                  <c:v>276</c:v>
                </c:pt>
                <c:pt idx="15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446-48E6-87A3-C3FE77AC6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63396608"/>
        <c:axId val="463397920"/>
      </c:barChart>
      <c:lineChart>
        <c:grouping val="standard"/>
        <c:varyColors val="0"/>
        <c:ser>
          <c:idx val="2"/>
          <c:order val="1"/>
          <c:tx>
            <c:v>Alakouluikäiset (7-12v) yhteensä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221924756455065E-2"/>
                  <c:y val="-2.6117458767726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446-48E6-87A3-C3FE77AC6203}"/>
                </c:ext>
              </c:extLst>
            </c:dLbl>
            <c:dLbl>
              <c:idx val="1"/>
              <c:layout>
                <c:manualLayout>
                  <c:x val="-2.2671663181201777E-2"/>
                  <c:y val="-5.592003934441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446-48E6-87A3-C3FE77AC6203}"/>
                </c:ext>
              </c:extLst>
            </c:dLbl>
            <c:dLbl>
              <c:idx val="2"/>
              <c:layout>
                <c:manualLayout>
                  <c:x val="-2.6769877438014948E-2"/>
                  <c:y val="-2.0057721647360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446-48E6-87A3-C3FE77AC6203}"/>
                </c:ext>
              </c:extLst>
            </c:dLbl>
            <c:dLbl>
              <c:idx val="3"/>
              <c:layout>
                <c:manualLayout>
                  <c:x val="-2.4099669979550615E-2"/>
                  <c:y val="-2.014864647784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446-48E6-87A3-C3FE77AC6203}"/>
                </c:ext>
              </c:extLst>
            </c:dLbl>
            <c:dLbl>
              <c:idx val="4"/>
              <c:layout>
                <c:manualLayout>
                  <c:x val="-2.2687414984516558E-2"/>
                  <c:y val="1.9724769058329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446-48E6-87A3-C3FE77AC6203}"/>
                </c:ext>
              </c:extLst>
            </c:dLbl>
            <c:dLbl>
              <c:idx val="5"/>
              <c:layout>
                <c:manualLayout>
                  <c:x val="-2.540984460896939E-2"/>
                  <c:y val="-1.9853017462993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446-48E6-87A3-C3FE77AC6203}"/>
                </c:ext>
              </c:extLst>
            </c:dLbl>
            <c:dLbl>
              <c:idx val="6"/>
              <c:layout>
                <c:manualLayout>
                  <c:x val="-2.4040893179559472E-2"/>
                  <c:y val="-1.3566543740022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446-48E6-87A3-C3FE77AC6203}"/>
                </c:ext>
              </c:extLst>
            </c:dLbl>
            <c:dLbl>
              <c:idx val="7"/>
              <c:layout>
                <c:manualLayout>
                  <c:x val="-2.1361982026763753E-2"/>
                  <c:y val="-2.203422686846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446-48E6-87A3-C3FE77AC6203}"/>
                </c:ext>
              </c:extLst>
            </c:dLbl>
            <c:dLbl>
              <c:idx val="8"/>
              <c:layout>
                <c:manualLayout>
                  <c:x val="-1.9946610894253015E-2"/>
                  <c:y val="2.192061193561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446-48E6-87A3-C3FE77AC6203}"/>
                </c:ext>
              </c:extLst>
            </c:dLbl>
            <c:dLbl>
              <c:idx val="9"/>
              <c:layout>
                <c:manualLayout>
                  <c:x val="-2.4037991948115667E-2"/>
                  <c:y val="-2.2271979680191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446-48E6-87A3-C3FE77AC6203}"/>
                </c:ext>
              </c:extLst>
            </c:dLbl>
            <c:dLbl>
              <c:idx val="10"/>
              <c:layout>
                <c:manualLayout>
                  <c:x val="-2.5409844608969341E-2"/>
                  <c:y val="-1.1507334740010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446-48E6-87A3-C3FE77AC6203}"/>
                </c:ext>
              </c:extLst>
            </c:dLbl>
            <c:dLbl>
              <c:idx val="11"/>
              <c:layout>
                <c:manualLayout>
                  <c:x val="-1.585727144770277E-2"/>
                  <c:y val="-2.4126320074805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446-48E6-87A3-C3FE77AC6203}"/>
                </c:ext>
              </c:extLst>
            </c:dLbl>
            <c:dLbl>
              <c:idx val="12"/>
              <c:layout>
                <c:manualLayout>
                  <c:x val="-3.0876194461162344E-2"/>
                  <c:y val="-2.0063147541404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446-48E6-87A3-C3FE77AC6203}"/>
                </c:ext>
              </c:extLst>
            </c:dLbl>
            <c:dLbl>
              <c:idx val="13"/>
              <c:layout>
                <c:manualLayout>
                  <c:x val="-2.2739099885422848E-2"/>
                  <c:y val="-1.9981265867657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446-48E6-87A3-C3FE77AC6203}"/>
                </c:ext>
              </c:extLst>
            </c:dLbl>
            <c:dLbl>
              <c:idx val="14"/>
              <c:layout>
                <c:manualLayout>
                  <c:x val="-1.8586578065207332E-2"/>
                  <c:y val="-2.4029311666149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446-48E6-87A3-C3FE77AC6203}"/>
                </c:ext>
              </c:extLst>
            </c:dLbl>
            <c:dLbl>
              <c:idx val="15"/>
              <c:layout>
                <c:manualLayout>
                  <c:x val="-1.8581957585500634E-2"/>
                  <c:y val="-3.054169988656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446-48E6-87A3-C3FE77AC6203}"/>
                </c:ext>
              </c:extLst>
            </c:dLbl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Pohjatiedot!$B$15:$B$31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Pohjatiedot!$D$16:$D$31</c:f>
              <c:numCache>
                <c:formatCode>General</c:formatCode>
                <c:ptCount val="16"/>
                <c:pt idx="0">
                  <c:v>2421</c:v>
                </c:pt>
                <c:pt idx="1">
                  <c:v>2438</c:v>
                </c:pt>
                <c:pt idx="2">
                  <c:v>2470</c:v>
                </c:pt>
                <c:pt idx="3">
                  <c:v>2462</c:v>
                </c:pt>
                <c:pt idx="4">
                  <c:v>2430</c:v>
                </c:pt>
                <c:pt idx="5">
                  <c:v>2477</c:v>
                </c:pt>
                <c:pt idx="6">
                  <c:v>2378</c:v>
                </c:pt>
                <c:pt idx="7">
                  <c:v>2274</c:v>
                </c:pt>
                <c:pt idx="8">
                  <c:v>2240</c:v>
                </c:pt>
                <c:pt idx="9">
                  <c:v>2110</c:v>
                </c:pt>
                <c:pt idx="10">
                  <c:v>2046</c:v>
                </c:pt>
                <c:pt idx="11">
                  <c:v>1964</c:v>
                </c:pt>
                <c:pt idx="12">
                  <c:v>1931</c:v>
                </c:pt>
                <c:pt idx="13">
                  <c:v>1852</c:v>
                </c:pt>
                <c:pt idx="14">
                  <c:v>1740</c:v>
                </c:pt>
                <c:pt idx="15">
                  <c:v>1695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C446-48E6-87A3-C3FE77AC6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527448"/>
        <c:axId val="475527120"/>
      </c:lineChart>
      <c:catAx>
        <c:axId val="4633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97920"/>
        <c:crosses val="autoZero"/>
        <c:auto val="1"/>
        <c:lblAlgn val="ctr"/>
        <c:lblOffset val="100"/>
        <c:noMultiLvlLbl val="0"/>
      </c:catAx>
      <c:valAx>
        <c:axId val="463397920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96608"/>
        <c:crosses val="autoZero"/>
        <c:crossBetween val="between"/>
        <c:majorUnit val="25"/>
      </c:valAx>
      <c:valAx>
        <c:axId val="475527120"/>
        <c:scaling>
          <c:orientation val="minMax"/>
          <c:max val="2600"/>
          <c:min val="16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5527448"/>
        <c:crosses val="max"/>
        <c:crossBetween val="between"/>
        <c:majorUnit val="100"/>
      </c:valAx>
      <c:catAx>
        <c:axId val="475527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5527120"/>
        <c:crosses val="autoZero"/>
        <c:auto val="1"/>
        <c:lblAlgn val="ctr"/>
        <c:lblOffset val="100"/>
        <c:noMultiLvlLbl val="0"/>
      </c:catAx>
      <c:spPr>
        <a:solidFill>
          <a:srgbClr val="F0FFEB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170132579581415E-2"/>
          <c:y val="8.5751641047945332E-2"/>
          <c:w val="0.82876072394535649"/>
          <c:h val="3.529436758123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Yläkoulun</a:t>
            </a:r>
            <a:r>
              <a:rPr lang="en-US" baseline="0"/>
              <a:t> a</a:t>
            </a:r>
            <a:r>
              <a:rPr lang="en-US"/>
              <a:t>loittavan</a:t>
            </a:r>
            <a:r>
              <a:rPr lang="en-US" baseline="0"/>
              <a:t> i</a:t>
            </a:r>
            <a:r>
              <a:rPr lang="en-US"/>
              <a:t>käluokan (raumalaiset) koko ja yläkouluikäiset yhteensä helmikuussa 2025</a:t>
            </a:r>
          </a:p>
        </c:rich>
      </c:tx>
      <c:layout>
        <c:manualLayout>
          <c:xMode val="edge"/>
          <c:yMode val="edge"/>
          <c:x val="0.16453471832026251"/>
          <c:y val="2.2976569124022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9014200148058419E-2"/>
          <c:y val="0.13568653271053743"/>
          <c:w val="0.91573570226798573"/>
          <c:h val="0.8157942105537922"/>
        </c:manualLayout>
      </c:layout>
      <c:barChart>
        <c:barDir val="col"/>
        <c:grouping val="clustered"/>
        <c:varyColors val="0"/>
        <c:ser>
          <c:idx val="1"/>
          <c:order val="0"/>
          <c:tx>
            <c:v>Yläkoulunsa ko. vuonna aloittaneen/aloittavan ikäluokan koko helmikuussa 2025</c:v>
          </c:tx>
          <c:spPr>
            <a:gradFill flip="none" rotWithShape="1">
              <a:gsLst>
                <a:gs pos="60000">
                  <a:srgbClr val="FF0000"/>
                </a:gs>
                <a:gs pos="45000">
                  <a:srgbClr val="FF0000"/>
                </a:gs>
                <a:gs pos="94000">
                  <a:srgbClr val="FFC8C8"/>
                </a:gs>
                <a:gs pos="13000">
                  <a:srgbClr val="FFCCC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gradFill flip="none" rotWithShape="1">
                <a:gsLst>
                  <a:gs pos="60000">
                    <a:srgbClr val="FF0000"/>
                  </a:gs>
                  <a:gs pos="45000">
                    <a:srgbClr val="FF0000"/>
                  </a:gs>
                  <a:gs pos="94000">
                    <a:srgbClr val="FFC8C8"/>
                  </a:gs>
                  <a:gs pos="13000">
                    <a:srgbClr val="FFCC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B3-45E4-B939-646CAE5BF50C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60000">
                    <a:srgbClr val="FF0000"/>
                  </a:gs>
                  <a:gs pos="45000">
                    <a:srgbClr val="FF0000"/>
                  </a:gs>
                  <a:gs pos="94000">
                    <a:srgbClr val="FFC8C8"/>
                  </a:gs>
                  <a:gs pos="13000">
                    <a:srgbClr val="FFCC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B3-45E4-B939-646CAE5BF50C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60000">
                    <a:srgbClr val="FF0000"/>
                  </a:gs>
                  <a:gs pos="45000">
                    <a:srgbClr val="FF0000"/>
                  </a:gs>
                  <a:gs pos="94000">
                    <a:srgbClr val="FFC8C8"/>
                  </a:gs>
                  <a:gs pos="13000">
                    <a:srgbClr val="FFCC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B3-45E4-B939-646CAE5BF50C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60000">
                    <a:srgbClr val="FF0000"/>
                  </a:gs>
                  <a:gs pos="45000">
                    <a:srgbClr val="FF0000"/>
                  </a:gs>
                  <a:gs pos="94000">
                    <a:srgbClr val="FFC8C8"/>
                  </a:gs>
                  <a:gs pos="13000">
                    <a:srgbClr val="FFCC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B3-45E4-B939-646CAE5BF50C}"/>
              </c:ext>
            </c:extLst>
          </c:dPt>
          <c:dPt>
            <c:idx val="13"/>
            <c:invertIfNegative val="0"/>
            <c:bubble3D val="0"/>
            <c:spPr>
              <a:gradFill flip="none" rotWithShape="1">
                <a:gsLst>
                  <a:gs pos="60000">
                    <a:srgbClr val="FF0000"/>
                  </a:gs>
                  <a:gs pos="45000">
                    <a:srgbClr val="FF0000"/>
                  </a:gs>
                  <a:gs pos="94000">
                    <a:srgbClr val="FFC8C8"/>
                  </a:gs>
                  <a:gs pos="13000">
                    <a:srgbClr val="FFCC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B3-45E4-B939-646CAE5BF50C}"/>
              </c:ext>
            </c:extLst>
          </c:dPt>
          <c:dPt>
            <c:idx val="19"/>
            <c:invertIfNegative val="0"/>
            <c:bubble3D val="0"/>
            <c:spPr>
              <a:gradFill flip="none" rotWithShape="1">
                <a:gsLst>
                  <a:gs pos="60000">
                    <a:srgbClr val="FF0000"/>
                  </a:gs>
                  <a:gs pos="45000">
                    <a:srgbClr val="FF0000"/>
                  </a:gs>
                  <a:gs pos="94000">
                    <a:srgbClr val="FFC8C8"/>
                  </a:gs>
                  <a:gs pos="13000">
                    <a:srgbClr val="FFCC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2B3-45E4-B939-646CAE5BF50C}"/>
              </c:ext>
            </c:extLst>
          </c:dPt>
          <c:dPt>
            <c:idx val="20"/>
            <c:invertIfNegative val="0"/>
            <c:bubble3D val="0"/>
            <c:spPr>
              <a:gradFill flip="none" rotWithShape="1">
                <a:gsLst>
                  <a:gs pos="60000">
                    <a:srgbClr val="FF0000"/>
                  </a:gs>
                  <a:gs pos="45000">
                    <a:srgbClr val="FF0000"/>
                  </a:gs>
                  <a:gs pos="94000">
                    <a:srgbClr val="FFC8C8"/>
                  </a:gs>
                  <a:gs pos="13000">
                    <a:srgbClr val="FFCC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2B3-45E4-B939-646CAE5BF50C}"/>
              </c:ext>
            </c:extLst>
          </c:dPt>
          <c:dLbls>
            <c:dLbl>
              <c:idx val="0"/>
              <c:layout>
                <c:manualLayout>
                  <c:x val="1.3667757899022389E-3"/>
                  <c:y val="2.09237627054194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B3-45E4-B939-646CAE5BF50C}"/>
                </c:ext>
              </c:extLst>
            </c:dLbl>
            <c:dLbl>
              <c:idx val="1"/>
              <c:layout>
                <c:manualLayout>
                  <c:x val="-1.3652691079291308E-3"/>
                  <c:y val="1.8964837204888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B3-45E4-B939-646CAE5BF50C}"/>
                </c:ext>
              </c:extLst>
            </c:dLbl>
            <c:dLbl>
              <c:idx val="2"/>
              <c:layout>
                <c:manualLayout>
                  <c:x val="-1.076201409396899E-6"/>
                  <c:y val="-6.5901614820218745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B3-45E4-B939-646CAE5BF50C}"/>
                </c:ext>
              </c:extLst>
            </c:dLbl>
            <c:dLbl>
              <c:idx val="3"/>
              <c:layout>
                <c:manualLayout>
                  <c:x val="-1.3675213675213927E-3"/>
                  <c:y val="4.19947506561675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3-45E4-B939-646CAE5BF50C}"/>
                </c:ext>
              </c:extLst>
            </c:dLbl>
            <c:dLbl>
              <c:idx val="5"/>
              <c:layout>
                <c:manualLayout>
                  <c:x val="-5.011453336904951E-17"/>
                  <c:y val="2.31429995844899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B3-45E4-B939-646CAE5BF50C}"/>
                </c:ext>
              </c:extLst>
            </c:dLbl>
            <c:dLbl>
              <c:idx val="7"/>
              <c:layout>
                <c:manualLayout>
                  <c:x val="0"/>
                  <c:y val="2.0891721170206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B3-45E4-B939-646CAE5BF50C}"/>
                </c:ext>
              </c:extLst>
            </c:dLbl>
            <c:dLbl>
              <c:idx val="8"/>
              <c:layout>
                <c:manualLayout>
                  <c:x val="-1.571254057682889E-5"/>
                  <c:y val="2.1027557748761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B3-45E4-B939-646CAE5BF50C}"/>
                </c:ext>
              </c:extLst>
            </c:dLbl>
            <c:dLbl>
              <c:idx val="9"/>
              <c:layout>
                <c:manualLayout>
                  <c:x val="-1.3669467328842931E-3"/>
                  <c:y val="1.9695186537396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2B3-45E4-B939-646CAE5BF50C}"/>
                </c:ext>
              </c:extLst>
            </c:dLbl>
            <c:dLbl>
              <c:idx val="11"/>
              <c:layout>
                <c:manualLayout>
                  <c:x val="1.3667757899022389E-3"/>
                  <c:y val="6.2771288116257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2B3-45E4-B939-646CAE5BF50C}"/>
                </c:ext>
              </c:extLst>
            </c:dLbl>
            <c:dLbl>
              <c:idx val="12"/>
              <c:layout>
                <c:manualLayout>
                  <c:x val="5.2733869059220246E-6"/>
                  <c:y val="6.27136242032906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2B3-45E4-B939-646CAE5BF50C}"/>
                </c:ext>
              </c:extLst>
            </c:dLbl>
            <c:dLbl>
              <c:idx val="15"/>
              <c:layout>
                <c:manualLayout>
                  <c:x val="-1.3651614877881811E-3"/>
                  <c:y val="-1.92267961237988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B3-45E4-B939-646CAE5BF50C}"/>
                </c:ext>
              </c:extLst>
            </c:dLbl>
            <c:dLbl>
              <c:idx val="17"/>
              <c:layout>
                <c:manualLayout>
                  <c:x val="0"/>
                  <c:y val="8.35668846808246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2B3-45E4-B939-646CAE5BF50C}"/>
                </c:ext>
              </c:extLst>
            </c:dLbl>
            <c:dLbl>
              <c:idx val="18"/>
              <c:layout>
                <c:manualLayout>
                  <c:x val="-1.0005430439723104E-1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2B3-45E4-B939-646CAE5BF5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Pohjatiedot!$G$16:$G$31</c:f>
              <c:numCache>
                <c:formatCode>0</c:formatCode>
                <c:ptCount val="1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 formatCode="General">
                  <c:v>2034</c:v>
                </c:pt>
                <c:pt idx="13" formatCode="General">
                  <c:v>2035</c:v>
                </c:pt>
                <c:pt idx="14" formatCode="General">
                  <c:v>2036</c:v>
                </c:pt>
                <c:pt idx="15" formatCode="General">
                  <c:v>2037</c:v>
                </c:pt>
              </c:numCache>
            </c:numRef>
          </c:cat>
          <c:val>
            <c:numRef>
              <c:f>Pohjatiedot!$C$16:$C$31</c:f>
              <c:numCache>
                <c:formatCode>General</c:formatCode>
                <c:ptCount val="16"/>
                <c:pt idx="0">
                  <c:v>442</c:v>
                </c:pt>
                <c:pt idx="1">
                  <c:v>430</c:v>
                </c:pt>
                <c:pt idx="2">
                  <c:v>422</c:v>
                </c:pt>
                <c:pt idx="3">
                  <c:v>416</c:v>
                </c:pt>
                <c:pt idx="4">
                  <c:v>371</c:v>
                </c:pt>
                <c:pt idx="5">
                  <c:v>396</c:v>
                </c:pt>
                <c:pt idx="6">
                  <c:v>343</c:v>
                </c:pt>
                <c:pt idx="7">
                  <c:v>326</c:v>
                </c:pt>
                <c:pt idx="8">
                  <c:v>388</c:v>
                </c:pt>
                <c:pt idx="9">
                  <c:v>286</c:v>
                </c:pt>
                <c:pt idx="10">
                  <c:v>307</c:v>
                </c:pt>
                <c:pt idx="11">
                  <c:v>314</c:v>
                </c:pt>
                <c:pt idx="12">
                  <c:v>310</c:v>
                </c:pt>
                <c:pt idx="13">
                  <c:v>247</c:v>
                </c:pt>
                <c:pt idx="14">
                  <c:v>276</c:v>
                </c:pt>
                <c:pt idx="15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2B3-45E4-B939-646CAE5BF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63396608"/>
        <c:axId val="463397920"/>
      </c:barChart>
      <c:lineChart>
        <c:grouping val="standard"/>
        <c:varyColors val="0"/>
        <c:ser>
          <c:idx val="2"/>
          <c:order val="1"/>
          <c:tx>
            <c:v>Yläkouluikäiset (13-15v) yhteensä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638086488065302E-2"/>
                  <c:y val="2.1986590998432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2B3-45E4-B939-646CAE5BF50C}"/>
                </c:ext>
              </c:extLst>
            </c:dLbl>
            <c:dLbl>
              <c:idx val="1"/>
              <c:layout>
                <c:manualLayout>
                  <c:x val="-2.6829593515499076E-2"/>
                  <c:y val="-2.0071654825794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2B3-45E4-B939-646CAE5BF50C}"/>
                </c:ext>
              </c:extLst>
            </c:dLbl>
            <c:dLbl>
              <c:idx val="2"/>
              <c:layout>
                <c:manualLayout>
                  <c:x val="-4.3230902994325943E-2"/>
                  <c:y val="-1.3617744932412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2B3-45E4-B939-646CAE5BF50C}"/>
                </c:ext>
              </c:extLst>
            </c:dLbl>
            <c:dLbl>
              <c:idx val="3"/>
              <c:layout>
                <c:manualLayout>
                  <c:x val="-2.272582230128237E-2"/>
                  <c:y val="-9.38142437773223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2B3-45E4-B939-646CAE5BF50C}"/>
                </c:ext>
              </c:extLst>
            </c:dLbl>
            <c:dLbl>
              <c:idx val="4"/>
              <c:layout>
                <c:manualLayout>
                  <c:x val="-2.130674312288466E-2"/>
                  <c:y val="-2.1918712335167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2B3-45E4-B939-646CAE5BF50C}"/>
                </c:ext>
              </c:extLst>
            </c:dLbl>
            <c:dLbl>
              <c:idx val="5"/>
              <c:layout>
                <c:manualLayout>
                  <c:x val="-2.5451840471221246E-2"/>
                  <c:y val="-1.9831937701885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2B3-45E4-B939-646CAE5BF50C}"/>
                </c:ext>
              </c:extLst>
            </c:dLbl>
            <c:dLbl>
              <c:idx val="6"/>
              <c:layout>
                <c:manualLayout>
                  <c:x val="-2.5412128639215423E-2"/>
                  <c:y val="-1.7741538479788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2B3-45E4-B939-646CAE5BF50C}"/>
                </c:ext>
              </c:extLst>
            </c:dLbl>
            <c:dLbl>
              <c:idx val="7"/>
              <c:layout>
                <c:manualLayout>
                  <c:x val="-2.1350975000809843E-2"/>
                  <c:y val="-2.4016690242969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2B3-45E4-B939-646CAE5BF50C}"/>
                </c:ext>
              </c:extLst>
            </c:dLbl>
            <c:dLbl>
              <c:idx val="8"/>
              <c:layout>
                <c:manualLayout>
                  <c:x val="-3.9079671297955941E-2"/>
                  <c:y val="2.2015917217027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2B3-45E4-B939-646CAE5BF50C}"/>
                </c:ext>
              </c:extLst>
            </c:dLbl>
            <c:dLbl>
              <c:idx val="9"/>
              <c:layout>
                <c:manualLayout>
                  <c:x val="-2.2672550331518562E-2"/>
                  <c:y val="-2.2133551599481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2B3-45E4-B939-646CAE5BF50C}"/>
                </c:ext>
              </c:extLst>
            </c:dLbl>
            <c:dLbl>
              <c:idx val="10"/>
              <c:layout>
                <c:manualLayout>
                  <c:x val="-1.9998512689652349E-2"/>
                  <c:y val="-2.3958696821927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2B3-45E4-B939-646CAE5BF50C}"/>
                </c:ext>
              </c:extLst>
            </c:dLbl>
            <c:dLbl>
              <c:idx val="11"/>
              <c:layout>
                <c:manualLayout>
                  <c:x val="-1.8628615915662831E-2"/>
                  <c:y val="-2.819913622753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2B3-45E4-B939-646CAE5BF50C}"/>
                </c:ext>
              </c:extLst>
            </c:dLbl>
            <c:dLbl>
              <c:idx val="12"/>
              <c:layout>
                <c:manualLayout>
                  <c:x val="-2.0006046099517952E-2"/>
                  <c:y val="-1.9818098362773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2B3-45E4-B939-646CAE5BF50C}"/>
                </c:ext>
              </c:extLst>
            </c:dLbl>
            <c:dLbl>
              <c:idx val="13"/>
              <c:layout>
                <c:manualLayout>
                  <c:x val="-1.7277875526760331E-2"/>
                  <c:y val="-1.5663001548358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2B3-45E4-B939-646CAE5BF50C}"/>
                </c:ext>
              </c:extLst>
            </c:dLbl>
            <c:dLbl>
              <c:idx val="14"/>
              <c:layout>
                <c:manualLayout>
                  <c:x val="-2.1363566557299592E-2"/>
                  <c:y val="-1.9820404919292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2B3-45E4-B939-646CAE5BF50C}"/>
                </c:ext>
              </c:extLst>
            </c:dLbl>
            <c:dLbl>
              <c:idx val="15"/>
              <c:layout>
                <c:manualLayout>
                  <c:x val="-1.9974405778082519E-2"/>
                  <c:y val="-2.6079081278768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2B3-45E4-B939-646CAE5BF50C}"/>
                </c:ext>
              </c:extLst>
            </c:dLbl>
            <c:dLbl>
              <c:idx val="16"/>
              <c:layout>
                <c:manualLayout>
                  <c:x val="-2.0929783090577084E-2"/>
                  <c:y val="2.1920679563274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2B3-45E4-B939-646CAE5BF50C}"/>
                </c:ext>
              </c:extLst>
            </c:dLbl>
            <c:dLbl>
              <c:idx val="17"/>
              <c:layout>
                <c:manualLayout>
                  <c:x val="-2.0977805414189317E-2"/>
                  <c:y val="1.5658591769681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2B3-45E4-B939-646CAE5BF50C}"/>
                </c:ext>
              </c:extLst>
            </c:dLbl>
            <c:dLbl>
              <c:idx val="18"/>
              <c:layout>
                <c:manualLayout>
                  <c:x val="-1.8229037691722683E-2"/>
                  <c:y val="-3.0309610372690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2B3-45E4-B939-646CAE5BF50C}"/>
                </c:ext>
              </c:extLst>
            </c:dLbl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Pohjatiedot!$G$16:$G$31</c:f>
              <c:numCache>
                <c:formatCode>0</c:formatCode>
                <c:ptCount val="1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 formatCode="General">
                  <c:v>2034</c:v>
                </c:pt>
                <c:pt idx="13" formatCode="General">
                  <c:v>2035</c:v>
                </c:pt>
                <c:pt idx="14" formatCode="General">
                  <c:v>2036</c:v>
                </c:pt>
                <c:pt idx="15" formatCode="General">
                  <c:v>2037</c:v>
                </c:pt>
              </c:numCache>
            </c:numRef>
          </c:cat>
          <c:val>
            <c:numRef>
              <c:f>Pohjatiedot!$H$16:$H$31</c:f>
              <c:numCache>
                <c:formatCode>0</c:formatCode>
                <c:ptCount val="16"/>
                <c:pt idx="0">
                  <c:v>1194</c:v>
                </c:pt>
                <c:pt idx="1">
                  <c:v>1221</c:v>
                </c:pt>
                <c:pt idx="2">
                  <c:v>1294</c:v>
                </c:pt>
                <c:pt idx="3">
                  <c:v>1268</c:v>
                </c:pt>
                <c:pt idx="4">
                  <c:v>1209</c:v>
                </c:pt>
                <c:pt idx="5">
                  <c:v>1183</c:v>
                </c:pt>
                <c:pt idx="6">
                  <c:v>1110</c:v>
                </c:pt>
                <c:pt idx="7">
                  <c:v>1065</c:v>
                </c:pt>
                <c:pt idx="8">
                  <c:v>1057</c:v>
                </c:pt>
                <c:pt idx="9">
                  <c:v>1000</c:v>
                </c:pt>
                <c:pt idx="10">
                  <c:v>981</c:v>
                </c:pt>
                <c:pt idx="11">
                  <c:v>907</c:v>
                </c:pt>
                <c:pt idx="12">
                  <c:v>931</c:v>
                </c:pt>
                <c:pt idx="13">
                  <c:v>871</c:v>
                </c:pt>
                <c:pt idx="14">
                  <c:v>833</c:v>
                </c:pt>
                <c:pt idx="15">
                  <c:v>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62B3-45E4-B939-646CAE5BF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988008"/>
        <c:axId val="702985056"/>
      </c:lineChart>
      <c:catAx>
        <c:axId val="4633966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97920"/>
        <c:crosses val="autoZero"/>
        <c:auto val="1"/>
        <c:lblAlgn val="ctr"/>
        <c:lblOffset val="100"/>
        <c:noMultiLvlLbl val="0"/>
      </c:catAx>
      <c:valAx>
        <c:axId val="463397920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96608"/>
        <c:crosses val="autoZero"/>
        <c:crossBetween val="between"/>
        <c:majorUnit val="25"/>
      </c:valAx>
      <c:valAx>
        <c:axId val="702985056"/>
        <c:scaling>
          <c:orientation val="minMax"/>
          <c:max val="1300"/>
          <c:min val="55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2988008"/>
        <c:crosses val="max"/>
        <c:crossBetween val="between"/>
        <c:majorUnit val="75"/>
      </c:valAx>
      <c:catAx>
        <c:axId val="70298800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702985056"/>
        <c:crosses val="autoZero"/>
        <c:auto val="1"/>
        <c:lblAlgn val="ctr"/>
        <c:lblOffset val="100"/>
        <c:noMultiLvlLbl val="0"/>
      </c:catAx>
      <c:spPr>
        <a:solidFill>
          <a:srgbClr val="F0FFEB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170132579581415E-2"/>
          <c:y val="8.5751641047945332E-2"/>
          <c:w val="0.90472518067000207"/>
          <c:h val="3.5248288480911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Vieraskieliset</a:t>
            </a:r>
            <a:r>
              <a:rPr lang="fi-FI" sz="1600" b="1" baseline="0"/>
              <a:t> oppilaat</a:t>
            </a:r>
            <a:r>
              <a:rPr lang="fi-FI" sz="1600" b="1"/>
              <a:t> </a:t>
            </a:r>
            <a:r>
              <a:rPr lang="fi-FI" sz="1600" b="0" i="0"/>
              <a:t>kaupungin kouluissa</a:t>
            </a:r>
          </a:p>
          <a:p>
            <a:pPr>
              <a:defRPr sz="1600" b="1"/>
            </a:pPr>
            <a:r>
              <a:rPr lang="fi-FI" sz="1400" b="0"/>
              <a:t>(perusopetus</a:t>
            </a:r>
            <a:r>
              <a:rPr lang="fi-FI" sz="1400" b="0" baseline="0"/>
              <a:t> +</a:t>
            </a:r>
            <a:r>
              <a:rPr lang="fi-FI" sz="1400" b="0"/>
              <a:t> perusopetukseen valmistava opetus)</a:t>
            </a:r>
          </a:p>
        </c:rich>
      </c:tx>
      <c:layout>
        <c:manualLayout>
          <c:xMode val="edge"/>
          <c:yMode val="edge"/>
          <c:x val="0.24283647658413121"/>
          <c:y val="3.3422773455371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5622831530970159E-2"/>
          <c:y val="0.13219763342232346"/>
          <c:w val="0.8908840406804226"/>
          <c:h val="0.81340268173990993"/>
        </c:manualLayout>
      </c:layout>
      <c:barChart>
        <c:barDir val="col"/>
        <c:grouping val="clustered"/>
        <c:varyColors val="0"/>
        <c:ser>
          <c:idx val="0"/>
          <c:order val="0"/>
          <c:tx>
            <c:v>Oppilasmäärä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47385023248937E-2"/>
                  <c:y val="4.17899933484506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43-4A70-8532-23840ABB63D7}"/>
                </c:ext>
              </c:extLst>
            </c:dLbl>
            <c:dLbl>
              <c:idx val="1"/>
              <c:layout>
                <c:manualLayout>
                  <c:x val="1.9105138957177383E-2"/>
                  <c:y val="3.7622867062148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43-4A70-8532-23840ABB63D7}"/>
                </c:ext>
              </c:extLst>
            </c:dLbl>
            <c:dLbl>
              <c:idx val="2"/>
              <c:layout>
                <c:manualLayout>
                  <c:x val="1.9105138957177383E-2"/>
                  <c:y val="3.1358389043636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43-4A70-8532-23840ABB63D7}"/>
                </c:ext>
              </c:extLst>
            </c:dLbl>
            <c:dLbl>
              <c:idx val="3"/>
              <c:layout>
                <c:manualLayout>
                  <c:x val="2.0475787240348133E-2"/>
                  <c:y val="2.3023806205426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3-4A70-8532-23840ABB63D7}"/>
                </c:ext>
              </c:extLst>
            </c:dLbl>
            <c:dLbl>
              <c:idx val="4"/>
              <c:layout>
                <c:manualLayout>
                  <c:x val="2.0479876479161076E-2"/>
                  <c:y val="2.09266196060195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43-4A70-8532-23840ABB63D7}"/>
                </c:ext>
              </c:extLst>
            </c:dLbl>
            <c:dLbl>
              <c:idx val="5"/>
              <c:layout>
                <c:manualLayout>
                  <c:x val="1.9105138957177383E-2"/>
                  <c:y val="2.3005806729888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43-4A70-8532-23840ABB63D7}"/>
                </c:ext>
              </c:extLst>
            </c:dLbl>
            <c:dLbl>
              <c:idx val="6"/>
              <c:layout>
                <c:manualLayout>
                  <c:x val="1.7756551041287E-2"/>
                  <c:y val="8.34350000957770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43-4A70-8532-23840ABB63D7}"/>
                </c:ext>
              </c:extLst>
            </c:dLbl>
            <c:dLbl>
              <c:idx val="7"/>
              <c:layout>
                <c:manualLayout>
                  <c:x val="1.2299999903149558E-2"/>
                  <c:y val="6.29155979822092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3-4A70-8532-23840ABB63D7}"/>
                </c:ext>
              </c:extLst>
            </c:dLbl>
            <c:dLbl>
              <c:idx val="8"/>
              <c:layout>
                <c:manualLayout>
                  <c:x val="6.8333332795275595E-3"/>
                  <c:y val="6.29155979822092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43-4A70-8532-23840ABB63D7}"/>
                </c:ext>
              </c:extLst>
            </c:dLbl>
            <c:dLbl>
              <c:idx val="9"/>
              <c:layout>
                <c:manualLayout>
                  <c:x val="5.4666666236219477E-3"/>
                  <c:y val="4.19437319881410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43-4A70-8532-23840ABB63D7}"/>
                </c:ext>
              </c:extLst>
            </c:dLbl>
            <c:dLbl>
              <c:idx val="11"/>
              <c:layout>
                <c:manualLayout>
                  <c:x val="4.0999999677165354E-3"/>
                  <c:y val="2.0971865994068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43-4A70-8532-23840ABB63D7}"/>
                </c:ext>
              </c:extLst>
            </c:dLbl>
            <c:dLbl>
              <c:idx val="18"/>
              <c:layout>
                <c:manualLayout>
                  <c:x val="-1.3646533087523813E-3"/>
                  <c:y val="-2.08814710157783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43-4A70-8532-23840ABB6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Pohjatiedot!$B$8:$B$28</c:f>
              <c:strCach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2025*</c:v>
                </c:pt>
              </c:strCache>
            </c:strRef>
          </c:cat>
          <c:val>
            <c:numRef>
              <c:f>Pohjatiedot!$E$8:$E$28</c:f>
              <c:numCache>
                <c:formatCode>General</c:formatCode>
                <c:ptCount val="21"/>
                <c:pt idx="0">
                  <c:v>23</c:v>
                </c:pt>
                <c:pt idx="1">
                  <c:v>19</c:v>
                </c:pt>
                <c:pt idx="2">
                  <c:v>18</c:v>
                </c:pt>
                <c:pt idx="3">
                  <c:v>23</c:v>
                </c:pt>
                <c:pt idx="4">
                  <c:v>34</c:v>
                </c:pt>
                <c:pt idx="5">
                  <c:v>53</c:v>
                </c:pt>
                <c:pt idx="6">
                  <c:v>59</c:v>
                </c:pt>
                <c:pt idx="7">
                  <c:v>68</c:v>
                </c:pt>
                <c:pt idx="8">
                  <c:v>83</c:v>
                </c:pt>
                <c:pt idx="9">
                  <c:v>103</c:v>
                </c:pt>
                <c:pt idx="10">
                  <c:v>109</c:v>
                </c:pt>
                <c:pt idx="11">
                  <c:v>151</c:v>
                </c:pt>
                <c:pt idx="12">
                  <c:v>147</c:v>
                </c:pt>
                <c:pt idx="13">
                  <c:v>159</c:v>
                </c:pt>
                <c:pt idx="14">
                  <c:v>161</c:v>
                </c:pt>
                <c:pt idx="15">
                  <c:v>176</c:v>
                </c:pt>
                <c:pt idx="16">
                  <c:v>186</c:v>
                </c:pt>
                <c:pt idx="17">
                  <c:v>230</c:v>
                </c:pt>
                <c:pt idx="18">
                  <c:v>262</c:v>
                </c:pt>
                <c:pt idx="19">
                  <c:v>313</c:v>
                </c:pt>
                <c:pt idx="20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43-4A70-8532-23840ABB63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1574848"/>
        <c:axId val="611569272"/>
      </c:barChart>
      <c:lineChart>
        <c:grouping val="standard"/>
        <c:varyColors val="0"/>
        <c:ser>
          <c:idx val="1"/>
          <c:order val="1"/>
          <c:tx>
            <c:v>Osuus kaikista oppilaista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2303277972464732E-2"/>
                  <c:y val="-3.8304181210392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43-4A70-8532-23840ABB63D7}"/>
                </c:ext>
              </c:extLst>
            </c:dLbl>
            <c:dLbl>
              <c:idx val="4"/>
              <c:layout>
                <c:manualLayout>
                  <c:x val="-3.9126544516226644E-2"/>
                  <c:y val="-4.0392328311969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743-4A70-8532-23840ABB63D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Pohjatiedot!$B$8:$B$28</c:f>
              <c:strCach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2025*</c:v>
                </c:pt>
              </c:strCache>
            </c:strRef>
          </c:cat>
          <c:val>
            <c:numRef>
              <c:f>Pohjatiedot!$F$8:$F$28</c:f>
              <c:numCache>
                <c:formatCode>0.0\ %</c:formatCode>
                <c:ptCount val="21"/>
                <c:pt idx="0">
                  <c:v>6.0000000000000001E-3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0.01</c:v>
                </c:pt>
                <c:pt idx="5">
                  <c:v>1.4999999999999999E-2</c:v>
                </c:pt>
                <c:pt idx="6">
                  <c:v>1.7999999999999999E-2</c:v>
                </c:pt>
                <c:pt idx="7">
                  <c:v>2.1000000000000001E-2</c:v>
                </c:pt>
                <c:pt idx="8">
                  <c:v>2.5999999999999999E-2</c:v>
                </c:pt>
                <c:pt idx="9">
                  <c:v>3.2000000000000001E-2</c:v>
                </c:pt>
                <c:pt idx="10">
                  <c:v>3.5000000000000003E-2</c:v>
                </c:pt>
                <c:pt idx="11">
                  <c:v>4.7E-2</c:v>
                </c:pt>
                <c:pt idx="12">
                  <c:v>4.5999999999999999E-2</c:v>
                </c:pt>
                <c:pt idx="13">
                  <c:v>4.9000000000000002E-2</c:v>
                </c:pt>
                <c:pt idx="14">
                  <c:v>4.9000000000000002E-2</c:v>
                </c:pt>
                <c:pt idx="15">
                  <c:v>5.3999999999999999E-2</c:v>
                </c:pt>
                <c:pt idx="16">
                  <c:v>5.7000000000000002E-2</c:v>
                </c:pt>
                <c:pt idx="17">
                  <c:v>7.0999999999999994E-2</c:v>
                </c:pt>
                <c:pt idx="18">
                  <c:v>8.2000000000000003E-2</c:v>
                </c:pt>
                <c:pt idx="19">
                  <c:v>9.7000000000000003E-2</c:v>
                </c:pt>
                <c:pt idx="20">
                  <c:v>0.10100000000000001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743-4A70-8532-23840ABB6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6933080"/>
        <c:axId val="586930456"/>
      </c:lineChart>
      <c:catAx>
        <c:axId val="61157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1569272"/>
        <c:crosses val="autoZero"/>
        <c:auto val="1"/>
        <c:lblAlgn val="ctr"/>
        <c:lblOffset val="100"/>
        <c:noMultiLvlLbl val="0"/>
      </c:catAx>
      <c:valAx>
        <c:axId val="611569272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1574848"/>
        <c:crosses val="autoZero"/>
        <c:crossBetween val="between"/>
      </c:valAx>
      <c:valAx>
        <c:axId val="586930456"/>
        <c:scaling>
          <c:orientation val="minMax"/>
          <c:max val="0.11000000000000001"/>
        </c:scaling>
        <c:delete val="0"/>
        <c:axPos val="r"/>
        <c:numFmt formatCode="0.0\ 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6933080"/>
        <c:crosses val="max"/>
        <c:crossBetween val="between"/>
        <c:majorUnit val="1.0000000000000002E-2"/>
      </c:valAx>
      <c:catAx>
        <c:axId val="586933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6930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11443287956349"/>
          <c:y val="0.13625504031090893"/>
          <c:w val="0.38476840597640777"/>
          <c:h val="4.2814414528768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AE6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0.71048</cdr:x>
      <cdr:y>0.17834</cdr:y>
    </cdr:from>
    <cdr:to>
      <cdr:x>0.94925</cdr:x>
      <cdr:y>0.24076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6613293" y="1084146"/>
          <a:ext cx="2222500" cy="379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0.67698</cdr:x>
      <cdr:y>0.21955</cdr:y>
    </cdr:from>
    <cdr:to>
      <cdr:x>0.93626</cdr:x>
      <cdr:y>0.26984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6291094" y="1328560"/>
          <a:ext cx="2409473" cy="304297"/>
        </a:xfrm>
        <a:prstGeom xmlns:a="http://schemas.openxmlformats.org/drawingml/2006/main" prst="rect">
          <a:avLst/>
        </a:prstGeom>
        <a:solidFill xmlns:a="http://schemas.openxmlformats.org/drawingml/2006/main">
          <a:srgbClr val="FFE69B"/>
        </a:solidFill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/>
            <a:t>Perustuu</a:t>
          </a:r>
          <a:r>
            <a:rPr lang="fi-FI" sz="1000" baseline="0"/>
            <a:t> helmikuun 2025 väestötietoihin.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0.71048</cdr:x>
      <cdr:y>0.17834</cdr:y>
    </cdr:from>
    <cdr:to>
      <cdr:x>0.94925</cdr:x>
      <cdr:y>0.24076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6613293" y="1084146"/>
          <a:ext cx="2222500" cy="379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0.67551</cdr:x>
      <cdr:y>0.22103</cdr:y>
    </cdr:from>
    <cdr:to>
      <cdr:x>0.93626</cdr:x>
      <cdr:y>0.27513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6277477" y="1337499"/>
          <a:ext cx="2423089" cy="327375"/>
        </a:xfrm>
        <a:prstGeom xmlns:a="http://schemas.openxmlformats.org/drawingml/2006/main" prst="rect">
          <a:avLst/>
        </a:prstGeom>
        <a:solidFill xmlns:a="http://schemas.openxmlformats.org/drawingml/2006/main">
          <a:srgbClr val="FFE69B"/>
        </a:solidFill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/>
            <a:t>Perustuu</a:t>
          </a:r>
          <a:r>
            <a:rPr lang="fi-FI" sz="1000" baseline="0"/>
            <a:t> helmikuun 2025 väestötietoihin.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0.71048</cdr:x>
      <cdr:y>0.17834</cdr:y>
    </cdr:from>
    <cdr:to>
      <cdr:x>0.94925</cdr:x>
      <cdr:y>0.24076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6613293" y="1084146"/>
          <a:ext cx="2222500" cy="379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0.68602</cdr:x>
      <cdr:y>0.22258</cdr:y>
    </cdr:from>
    <cdr:to>
      <cdr:x>0.94315</cdr:x>
      <cdr:y>0.27249</cdr:y>
    </cdr:to>
    <cdr:sp macro="" textlink="">
      <cdr:nvSpPr>
        <cdr:cNvPr id="6" name="Tekstiruutu 1"/>
        <cdr:cNvSpPr txBox="1"/>
      </cdr:nvSpPr>
      <cdr:spPr>
        <a:xfrm xmlns:a="http://schemas.openxmlformats.org/drawingml/2006/main">
          <a:off x="6375100" y="1346863"/>
          <a:ext cx="2389501" cy="302004"/>
        </a:xfrm>
        <a:prstGeom xmlns:a="http://schemas.openxmlformats.org/drawingml/2006/main" prst="rect">
          <a:avLst/>
        </a:prstGeom>
        <a:solidFill xmlns:a="http://schemas.openxmlformats.org/drawingml/2006/main">
          <a:srgbClr val="FFE69B"/>
        </a:solidFill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/>
            <a:t>Perustuu</a:t>
          </a:r>
          <a:r>
            <a:rPr lang="fi-FI" sz="1000" baseline="0"/>
            <a:t> helmikuun 2025 väestötietoihin.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0.05943</cdr:x>
      <cdr:y>0.54365</cdr:y>
    </cdr:from>
    <cdr:to>
      <cdr:x>0.48837</cdr:x>
      <cdr:y>0.62698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52290" y="3289727"/>
          <a:ext cx="3986093" cy="504264"/>
        </a:xfrm>
        <a:prstGeom xmlns:a="http://schemas.openxmlformats.org/drawingml/2006/main" prst="rect">
          <a:avLst/>
        </a:prstGeom>
        <a:solidFill xmlns:a="http://schemas.openxmlformats.org/drawingml/2006/main">
          <a:srgbClr val="FFFAE6"/>
        </a:solidFill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r>
            <a:rPr lang="fi-FI" sz="1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Luvut</a:t>
          </a:r>
          <a:r>
            <a:rPr lang="fi-FI" sz="1000" b="1" baseline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vuosittain viralliselta tilastointipäivältä 20.09.</a:t>
          </a:r>
          <a:endParaRPr lang="fi-FI" sz="1000" b="0" baseline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r>
            <a:rPr lang="fi-FI" sz="1000" b="0" baseline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*lukuun ottamatta vuotta 2025, joka kuvaa tilannetta 19.03.2025.</a:t>
          </a:r>
          <a:endParaRPr lang="fi-FI" sz="1000" b="1" baseline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0.85444</cdr:x>
      <cdr:y>0.03338</cdr:y>
    </cdr:from>
    <cdr:to>
      <cdr:x>0.94143</cdr:x>
      <cdr:y>0.08216</cdr:y>
    </cdr:to>
    <cdr:sp macro="" textlink="">
      <cdr:nvSpPr>
        <cdr:cNvPr id="4" name="Tekstiruutu 3"/>
        <cdr:cNvSpPr txBox="1"/>
      </cdr:nvSpPr>
      <cdr:spPr>
        <a:xfrm xmlns:a="http://schemas.openxmlformats.org/drawingml/2006/main">
          <a:off x="7940168" y="201988"/>
          <a:ext cx="808424" cy="295177"/>
        </a:xfrm>
        <a:prstGeom xmlns:a="http://schemas.openxmlformats.org/drawingml/2006/main" prst="rect">
          <a:avLst/>
        </a:prstGeom>
        <a:solidFill xmlns:a="http://schemas.openxmlformats.org/drawingml/2006/main">
          <a:srgbClr val="FFFAE6"/>
        </a:solidFill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r>
            <a:rPr lang="fi-FI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19.03.2025</a:t>
          </a:r>
        </a:p>
      </cdr:txBody>
    </cdr:sp>
  </cdr:relSizeAnchor>
  <cdr:relSizeAnchor xmlns:cdr="http://schemas.openxmlformats.org/drawingml/2006/chartDrawing">
    <cdr:from>
      <cdr:x>0.40942</cdr:x>
      <cdr:y>0.33878</cdr:y>
    </cdr:from>
    <cdr:to>
      <cdr:x>0.78234</cdr:x>
      <cdr:y>0.43341</cdr:y>
    </cdr:to>
    <cdr:sp macro="" textlink="">
      <cdr:nvSpPr>
        <cdr:cNvPr id="5" name="Tekstiruutu 4"/>
        <cdr:cNvSpPr txBox="1"/>
      </cdr:nvSpPr>
      <cdr:spPr>
        <a:xfrm xmlns:a="http://schemas.openxmlformats.org/drawingml/2006/main">
          <a:off x="3804685" y="2050044"/>
          <a:ext cx="3465500" cy="572623"/>
        </a:xfrm>
        <a:prstGeom xmlns:a="http://schemas.openxmlformats.org/drawingml/2006/main" prst="rect">
          <a:avLst/>
        </a:prstGeom>
        <a:solidFill xmlns:a="http://schemas.openxmlformats.org/drawingml/2006/main">
          <a:srgbClr val="FFFAE6"/>
        </a:solidFill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r>
            <a:rPr lang="fi-FI" sz="1000" baseline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Oppilaista 19.03.2025</a:t>
          </a:r>
        </a:p>
        <a:p xmlns:a="http://schemas.openxmlformats.org/drawingml/2006/main">
          <a:r>
            <a:rPr lang="fi-FI" sz="1000" baseline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Perusopetuksessa 278</a:t>
          </a:r>
        </a:p>
        <a:p xmlns:a="http://schemas.openxmlformats.org/drawingml/2006/main">
          <a:r>
            <a:rPr lang="fi-FI" sz="1000" baseline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Perusopetukseen valmistavassa opetuksessa 48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4BB3D-9CE6-774B-98D0-41FC52C0AC99}" type="datetimeFigureOut">
              <a:rPr lang="fi-FI" smtClean="0"/>
              <a:t>23.6.2025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AD48D-88BA-DA41-9497-FF3F47DF9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11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AD48D-88BA-DA41-9497-FF3F47DF9FF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85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i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65204698-9385-9F09-DF14-40C7359A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6697" y="3424238"/>
            <a:ext cx="4076696" cy="3438711"/>
          </a:xfrm>
          <a:prstGeom prst="rect">
            <a:avLst/>
          </a:prstGeom>
          <a:solidFill>
            <a:srgbClr val="E00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>
              <a:solidFill>
                <a:srgbClr val="002855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1DD7290-F598-470F-B8A9-E9ED288B3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076696" cy="3428999"/>
          </a:xfrm>
          <a:prstGeom prst="rect">
            <a:avLst/>
          </a:prstGeom>
          <a:solidFill>
            <a:srgbClr val="02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>
              <a:solidFill>
                <a:srgbClr val="002855"/>
              </a:solidFill>
            </a:endParaRPr>
          </a:p>
        </p:txBody>
      </p:sp>
      <p:pic>
        <p:nvPicPr>
          <p:cNvPr id="11" name="Kuva 10" descr="Rauman logo">
            <a:extLst>
              <a:ext uri="{FF2B5EF4-FFF2-40B4-BE49-F238E27FC236}">
                <a16:creationId xmlns:a16="http://schemas.microsoft.com/office/drawing/2014/main" id="{CCB7EF34-7DD3-6D5C-7975-5F992D167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907" y="845938"/>
            <a:ext cx="3124982" cy="1737122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24CFA565-8F43-256A-76F1-A8493E0EEB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4076700" cy="3429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4998E73-1734-0675-FE2E-2A0672D5F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6700" y="0"/>
            <a:ext cx="4076700" cy="34242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4BA875D5-C35B-4A23-05D6-AFAB20D91F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3393" y="0"/>
            <a:ext cx="4038607" cy="686771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0" name="Otsikko 19">
            <a:extLst>
              <a:ext uri="{FF2B5EF4-FFF2-40B4-BE49-F238E27FC236}">
                <a16:creationId xmlns:a16="http://schemas.microsoft.com/office/drawing/2014/main" id="{E7661B5E-DDDF-46F4-6101-31BABFEE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697" y="3433761"/>
            <a:ext cx="4076696" cy="343395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830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ltokuvio hattara">
    <p:bg>
      <p:bgPr>
        <a:solidFill>
          <a:srgbClr val="FC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073547-659A-4FEB-332E-DA57CFAF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0953"/>
            <a:ext cx="12192000" cy="697048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A96AAE67-A0C4-8DD1-8C6D-4FB5EC0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109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25A5A7-FEDC-A803-CF1D-DF65242F6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350" y="792455"/>
            <a:ext cx="749300" cy="1130300"/>
          </a:xfrm>
          <a:prstGeom prst="rect">
            <a:avLst/>
          </a:prstGeom>
        </p:spPr>
      </p:pic>
      <p:pic>
        <p:nvPicPr>
          <p:cNvPr id="4" name="Kuva 3" descr="Rauman logo">
            <a:extLst>
              <a:ext uri="{FF2B5EF4-FFF2-40B4-BE49-F238E27FC236}">
                <a16:creationId xmlns:a16="http://schemas.microsoft.com/office/drawing/2014/main" id="{E890C6B6-345A-02BE-3DB7-272A15E0E7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4000" y="5517775"/>
            <a:ext cx="1524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reunakuvio">
    <p:bg>
      <p:bgPr>
        <a:solidFill>
          <a:srgbClr val="F3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D9F4E20-014F-736A-DB1D-F4944549F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ED2C40-ACB0-E2B9-55C8-11D82845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952AB-78EA-4E0F-75D0-7AD319E4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DF7235-51EF-BBED-2AD7-FC0759A0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182C-4CA6-D74E-8129-26189D99FA69}" type="datetime1">
              <a:rPr lang="fi-FI" smtClean="0"/>
              <a:t>23.6.2025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4619E6-366F-FE0F-9392-4A99E93E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F6D4B6-65E6-35BC-0CFA-0D13BD9F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2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reunakuvio tyrsky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D9F4E20-014F-736A-DB1D-F4944549F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ED2C40-ACB0-E2B9-55C8-11D82845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952AB-78EA-4E0F-75D0-7AD319E4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DF7235-51EF-BBED-2AD7-FC0759A0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4852-A49A-344D-B64E-E9F6EF7EC1AC}" type="datetime1">
              <a:rPr lang="fi-FI" smtClean="0"/>
              <a:t>23.6.2025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4619E6-366F-FE0F-9392-4A99E93E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F6D4B6-65E6-35BC-0CFA-0D13BD9F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486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reunakuvio silm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D9F4E20-014F-736A-DB1D-F4944549F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ED2C40-ACB0-E2B9-55C8-11D82845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952AB-78EA-4E0F-75D0-7AD319E4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DF7235-51EF-BBED-2AD7-FC0759A0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35F4-E88B-9E4A-BA53-40821EC98667}" type="datetime1">
              <a:rPr lang="fi-FI" smtClean="0"/>
              <a:t>23.6.2025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4619E6-366F-FE0F-9392-4A99E93E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F6D4B6-65E6-35BC-0CFA-0D13BD9F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08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reunakuvio hie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D9F4E20-014F-736A-DB1D-F4944549F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ED2C40-ACB0-E2B9-55C8-11D82845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952AB-78EA-4E0F-75D0-7AD319E4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DF7235-51EF-BBED-2AD7-FC0759A0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0364-D2A2-E04B-BBB2-01BB64E4FBBA}" type="datetime1">
              <a:rPr lang="fi-FI" smtClean="0"/>
              <a:t>23.6.2025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4619E6-366F-FE0F-9392-4A99E93E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F6D4B6-65E6-35BC-0CFA-0D13BD9F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73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reunakuvio hatta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D9F4E20-014F-736A-DB1D-F4944549F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ED2C40-ACB0-E2B9-55C8-11D82845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952AB-78EA-4E0F-75D0-7AD319E4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DF7235-51EF-BBED-2AD7-FC0759A0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A31F-B1F4-3B47-816C-AE5275687E2C}" type="datetime1">
              <a:rPr lang="fi-FI" smtClean="0"/>
              <a:t>23.6.2025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4619E6-366F-FE0F-9392-4A99E93E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F6D4B6-65E6-35BC-0CFA-0D13BD9F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44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eksti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ED2C40-ACB0-E2B9-55C8-11D82845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952AB-78EA-4E0F-75D0-7AD319E4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DF7235-51EF-BBED-2AD7-FC0759A0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7EE6-DB5D-CC49-9B6C-4250948FFC9F}" type="datetime1">
              <a:rPr lang="fi-FI" smtClean="0"/>
              <a:t>23.6.2025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4619E6-366F-FE0F-9392-4A99E93E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F6D4B6-65E6-35BC-0CFA-0D13BD9F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4181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tekst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691CD3-2CE2-DCFF-609F-E721C111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95CA45-43AF-74A5-A510-F131569C8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8775"/>
            <a:ext cx="5181600" cy="40068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FF162F6-A7CE-8EC0-1460-2FD950E51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8775"/>
            <a:ext cx="5181600" cy="40068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DF23EE-9444-5814-B464-EA63F62B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E76-EE8B-B349-B21E-4A30488C7EFC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7AD51D-F04B-BEF6-7B5A-3A55043F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F952FD-154E-B23E-6762-B021B2EF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73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veneikon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8FD88D6-B005-B05B-6D9E-766DF914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5078" y="1307608"/>
            <a:ext cx="4422223" cy="519380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0691CD3-2CE2-DCFF-609F-E721C111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95CA45-43AF-74A5-A510-F131569C8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8775"/>
            <a:ext cx="6896878" cy="40068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DF23EE-9444-5814-B464-EA63F62B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CE9-D18F-9E43-A1A5-EFD89E7AF6A8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7AD51D-F04B-BEF6-7B5A-3A55043F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F952FD-154E-B23E-6762-B021B2EF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874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majakka ikon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8FD88D6-B005-B05B-6D9E-766DF914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6317" y="1774429"/>
            <a:ext cx="4114800" cy="48327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0691CD3-2CE2-DCFF-609F-E721C111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95CA45-43AF-74A5-A510-F131569C8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8775"/>
            <a:ext cx="7762336" cy="40068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DF23EE-9444-5814-B464-EA63F62B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F0AC-F15B-8F4A-B8CF-003E1F636F59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7AD51D-F04B-BEF6-7B5A-3A55043F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F952FD-154E-B23E-6762-B021B2EF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866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24CFA565-8F43-256A-76F1-A8493E0EEB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0874"/>
            <a:ext cx="4076700" cy="343395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5204698-9385-9F09-DF14-40C7359A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6697" y="3433950"/>
            <a:ext cx="4076696" cy="3428999"/>
          </a:xfrm>
          <a:prstGeom prst="rect">
            <a:avLst/>
          </a:prstGeom>
          <a:solidFill>
            <a:srgbClr val="F3E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>
              <a:solidFill>
                <a:srgbClr val="002855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1DD7290-F598-470F-B8A9-E9ED288B31B4}"/>
              </a:ext>
            </a:extLst>
          </p:cNvPr>
          <p:cNvSpPr/>
          <p:nvPr userDrawn="1"/>
        </p:nvSpPr>
        <p:spPr>
          <a:xfrm>
            <a:off x="4076701" y="0"/>
            <a:ext cx="4076696" cy="3428999"/>
          </a:xfrm>
          <a:prstGeom prst="rect">
            <a:avLst/>
          </a:prstGeom>
          <a:solidFill>
            <a:srgbClr val="02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>
              <a:solidFill>
                <a:srgbClr val="002855"/>
              </a:solidFill>
            </a:endParaRPr>
          </a:p>
        </p:txBody>
      </p:sp>
      <p:pic>
        <p:nvPicPr>
          <p:cNvPr id="11" name="Kuva 10" descr="Rauman logo">
            <a:extLst>
              <a:ext uri="{FF2B5EF4-FFF2-40B4-BE49-F238E27FC236}">
                <a16:creationId xmlns:a16="http://schemas.microsoft.com/office/drawing/2014/main" id="{CCB7EF34-7DD3-6D5C-7975-5F992D167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607" y="845938"/>
            <a:ext cx="3124982" cy="1737122"/>
          </a:xfrm>
          <a:prstGeom prst="rect">
            <a:avLst/>
          </a:prstGeom>
        </p:spPr>
      </p:pic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4998E73-1734-0675-FE2E-2A0672D5F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76700" cy="34242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4BA875D5-C35B-4A23-05D6-AFAB20D91F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0" name="Otsikko 19">
            <a:extLst>
              <a:ext uri="{FF2B5EF4-FFF2-40B4-BE49-F238E27FC236}">
                <a16:creationId xmlns:a16="http://schemas.microsoft.com/office/drawing/2014/main" id="{E7661B5E-DDDF-46F4-6101-31BABFEE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0" y="3433761"/>
            <a:ext cx="4057643" cy="3433951"/>
          </a:xfrm>
        </p:spPr>
        <p:txBody>
          <a:bodyPr/>
          <a:lstStyle>
            <a:lvl1pPr algn="ctr">
              <a:defRPr>
                <a:solidFill>
                  <a:srgbClr val="0266A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984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yörä ikon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8FD88D6-B005-B05B-6D9E-766DF914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5078" y="1712839"/>
            <a:ext cx="4422223" cy="43833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0691CD3-2CE2-DCFF-609F-E721C111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95CA45-43AF-74A5-A510-F131569C8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8775"/>
            <a:ext cx="6896878" cy="40068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DF23EE-9444-5814-B464-EA63F62B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869-C3E1-B74A-A580-30E942680321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7AD51D-F04B-BEF6-7B5A-3A55043F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F952FD-154E-B23E-6762-B021B2EF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889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alo ikon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8FD88D6-B005-B05B-6D9E-766DF914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71482" y="1973004"/>
            <a:ext cx="3732161" cy="43833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0691CD3-2CE2-DCFF-609F-E721C111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95CA45-43AF-74A5-A510-F131569C8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8775"/>
            <a:ext cx="6896878" cy="40068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DF23EE-9444-5814-B464-EA63F62B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CEFA-91D1-344F-83A2-CC09C498080B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7AD51D-F04B-BEF6-7B5A-3A55043F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F952FD-154E-B23E-6762-B021B2EF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5840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 tekst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9E2741-3EE5-12A4-D927-34436488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B5EFAD2-00CE-7DB1-32DB-67FA14294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227F00-FC29-8EF1-523A-D0C2E7BA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8008"/>
            <a:ext cx="3932237" cy="36109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95E7C3C-21E7-A630-F00B-0EECEA10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3A1E-8E30-B24A-8545-732B956F2576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534407-8287-F52C-B0B9-C5FBD83F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92323E-0A1B-1A22-C84C-1B7BF152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894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tekst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78EF5B-7B8D-0630-4B1A-B3A9208F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68B7F46-B425-1C79-F7BA-C42EE2F2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C162-50E6-7C44-B853-4D35CB536169}" type="datetime1">
              <a:rPr lang="fi-FI" smtClean="0"/>
              <a:t>23.6.2025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6813354-D99E-C630-8E6E-0604EBA9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B262FE-1AE5-019D-B5CD-2AD28F7A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832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tekst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6C10AC5-7CB3-07F4-48AF-D6046716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3D91-47B0-2740-97A7-6A41490B35CB}" type="datetime1">
              <a:rPr lang="fi-FI" smtClean="0"/>
              <a:t>23.6.2025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0B775BB-B0C4-535D-FE0F-C7F04259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30D22B-832A-7F50-A110-43030D98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5F26F-CBB2-8147-B011-B2FCAB1CD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612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dia yhteystiedot">
    <p:bg>
      <p:bgPr>
        <a:solidFill>
          <a:srgbClr val="02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Rauma logo">
            <a:extLst>
              <a:ext uri="{FF2B5EF4-FFF2-40B4-BE49-F238E27FC236}">
                <a16:creationId xmlns:a16="http://schemas.microsoft.com/office/drawing/2014/main" id="{9531ED6D-656D-48C6-C233-ABA53DF78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280" y="5966277"/>
            <a:ext cx="1999344" cy="499836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3427BF6-89CA-080D-9E45-F7263FCFC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257" y="6216195"/>
            <a:ext cx="8145463" cy="343225"/>
          </a:xfr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13714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valkoinen purje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45B5933-BEB1-CCB2-78EC-75566942B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7AE66-64A6-9E27-E3DB-5AD3DCBF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2778"/>
            <a:ext cx="49717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E159011-857E-612A-C0FA-3F24D915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968"/>
            <a:ext cx="7307424" cy="1958539"/>
          </a:xfrm>
        </p:spPr>
        <p:txBody>
          <a:bodyPr anchor="b"/>
          <a:lstStyle>
            <a:lvl1pPr>
              <a:defRPr>
                <a:solidFill>
                  <a:srgbClr val="0266A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 descr="Rauman logo">
            <a:extLst>
              <a:ext uri="{FF2B5EF4-FFF2-40B4-BE49-F238E27FC236}">
                <a16:creationId xmlns:a16="http://schemas.microsoft.com/office/drawing/2014/main" id="{6E988274-A0C8-0B5D-C4D3-90E547B50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378448"/>
            <a:ext cx="1999343" cy="4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5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 must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45B5933-BEB1-CCB2-78EC-75566942B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7AE66-64A6-9E27-E3DB-5AD3DCBF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2778"/>
            <a:ext cx="49717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E159011-857E-612A-C0FA-3F24D915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968"/>
            <a:ext cx="7307424" cy="195853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 descr="Rauma logo">
            <a:extLst>
              <a:ext uri="{FF2B5EF4-FFF2-40B4-BE49-F238E27FC236}">
                <a16:creationId xmlns:a16="http://schemas.microsoft.com/office/drawing/2014/main" id="{2D526096-36D2-2CD0-678C-16CB95F234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49" y="5378448"/>
            <a:ext cx="1999344" cy="4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58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iekka purje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45B5933-BEB1-CCB2-78EC-75566942B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7AE66-64A6-9E27-E3DB-5AD3DCBF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2778"/>
            <a:ext cx="49717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E159011-857E-612A-C0FA-3F24D915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968"/>
            <a:ext cx="7307424" cy="1958539"/>
          </a:xfrm>
        </p:spPr>
        <p:txBody>
          <a:bodyPr anchor="b"/>
          <a:lstStyle>
            <a:lvl1pPr>
              <a:defRPr>
                <a:solidFill>
                  <a:srgbClr val="0266A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 descr="Rauman logo">
            <a:extLst>
              <a:ext uri="{FF2B5EF4-FFF2-40B4-BE49-F238E27FC236}">
                <a16:creationId xmlns:a16="http://schemas.microsoft.com/office/drawing/2014/main" id="{6B156F24-EBAC-FE5A-51AE-35A118B2D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378448"/>
            <a:ext cx="1999343" cy="4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98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yrsky purje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45B5933-BEB1-CCB2-78EC-75566942B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7AE66-64A6-9E27-E3DB-5AD3DCBF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2778"/>
            <a:ext cx="49717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E159011-857E-612A-C0FA-3F24D915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968"/>
            <a:ext cx="7307424" cy="1958539"/>
          </a:xfrm>
        </p:spPr>
        <p:txBody>
          <a:bodyPr anchor="b"/>
          <a:lstStyle>
            <a:lvl1pPr>
              <a:defRPr>
                <a:solidFill>
                  <a:srgbClr val="0266A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 descr="Rauman logo">
            <a:extLst>
              <a:ext uri="{FF2B5EF4-FFF2-40B4-BE49-F238E27FC236}">
                <a16:creationId xmlns:a16="http://schemas.microsoft.com/office/drawing/2014/main" id="{77207A10-0962-8204-FD4E-B94B90FAC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378448"/>
            <a:ext cx="1999343" cy="4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4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vadel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45B5933-BEB1-CCB2-78EC-75566942B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Kuva 8" descr="Rauman logo">
            <a:extLst>
              <a:ext uri="{FF2B5EF4-FFF2-40B4-BE49-F238E27FC236}">
                <a16:creationId xmlns:a16="http://schemas.microsoft.com/office/drawing/2014/main" id="{4974ABFB-ECFD-C8DA-3390-9765EC8E6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09597"/>
            <a:ext cx="1524000" cy="3175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7AE66-64A6-9E27-E3DB-5AD3DCBF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2778"/>
            <a:ext cx="49717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E159011-857E-612A-C0FA-3F24D915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968"/>
            <a:ext cx="7307424" cy="195853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4746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attara purje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45B5933-BEB1-CCB2-78EC-75566942B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7AE66-64A6-9E27-E3DB-5AD3DCBF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2778"/>
            <a:ext cx="49717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E159011-857E-612A-C0FA-3F24D915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968"/>
            <a:ext cx="7307424" cy="1958539"/>
          </a:xfrm>
        </p:spPr>
        <p:txBody>
          <a:bodyPr anchor="b"/>
          <a:lstStyle>
            <a:lvl1pPr>
              <a:defRPr>
                <a:solidFill>
                  <a:srgbClr val="0266A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 descr="Rauman logo">
            <a:extLst>
              <a:ext uri="{FF2B5EF4-FFF2-40B4-BE49-F238E27FC236}">
                <a16:creationId xmlns:a16="http://schemas.microsoft.com/office/drawing/2014/main" id="{6D4DB6CC-533B-0DE2-A2AD-A77C5A23F5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378448"/>
            <a:ext cx="1999343" cy="4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8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purj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C95274-7B58-0CB2-A7E4-54BD2AB5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74C76F-FFE5-498D-F31B-67645E5B7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581C0-7AA4-9E0E-763E-F2C1E20D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A356-DDF6-8144-A6C3-167335FE7F02}" type="datetime1">
              <a:rPr lang="fi-FI" smtClean="0"/>
              <a:t>23.6.2025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237D32-FCD2-D437-69E2-58F531A5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25CFD2-6859-8116-4BC0-36003726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F4DA-52F0-164D-8A25-48A2F84ED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581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purj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292F0B-A907-DF6A-9103-F3CB87B2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83342-C244-3EDF-7E35-2F29DC9F4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7366"/>
            <a:ext cx="5181600" cy="3940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5577B8-C671-B0B3-7C56-F6494CD0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7366"/>
            <a:ext cx="5181600" cy="3940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5DBA814-E666-DC80-E9C0-D66CDBF2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FC20-4F76-1342-95DA-B68538314549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2F54-250D-DD2A-3D0F-919544B7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BC2FEE-D520-8D7A-A52B-E5460766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F4DA-52F0-164D-8A25-48A2F84ED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451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purj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8E20E5-A8AB-D98B-DCA8-9B703F34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0F89A6-037E-8615-117C-E0F72DD9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0E26-BE3F-AE4B-BF73-C7D571030104}" type="datetime1">
              <a:rPr lang="fi-FI" smtClean="0"/>
              <a:t>23.6.2025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0F6644-8ACF-7650-FDE0-2209E235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46106D-F45C-2403-232E-DC08474F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F4DA-52F0-164D-8A25-48A2F84ED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purj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0D54A4-AF6C-51B9-B936-7ED66AD9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72BB-9AC7-184F-A9D6-97CD18FB3B0E}" type="datetime1">
              <a:rPr lang="fi-FI" smtClean="0"/>
              <a:t>23.6.2025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69917F-984D-CAF7-39FB-5A057F4D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5D8CF74-3BE7-7C48-3E6B-D7613194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F4DA-52F0-164D-8A25-48A2F84ED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15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must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45B5933-BEB1-CCB2-78EC-75566942B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Kuva 8" descr="Rauman logo">
            <a:extLst>
              <a:ext uri="{FF2B5EF4-FFF2-40B4-BE49-F238E27FC236}">
                <a16:creationId xmlns:a16="http://schemas.microsoft.com/office/drawing/2014/main" id="{4974ABFB-ECFD-C8DA-3390-9765EC8E6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09597"/>
            <a:ext cx="1524000" cy="3175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7AE66-64A6-9E27-E3DB-5AD3DCBF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2778"/>
            <a:ext cx="49717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E159011-857E-612A-C0FA-3F24D915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968"/>
            <a:ext cx="7307424" cy="195853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65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sam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45B5933-BEB1-CCB2-78EC-75566942B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Kuva 8" descr="Rauman logo">
            <a:extLst>
              <a:ext uri="{FF2B5EF4-FFF2-40B4-BE49-F238E27FC236}">
                <a16:creationId xmlns:a16="http://schemas.microsoft.com/office/drawing/2014/main" id="{4974ABFB-ECFD-C8DA-3390-9765EC8E6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09597"/>
            <a:ext cx="1524000" cy="3175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7AE66-64A6-9E27-E3DB-5AD3DCBF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2778"/>
            <a:ext cx="49717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E159011-857E-612A-C0FA-3F24D915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968"/>
            <a:ext cx="7307424" cy="195853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730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 kuvi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>
            <a:extLst>
              <a:ext uri="{FF2B5EF4-FFF2-40B4-BE49-F238E27FC236}">
                <a16:creationId xmlns:a16="http://schemas.microsoft.com/office/drawing/2014/main" id="{9A917E6E-6CF0-9076-3584-0BA601FE5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1" y="3414054"/>
            <a:ext cx="4130865" cy="3531732"/>
            <a:chOff x="10511" y="3414054"/>
            <a:chExt cx="4130865" cy="3531732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D1DD7290-F598-470F-B8A9-E9ED288B31B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 userDrawn="1"/>
          </p:nvSpPr>
          <p:spPr>
            <a:xfrm>
              <a:off x="10511" y="3414054"/>
              <a:ext cx="4076696" cy="3448734"/>
            </a:xfrm>
            <a:prstGeom prst="rect">
              <a:avLst/>
            </a:prstGeom>
            <a:solidFill>
              <a:srgbClr val="F3E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>
                <a:solidFill>
                  <a:srgbClr val="002855"/>
                </a:solidFill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BB147892-604A-A662-356B-FE123C6E444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83000"/>
            </a:blip>
            <a:srcRect t="16654"/>
            <a:stretch/>
          </p:blipFill>
          <p:spPr>
            <a:xfrm>
              <a:off x="10511" y="3533161"/>
              <a:ext cx="4130865" cy="3412625"/>
            </a:xfrm>
            <a:prstGeom prst="rect">
              <a:avLst/>
            </a:prstGeom>
          </p:spPr>
        </p:pic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12597D6A-F7FC-CFFF-22A2-C231CC3CE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53393" y="3414054"/>
            <a:ext cx="4038607" cy="3531732"/>
            <a:chOff x="8153393" y="3414054"/>
            <a:chExt cx="4038607" cy="3531732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32C2E1DF-DF43-D4E6-9269-63A8D13B947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 userDrawn="1"/>
          </p:nvSpPr>
          <p:spPr>
            <a:xfrm>
              <a:off x="8153393" y="3414054"/>
              <a:ext cx="4038607" cy="3443946"/>
            </a:xfrm>
            <a:prstGeom prst="rect">
              <a:avLst/>
            </a:prstGeom>
            <a:solidFill>
              <a:srgbClr val="F3E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dirty="0">
                <a:solidFill>
                  <a:srgbClr val="002855"/>
                </a:solidFill>
              </a:endParaRPr>
            </a:p>
          </p:txBody>
        </p:sp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65470A4D-95E8-B073-A1AC-3E91AAFF8A8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6654"/>
            <a:stretch/>
          </p:blipFill>
          <p:spPr>
            <a:xfrm>
              <a:off x="8429566" y="3533161"/>
              <a:ext cx="3486268" cy="3412625"/>
            </a:xfrm>
            <a:prstGeom prst="rect">
              <a:avLst/>
            </a:prstGeom>
          </p:spPr>
        </p:pic>
      </p:grpSp>
      <p:sp>
        <p:nvSpPr>
          <p:cNvPr id="5" name="Rectangle 11">
            <a:extLst>
              <a:ext uri="{FF2B5EF4-FFF2-40B4-BE49-F238E27FC236}">
                <a16:creationId xmlns:a16="http://schemas.microsoft.com/office/drawing/2014/main" id="{65204698-9385-9F09-DF14-40C7359A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6697" y="-9712"/>
            <a:ext cx="4076696" cy="3438711"/>
          </a:xfrm>
          <a:prstGeom prst="rect">
            <a:avLst/>
          </a:prstGeom>
          <a:solidFill>
            <a:srgbClr val="E00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>
              <a:solidFill>
                <a:srgbClr val="002855"/>
              </a:solidFill>
            </a:endParaRPr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4998E73-1734-0675-FE2E-2A0672D5F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4076700" y="3414054"/>
            <a:ext cx="4076700" cy="3443946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4BA875D5-C35B-4A23-05D6-AFAB20D91FA6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8153393" y="0"/>
            <a:ext cx="4038607" cy="3414053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0" name="Otsikko 19">
            <a:extLst>
              <a:ext uri="{FF2B5EF4-FFF2-40B4-BE49-F238E27FC236}">
                <a16:creationId xmlns:a16="http://schemas.microsoft.com/office/drawing/2014/main" id="{E7661B5E-DDDF-46F4-6101-31BABFEE36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256864" y="1358782"/>
            <a:ext cx="3716362" cy="1922804"/>
          </a:xfrm>
        </p:spPr>
        <p:txBody>
          <a:bodyPr anchor="t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2" name="Kuva 1" descr="Rauman logo">
            <a:extLst>
              <a:ext uri="{FF2B5EF4-FFF2-40B4-BE49-F238E27FC236}">
                <a16:creationId xmlns:a16="http://schemas.microsoft.com/office/drawing/2014/main" id="{9EB4300E-5880-CE03-D369-8AD295BD39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4000" y="601585"/>
            <a:ext cx="1524000" cy="317500"/>
          </a:xfrm>
          <a:prstGeom prst="rect">
            <a:avLst/>
          </a:prstGeom>
        </p:spPr>
      </p:pic>
      <p:sp>
        <p:nvSpPr>
          <p:cNvPr id="3" name="Kuvan paikkamerkki 16">
            <a:extLst>
              <a:ext uri="{FF2B5EF4-FFF2-40B4-BE49-F238E27FC236}">
                <a16:creationId xmlns:a16="http://schemas.microsoft.com/office/drawing/2014/main" id="{C0D32CF2-C53A-F017-B325-7FF16B80E0EA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941" y="0"/>
            <a:ext cx="4074749" cy="3414053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4ECCD68-6E27-3771-8F66-4F8CB2E7ED9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76166" y="3676261"/>
            <a:ext cx="3524366" cy="29671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5E4A5E85-7948-FE67-5E69-B996B04BD39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8429625" y="3676650"/>
            <a:ext cx="3486150" cy="2967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31483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koll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24CFA565-8F43-256A-76F1-A8493E0EEB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0874"/>
            <a:ext cx="6095998" cy="343395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Kuvan paikkamerkki 12">
            <a:extLst>
              <a:ext uri="{FF2B5EF4-FFF2-40B4-BE49-F238E27FC236}">
                <a16:creationId xmlns:a16="http://schemas.microsoft.com/office/drawing/2014/main" id="{8EE31D9A-A98B-D181-B097-6214815434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3420874"/>
            <a:ext cx="3057522" cy="343395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12">
            <a:extLst>
              <a:ext uri="{FF2B5EF4-FFF2-40B4-BE49-F238E27FC236}">
                <a16:creationId xmlns:a16="http://schemas.microsoft.com/office/drawing/2014/main" id="{C6CB522E-2493-79D8-030A-6EBB9E0B45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1750"/>
            <a:ext cx="3038474" cy="34583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4" name="Kuvan paikkamerkki 12">
            <a:extLst>
              <a:ext uri="{FF2B5EF4-FFF2-40B4-BE49-F238E27FC236}">
                <a16:creationId xmlns:a16="http://schemas.microsoft.com/office/drawing/2014/main" id="{CCB04A29-AC5E-BBC8-F5B7-A76A205CEB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51084" y="3420874"/>
            <a:ext cx="3057522" cy="343395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12">
            <a:extLst>
              <a:ext uri="{FF2B5EF4-FFF2-40B4-BE49-F238E27FC236}">
                <a16:creationId xmlns:a16="http://schemas.microsoft.com/office/drawing/2014/main" id="{35B2DB98-3942-9114-F5A8-C61653AB52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8" y="-7365"/>
            <a:ext cx="6105486" cy="343395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68E30EE-7751-7BF0-5DCC-CFFA56B3E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38475" y="-30989"/>
            <a:ext cx="3057525" cy="3457575"/>
          </a:xfrm>
          <a:solidFill>
            <a:srgbClr val="F3EFE4"/>
          </a:solidFill>
        </p:spPr>
        <p:txBody>
          <a:bodyPr lIns="216000" rIns="180000" anchor="ctr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26818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ltokuvio mustikka">
    <p:bg>
      <p:bgPr>
        <a:solidFill>
          <a:srgbClr val="02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073547-659A-4FEB-332E-DA57CFAF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0953"/>
            <a:ext cx="12192000" cy="697048"/>
          </a:xfrm>
          <a:prstGeom prst="rect">
            <a:avLst/>
          </a:prstGeom>
        </p:spPr>
      </p:pic>
      <p:pic>
        <p:nvPicPr>
          <p:cNvPr id="3" name="Kuva 2" descr="Rauman logo">
            <a:extLst>
              <a:ext uri="{FF2B5EF4-FFF2-40B4-BE49-F238E27FC236}">
                <a16:creationId xmlns:a16="http://schemas.microsoft.com/office/drawing/2014/main" id="{39276641-0994-706B-93AA-663383EB59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0" y="5509597"/>
            <a:ext cx="1524000" cy="317500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A96AAE67-A0C4-8DD1-8C6D-4FB5EC0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109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25A5A7-FEDC-A803-CF1D-DF65242F6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1350" y="792455"/>
            <a:ext cx="749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8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ltokuvio hiekka">
    <p:bg>
      <p:bgPr>
        <a:solidFill>
          <a:srgbClr val="F3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073547-659A-4FEB-332E-DA57CFAF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0953"/>
            <a:ext cx="12192000" cy="697048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A96AAE67-A0C4-8DD1-8C6D-4FB5EC0E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109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25A5A7-FEDC-A803-CF1D-DF65242F6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350" y="792455"/>
            <a:ext cx="749300" cy="1130300"/>
          </a:xfrm>
          <a:prstGeom prst="rect">
            <a:avLst/>
          </a:prstGeom>
        </p:spPr>
      </p:pic>
      <p:pic>
        <p:nvPicPr>
          <p:cNvPr id="4" name="Kuva 3" descr="Rauman logo">
            <a:extLst>
              <a:ext uri="{FF2B5EF4-FFF2-40B4-BE49-F238E27FC236}">
                <a16:creationId xmlns:a16="http://schemas.microsoft.com/office/drawing/2014/main" id="{E890C6B6-345A-02BE-3DB7-272A15E0E7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4000" y="5517775"/>
            <a:ext cx="1524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5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22.emf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3BDD010-7D5F-989E-8C41-64E7FF0E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988A61-1F3A-9226-BB68-842825882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0750"/>
            <a:ext cx="10515600" cy="393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AF5867-7FC6-91C6-8BF9-AA92851A3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2661" y="6356350"/>
            <a:ext cx="121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F24D82A-E686-CE4E-8B1A-AF2F5EF784D1}" type="datetime1">
              <a:rPr lang="fi-FI" smtClean="0"/>
              <a:t>23.6.2025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D724B6-28A4-216B-48A3-591EBE3D6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7" name="Kuva 6" descr="Rauman logo">
            <a:extLst>
              <a:ext uri="{FF2B5EF4-FFF2-40B4-BE49-F238E27FC236}">
                <a16:creationId xmlns:a16="http://schemas.microsoft.com/office/drawing/2014/main" id="{9F660CD8-89FC-AD7E-6105-B9FAD73AB1AB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658036" y="6402576"/>
            <a:ext cx="993764" cy="204599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7BF4B3-6CDB-59CF-2732-95368381D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8600" y="250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F3FC05-5E67-CB4E-8E32-5FBE324116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5" r:id="rId3"/>
    <p:sldLayoutId id="2147483674" r:id="rId4"/>
    <p:sldLayoutId id="2147483673" r:id="rId5"/>
    <p:sldLayoutId id="2147483698" r:id="rId6"/>
    <p:sldLayoutId id="2147483675" r:id="rId7"/>
    <p:sldLayoutId id="2147483661" r:id="rId8"/>
    <p:sldLayoutId id="2147483660" r:id="rId9"/>
    <p:sldLayoutId id="2147483686" r:id="rId10"/>
    <p:sldLayoutId id="2147483676" r:id="rId11"/>
    <p:sldLayoutId id="2147483677" r:id="rId12"/>
    <p:sldLayoutId id="2147483678" r:id="rId13"/>
    <p:sldLayoutId id="2147483679" r:id="rId14"/>
    <p:sldLayoutId id="2147483684" r:id="rId15"/>
    <p:sldLayoutId id="2147483688" r:id="rId16"/>
    <p:sldLayoutId id="2147483666" r:id="rId17"/>
    <p:sldLayoutId id="2147483687" r:id="rId18"/>
    <p:sldLayoutId id="2147483699" r:id="rId19"/>
    <p:sldLayoutId id="2147483700" r:id="rId20"/>
    <p:sldLayoutId id="2147483701" r:id="rId21"/>
    <p:sldLayoutId id="2147483671" r:id="rId22"/>
    <p:sldLayoutId id="2147483668" r:id="rId23"/>
    <p:sldLayoutId id="2147483669" r:id="rId24"/>
    <p:sldLayoutId id="214748370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266A1"/>
          </a:solidFill>
          <a:latin typeface="Corbel" panose="020B05030202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orbel" panose="020B05030202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orbel" panose="020B05030202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26E06D-B33C-1522-9393-A40E6255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AB62BF-BCD3-ABB8-75E1-52EE15CEE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0750"/>
            <a:ext cx="10515600" cy="393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D07C6B-C1FD-26F2-9611-260F28EE5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2661" y="6356350"/>
            <a:ext cx="1275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DA498F37-CC00-7246-ABD5-5549D02544B8}" type="datetime1">
              <a:rPr lang="fi-FI" smtClean="0"/>
              <a:t>23.6.2025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D320D5-BB67-6CD2-A2A6-B3B1627EA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DF28BC-1CB0-CA42-6425-DC9082B02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250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9256F4DA-52F0-164D-8A25-48A2F84ED9F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Rauman logo">
            <a:extLst>
              <a:ext uri="{FF2B5EF4-FFF2-40B4-BE49-F238E27FC236}">
                <a16:creationId xmlns:a16="http://schemas.microsoft.com/office/drawing/2014/main" id="{76575167-8FA0-96E6-543C-4ECB3B1655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75900" y="6307249"/>
            <a:ext cx="1275900" cy="3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1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1" r:id="rId3"/>
    <p:sldLayoutId id="2147483683" r:id="rId4"/>
    <p:sldLayoutId id="2147483685" r:id="rId5"/>
    <p:sldLayoutId id="2147483692" r:id="rId6"/>
    <p:sldLayoutId id="2147483694" r:id="rId7"/>
    <p:sldLayoutId id="2147483696" r:id="rId8"/>
    <p:sldLayoutId id="214748369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266A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43A9E2D-813D-60A0-0CFB-1C138E8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Seuraparlamentti 3.6.2025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		</a:t>
            </a:r>
            <a:r>
              <a:rPr lang="fi-FI" sz="1600" dirty="0"/>
              <a:t>Soile Strander</a:t>
            </a:r>
            <a:endParaRPr lang="fi-FI" dirty="0"/>
          </a:p>
        </p:txBody>
      </p:sp>
      <p:pic>
        <p:nvPicPr>
          <p:cNvPr id="25" name="Kuvan paikkamerkki 24" descr="Nuori nainen Raumanmeren juhannuksessa.">
            <a:extLst>
              <a:ext uri="{FF2B5EF4-FFF2-40B4-BE49-F238E27FC236}">
                <a16:creationId xmlns:a16="http://schemas.microsoft.com/office/drawing/2014/main" id="{B2D7AF2B-34EA-CD94-571D-9F78948870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844" r="7844"/>
          <a:stretch>
            <a:fillRect/>
          </a:stretch>
        </p:blipFill>
        <p:spPr/>
      </p:pic>
      <p:pic>
        <p:nvPicPr>
          <p:cNvPr id="29" name="Kuvan paikkamerkki 28" descr="Kylmäpihlajan majakkasaari ilmasta kuvattuna.">
            <a:extLst>
              <a:ext uri="{FF2B5EF4-FFF2-40B4-BE49-F238E27FC236}">
                <a16:creationId xmlns:a16="http://schemas.microsoft.com/office/drawing/2014/main" id="{2616BF1C-E3FB-06F8-49F6-5F21CBB51F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3575" r="13575"/>
          <a:stretch>
            <a:fillRect/>
          </a:stretch>
        </p:blipFill>
        <p:spPr/>
      </p:pic>
      <p:pic>
        <p:nvPicPr>
          <p:cNvPr id="33" name="Kuvan paikkamerkki 32" descr="Rauman kaupungintalon torni ja lippu.">
            <a:extLst>
              <a:ext uri="{FF2B5EF4-FFF2-40B4-BE49-F238E27FC236}">
                <a16:creationId xmlns:a16="http://schemas.microsoft.com/office/drawing/2014/main" id="{9E779769-616D-5452-666B-6EF934B53B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30402" r="30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666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A356-DDF6-8144-A6C3-167335FE7F02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F4DA-52F0-164D-8A25-48A2F84ED9FF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391653"/>
              </p:ext>
            </p:extLst>
          </p:nvPr>
        </p:nvGraphicFramePr>
        <p:xfrm>
          <a:off x="520117" y="250825"/>
          <a:ext cx="10833683" cy="597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1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8CDD62-B4B6-0C38-5432-67DF76A0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A356-DDF6-8144-A6C3-167335FE7F02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D45822-A4EB-A280-16F0-3C0EA629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F4DA-52F0-164D-8A25-48A2F84ED9FF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533133"/>
              </p:ext>
            </p:extLst>
          </p:nvPr>
        </p:nvGraphicFramePr>
        <p:xfrm>
          <a:off x="520117" y="250825"/>
          <a:ext cx="11107024" cy="5998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55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534C87-B92F-64D8-2B83-15068D6D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A356-DDF6-8144-A6C3-167335FE7F02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1478B8-5F11-AE7C-B3F3-35E435F1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F4DA-52F0-164D-8A25-48A2F84ED9FF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404244"/>
              </p:ext>
            </p:extLst>
          </p:nvPr>
        </p:nvGraphicFramePr>
        <p:xfrm>
          <a:off x="762699" y="615950"/>
          <a:ext cx="10515600" cy="559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11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ADE95B-FBD1-5575-625D-819FD6FA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A356-DDF6-8144-A6C3-167335FE7F02}" type="datetime1">
              <a:rPr lang="fi-FI" smtClean="0"/>
              <a:t>23.6.2025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078C40-3AFD-8CBB-8520-D2FE41A3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F4DA-52F0-164D-8A25-48A2F84ED9FF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57827"/>
              </p:ext>
            </p:extLst>
          </p:nvPr>
        </p:nvGraphicFramePr>
        <p:xfrm>
          <a:off x="838200" y="559966"/>
          <a:ext cx="10515600" cy="573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083233"/>
      </p:ext>
    </p:extLst>
  </p:cSld>
  <p:clrMapOvr>
    <a:masterClrMapping/>
  </p:clrMapOvr>
</p:sld>
</file>

<file path=ppt/theme/theme1.xml><?xml version="1.0" encoding="utf-8"?>
<a:theme xmlns:a="http://schemas.openxmlformats.org/drawingml/2006/main" name="Rauma teema tekstilogo">
  <a:themeElements>
    <a:clrScheme name="Rauma powerpoint teema">
      <a:dk1>
        <a:srgbClr val="000000"/>
      </a:dk1>
      <a:lt1>
        <a:srgbClr val="FFFFFF"/>
      </a:lt1>
      <a:dk2>
        <a:srgbClr val="0066A1"/>
      </a:dk2>
      <a:lt2>
        <a:srgbClr val="FFFFFF"/>
      </a:lt2>
      <a:accent1>
        <a:srgbClr val="0066A1"/>
      </a:accent1>
      <a:accent2>
        <a:srgbClr val="008755"/>
      </a:accent2>
      <a:accent3>
        <a:srgbClr val="E0004D"/>
      </a:accent3>
      <a:accent4>
        <a:srgbClr val="FFBC3C"/>
      </a:accent4>
      <a:accent5>
        <a:srgbClr val="FCE2E3"/>
      </a:accent5>
      <a:accent6>
        <a:srgbClr val="DCE8C3"/>
      </a:accent6>
      <a:hlink>
        <a:srgbClr val="0066A1"/>
      </a:hlink>
      <a:folHlink>
        <a:srgbClr val="0066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uma_Powerpoint_pohja" id="{E3CB679D-140D-E34D-A86B-EE9194762CBD}" vid="{21BA5DE0-CEB4-B144-A9E0-14200415FE3D}"/>
    </a:ext>
  </a:extLst>
</a:theme>
</file>

<file path=ppt/theme/theme2.xml><?xml version="1.0" encoding="utf-8"?>
<a:theme xmlns:a="http://schemas.openxmlformats.org/drawingml/2006/main" name="Rauma teema purje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uma_Powerpoint_pohja" id="{E3CB679D-140D-E34D-A86B-EE9194762CBD}" vid="{7B61E5FB-91A0-1045-AC36-1FA5D7A7B8A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1f70ad-d606-4d19-8af2-85269ea64dc1">
      <Value>117</Value>
    </TaxCatchAll>
    <b76bf26eb5f140f282b99413e51d36b8 xmlns="931f70ad-d606-4d19-8af2-85269ea64dc1">
      <Terms xmlns="http://schemas.microsoft.com/office/infopath/2007/PartnerControls"/>
    </b76bf26eb5f140f282b99413e51d36b8>
    <RaumaLisatieto xmlns="931f70ad-d606-4d19-8af2-85269ea64dc1" xsi:nil="true"/>
    <TaxKeywordTaxHTField xmlns="931f70ad-d606-4d19-8af2-85269ea64dc1">
      <Terms xmlns="http://schemas.microsoft.com/office/infopath/2007/PartnerControls"/>
    </TaxKeywordTaxHTField>
    <RaumaVastuuhenkilo xmlns="931f70ad-d606-4d19-8af2-85269ea64dc1">
      <UserInfo>
        <DisplayName/>
        <AccountId xsi:nil="true"/>
        <AccountType/>
      </UserInfo>
    </RaumaVastuuhenkilo>
    <RaumaVoimassaoloaika xmlns="931f70ad-d606-4d19-8af2-85269ea64dc1" xsi:nil="true"/>
    <m23726caa3fd4905a5694e5efe04f161 xmlns="931f70ad-d606-4d19-8af2-85269ea64dc1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</TermName>
          <TermId xmlns="http://schemas.microsoft.com/office/infopath/2007/PartnerControls">92ac6aff-3a48-4dd3-9132-3b8fb2a64430</TermId>
        </TermInfo>
      </Terms>
    </m23726caa3fd4905a5694e5efe04f161>
  </documentManagement>
</p:properties>
</file>

<file path=customXml/item2.xml><?xml version="1.0" encoding="utf-8"?>
<?mso-contentType ?>
<SharedContentType xmlns="Microsoft.SharePoint.Taxonomy.ContentTypeSync" SourceId="c74f7a77-a51d-4f8e-9b8b-1afbb942b37a" ContentTypeId="0x01010054692F88ADDFA84981A8039E1CCAC9D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auma Dokumentti" ma:contentTypeID="0x01010054692F88ADDFA84981A8039E1CCAC9D10090F4E77EDCD2CC44906EFED7F4B07644" ma:contentTypeVersion="11" ma:contentTypeDescription="" ma:contentTypeScope="" ma:versionID="619674d34b05793b10f86f309e8212de">
  <xsd:schema xmlns:xsd="http://www.w3.org/2001/XMLSchema" xmlns:xs="http://www.w3.org/2001/XMLSchema" xmlns:p="http://schemas.microsoft.com/office/2006/metadata/properties" xmlns:ns2="931f70ad-d606-4d19-8af2-85269ea64dc1" targetNamespace="http://schemas.microsoft.com/office/2006/metadata/properties" ma:root="true" ma:fieldsID="108b2090e3a6b8e9adc7a51d520d63a2" ns2:_="">
    <xsd:import namespace="931f70ad-d606-4d19-8af2-85269ea64dc1"/>
    <xsd:element name="properties">
      <xsd:complexType>
        <xsd:sequence>
          <xsd:element name="documentManagement">
            <xsd:complexType>
              <xsd:all>
                <xsd:element ref="ns2:RaumaVastuuhenkilo" minOccurs="0"/>
                <xsd:element ref="ns2:RaumaVoimassaoloaika" minOccurs="0"/>
                <xsd:element ref="ns2:RaumaLisatieto" minOccurs="0"/>
                <xsd:element ref="ns2:b76bf26eb5f140f282b99413e51d36b8" minOccurs="0"/>
                <xsd:element ref="ns2:TaxCatchAll" minOccurs="0"/>
                <xsd:element ref="ns2:TaxCatchAllLabel" minOccurs="0"/>
                <xsd:element ref="ns2:m23726caa3fd4905a5694e5efe04f161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f70ad-d606-4d19-8af2-85269ea64dc1" elementFormDefault="qualified">
    <xsd:import namespace="http://schemas.microsoft.com/office/2006/documentManagement/types"/>
    <xsd:import namespace="http://schemas.microsoft.com/office/infopath/2007/PartnerControls"/>
    <xsd:element name="RaumaVastuuhenkilo" ma:index="4" nillable="true" ma:displayName="Vastuuhenkilöt" ma:list="UserInfo" ma:SearchPeopleOnly="false" ma:SharePointGroup="0" ma:internalName="RaumaVastuuhenkilo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umaVoimassaoloaika" ma:index="5" nillable="true" ma:displayName="Voimassaoloaika" ma:format="DateOnly" ma:internalName="RaumaVoimassaoloaika">
      <xsd:simpleType>
        <xsd:restriction base="dms:DateTime"/>
      </xsd:simpleType>
    </xsd:element>
    <xsd:element name="RaumaLisatieto" ma:index="7" nillable="true" ma:displayName="Lisätieto" ma:internalName="RaumaLisatieto">
      <xsd:simpleType>
        <xsd:restriction base="dms:Text">
          <xsd:maxLength value="255"/>
        </xsd:restriction>
      </xsd:simpleType>
    </xsd:element>
    <xsd:element name="b76bf26eb5f140f282b99413e51d36b8" ma:index="8" nillable="true" ma:taxonomy="true" ma:internalName="b76bf26eb5f140f282b99413e51d36b8" ma:taxonomyFieldName="RaumaDokumenttityyppi" ma:displayName="Dokumenttityyppi" ma:default="" ma:fieldId="{b76bf26e-b5f1-40f2-82b9-9413e51d36b8}" ma:taxonomyMulti="true" ma:sspId="c74f7a77-a51d-4f8e-9b8b-1afbb942b37a" ma:termSetId="2f703cf2-9483-405a-b6f9-4b682de7293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2b760b-4f63-48a1-a07c-26ccc5a84ef0}" ma:internalName="TaxCatchAll" ma:showField="CatchAllData" ma:web="9266909a-a0e0-411f-bb17-102b3799f1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2b760b-4f63-48a1-a07c-26ccc5a84ef0}" ma:internalName="TaxCatchAllLabel" ma:readOnly="true" ma:showField="CatchAllDataLabel" ma:web="9266909a-a0e0-411f-bb17-102b3799f1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23726caa3fd4905a5694e5efe04f161" ma:index="13" nillable="true" ma:taxonomy="true" ma:internalName="m23726caa3fd4905a5694e5efe04f161" ma:taxonomyFieldName="RaumaAihe" ma:displayName="Dokumentin aihe" ma:default="" ma:fieldId="{623726ca-a3fd-4905-a569-4e5efe04f161}" ma:taxonomyMulti="true" ma:sspId="c74f7a77-a51d-4f8e-9b8b-1afbb942b37a" ma:termSetId="cc74f037-0dc0-4925-b18c-d931fb5ce9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Yrityksen avainsanat" ma:fieldId="{23f27201-bee3-471e-b2e7-b64fd8b7ca38}" ma:taxonomyMulti="true" ma:sspId="c74f7a77-a51d-4f8e-9b8b-1afbb942b37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CC85BE-5D26-4646-88A5-EA270FD786F0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931f70ad-d606-4d19-8af2-85269ea64dc1"/>
    <ds:schemaRef ds:uri="http://purl.org/dc/terms/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77FFC3-3C8B-40B2-8C6B-577EB193F89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81AE9A4-4B2B-4B71-9C74-4690A35D615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5ADC273-BC5B-46B5-8167-6BD6BF44B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f70ad-d606-4d19-8af2-85269ea64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Rauma_Powerpoint_Pohja</Template>
  <TotalTime>1236</TotalTime>
  <Words>106</Words>
  <Application>Microsoft Office PowerPoint</Application>
  <PresentationFormat>Laajakuva</PresentationFormat>
  <Paragraphs>24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Corbel</vt:lpstr>
      <vt:lpstr>Tahoma</vt:lpstr>
      <vt:lpstr>Rauma teema tekstilogo</vt:lpstr>
      <vt:lpstr>Rauma teema purjelogo</vt:lpstr>
      <vt:lpstr> Seuraparlamentti 3.6.2025     Soile Strander</vt:lpstr>
      <vt:lpstr>PowerPoint-esitys</vt:lpstr>
      <vt:lpstr>PowerPoint-esitys</vt:lpstr>
      <vt:lpstr>PowerPoint-esitys</vt:lpstr>
      <vt:lpstr>PowerPoint-esitys</vt:lpstr>
    </vt:vector>
  </TitlesOfParts>
  <Manager/>
  <Company>Rauman Kaupunki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Riikilä Kari</dc:creator>
  <cp:keywords/>
  <dc:description/>
  <cp:lastModifiedBy>Kouru Auli</cp:lastModifiedBy>
  <cp:revision>4</cp:revision>
  <dcterms:created xsi:type="dcterms:W3CDTF">2024-05-21T11:23:47Z</dcterms:created>
  <dcterms:modified xsi:type="dcterms:W3CDTF">2025-06-23T05:42:57Z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0x01010054692F88ADDFA84981A8039E1CCAC9D10090F4E77EDCD2CC44906EFED7F4B07644</vt:lpwstr>
  </property>
  <property fmtid="{D5CDD505-2E9C-101B-9397-08002B2CF9AE}" pid="3" name="_dlc_DocIdItemGuid">
    <vt:lpwstr>4752424e-1ddf-4ef8-80da-84eb6ea508da</vt:lpwstr>
  </property>
  <property fmtid="{D5CDD505-2E9C-101B-9397-08002B2CF9AE}" pid="4" name="MediaServiceImageTags">
    <vt:lpwstr/>
  </property>
  <property fmtid="{D5CDD505-2E9C-101B-9397-08002B2CF9AE}" pid="5" name="TaxKeyword">
    <vt:lpwstr/>
  </property>
  <property fmtid="{D5CDD505-2E9C-101B-9397-08002B2CF9AE}" pid="6" name="RaumaAihe">
    <vt:lpwstr>117;#Viestintä|92ac6aff-3a48-4dd3-9132-3b8fb2a64430</vt:lpwstr>
  </property>
  <property fmtid="{D5CDD505-2E9C-101B-9397-08002B2CF9AE}" pid="7" name="RaumaDokumenttityyppi">
    <vt:lpwstr/>
  </property>
</Properties>
</file>